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5"/>
  </p:handoutMasterIdLst>
  <p:sldIdLst>
    <p:sldId id="1871" r:id="rId3"/>
    <p:sldId id="1912" r:id="rId5"/>
    <p:sldId id="1906" r:id="rId6"/>
    <p:sldId id="1919" r:id="rId7"/>
    <p:sldId id="1918" r:id="rId8"/>
    <p:sldId id="1920" r:id="rId9"/>
    <p:sldId id="1913" r:id="rId10"/>
    <p:sldId id="1924" r:id="rId11"/>
    <p:sldId id="1927" r:id="rId12"/>
    <p:sldId id="1926" r:id="rId13"/>
    <p:sldId id="1921" r:id="rId14"/>
    <p:sldId id="1922" r:id="rId15"/>
    <p:sldId id="1914" r:id="rId16"/>
    <p:sldId id="1928" r:id="rId17"/>
    <p:sldId id="1930" r:id="rId18"/>
    <p:sldId id="1936" r:id="rId19"/>
    <p:sldId id="1932" r:id="rId20"/>
    <p:sldId id="1931" r:id="rId21"/>
    <p:sldId id="1934" r:id="rId22"/>
    <p:sldId id="1915" r:id="rId23"/>
    <p:sldId id="1874" r:id="rId24"/>
  </p:sldIdLst>
  <p:sldSz cx="9144000" cy="6858000" type="screen4x3"/>
  <p:notesSz cx="6754495" cy="9865995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0000FF"/>
    <a:srgbClr val="0033CC"/>
    <a:srgbClr val="000099"/>
    <a:srgbClr val="00CCFF"/>
    <a:srgbClr val="1563FF"/>
    <a:srgbClr val="0066CC"/>
    <a:srgbClr val="0099CC"/>
    <a:srgbClr val="336699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65" autoAdjust="0"/>
    <p:restoredTop sz="92950" autoAdjust="0"/>
  </p:normalViewPr>
  <p:slideViewPr>
    <p:cSldViewPr>
      <p:cViewPr varScale="1">
        <p:scale>
          <a:sx n="118" d="100"/>
          <a:sy n="118" d="100"/>
        </p:scale>
        <p:origin x="2045" y="82"/>
      </p:cViewPr>
      <p:guideLst>
        <p:guide orient="horz" pos="2135"/>
        <p:guide pos="2857"/>
      </p:guideLst>
    </p:cSldViewPr>
  </p:slideViewPr>
  <p:outlineViewPr>
    <p:cViewPr>
      <p:scale>
        <a:sx n="33" d="100"/>
        <a:sy n="33" d="100"/>
      </p:scale>
      <p:origin x="24" y="161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994" y="-114"/>
      </p:cViewPr>
      <p:guideLst>
        <p:guide orient="horz" pos="3071"/>
        <p:guide pos="2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73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25875" y="0"/>
            <a:ext cx="29273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3706E1F-3E7E-43AC-A191-16957EFBF967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273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25875" y="9371013"/>
            <a:ext cx="29273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FB9FF6F-41B6-4B3E-92D7-1B5B25BD2349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73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25875" y="0"/>
            <a:ext cx="29273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7E48FC8-8B02-4957-94CE-9CDEFA361CA4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39775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6275" y="4686300"/>
            <a:ext cx="5403850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273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25875" y="9371013"/>
            <a:ext cx="29273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5B2915A-1328-4A52-B751-E1E27DF05E6B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2915A-1328-4A52-B751-E1E27DF05E6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报告分为</a:t>
            </a:r>
            <a:r>
              <a:rPr lang="en-US" altLang="zh-CN"/>
              <a:t>4</a:t>
            </a:r>
            <a:r>
              <a:rPr lang="zh-CN" altLang="en-US"/>
              <a:t>个部分，第一部分引用，第二部分是器件物理设计与优化，重点介绍关键技术的攻关，第三部分是实验研究，介绍实验取得的结果，第四部分，进行</a:t>
            </a:r>
            <a:r>
              <a:rPr lang="zh-CN" altLang="en-US"/>
              <a:t>总结。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近年来，毫米波高功率微波源取得了非常大的突破，在</a:t>
            </a:r>
            <a:r>
              <a:rPr lang="en-US" altLang="zh-CN" dirty="0"/>
              <a:t>Ka</a:t>
            </a:r>
            <a:r>
              <a:rPr lang="zh-CN" altLang="en-US" dirty="0"/>
              <a:t>波段实现了数百兆瓦到数</a:t>
            </a:r>
            <a:r>
              <a:rPr lang="en-US" altLang="zh-CN" dirty="0"/>
              <a:t>GW</a:t>
            </a:r>
            <a:r>
              <a:rPr lang="zh-CN" altLang="en-US" dirty="0"/>
              <a:t>的输出，甚至在</a:t>
            </a:r>
            <a:r>
              <a:rPr lang="en-US" altLang="zh-CN" dirty="0"/>
              <a:t>V</a:t>
            </a:r>
            <a:r>
              <a:rPr lang="zh-CN" altLang="en-US" dirty="0"/>
              <a:t>波段实现了数百兆瓦的</a:t>
            </a:r>
            <a:r>
              <a:rPr lang="zh-CN" altLang="en-US" dirty="0"/>
              <a:t>输出。发展了多种类型的源，其中包括过模返波管、径向渡越振荡器、大尺寸同轴渡越振荡器、大尺寸同轴多注</a:t>
            </a:r>
            <a:r>
              <a:rPr lang="en-US" altLang="zh-CN" dirty="0"/>
              <a:t>RKA</a:t>
            </a:r>
            <a:r>
              <a:rPr lang="zh-CN" altLang="en-US" dirty="0"/>
              <a:t>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2915A-1328-4A52-B751-E1E27DF05E6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  <a:prstGeom prst="rect">
            <a:avLst/>
          </a:prstGeom>
        </p:spPr>
        <p:txBody>
          <a:bodyPr lIns="45720" rIns="45720"/>
          <a:lstStyle>
            <a:lvl1pPr marL="0" marR="64135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30" name="日期占位符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9" name="页脚占位符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E3377F1-4362-46D4-A501-EF0474750847}" type="slidenum">
              <a:rPr lang="en-US" altLang="ko-KR" smtClean="0"/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/>
          <a:lstStyle/>
          <a:p>
            <a:pPr lvl="1" eaLnBrk="1" latinLnBrk="0" hangingPunct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 eaLnBrk="1" latinLnBrk="0" hangingPunct="1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 eaLnBrk="1" latinLnBrk="0" hangingPunct="1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 eaLnBrk="1" latinLnBrk="0" hangingPunct="1"/>
            <a:r>
              <a:rPr lang="zh-CN" altLang="en-US" dirty="0" smtClean="0"/>
              <a:t>第五级</a:t>
            </a:r>
            <a:endParaRPr kumimoji="0"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4E85AC-E3AB-4631-8851-8DAF53D052EC}" type="slidenum">
              <a:rPr lang="zh-CN" altLang="en-US" smtClean="0"/>
            </a:fld>
            <a:endParaRPr lang="en-US" altLang="zh-CN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357158" y="714356"/>
            <a:ext cx="4686304" cy="428628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</a:lstStyle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EA841-8521-4624-8989-DE719FF3CE30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  <a:prstGeom prst="rect">
            <a:avLst/>
          </a:prstGeo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3377F1-4362-46D4-A501-EF0474750847}" type="slidenum">
              <a:rPr lang="en-US" altLang="ko-KR" smtClean="0"/>
            </a:fld>
            <a:endParaRPr lang="en-US" altLang="ko-KR"/>
          </a:p>
        </p:txBody>
      </p:sp>
      <p:sp>
        <p:nvSpPr>
          <p:cNvPr id="7" name="燕尾形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燕尾形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457200" y="1481328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1" eaLnBrk="1" latinLnBrk="0" hangingPunct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 eaLnBrk="1" latinLnBrk="0" hangingPunct="1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 eaLnBrk="1" latinLnBrk="0" hangingPunct="1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 eaLnBrk="1" latinLnBrk="0" hangingPunct="1"/>
            <a:r>
              <a:rPr lang="zh-CN" altLang="en-US" dirty="0" smtClean="0"/>
              <a:t>第五级</a:t>
            </a:r>
            <a:endParaRPr kumimoji="0"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48200" y="1481328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1" eaLnBrk="1" latinLnBrk="0" hangingPunct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 eaLnBrk="1" latinLnBrk="0" hangingPunct="1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 eaLnBrk="1" latinLnBrk="0" hangingPunct="1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 eaLnBrk="1" latinLnBrk="0" hangingPunct="1"/>
            <a:r>
              <a:rPr lang="zh-CN" altLang="en-US" dirty="0" smtClean="0"/>
              <a:t>第五级</a:t>
            </a:r>
            <a:endParaRPr kumimoji="0"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3377F1-4362-46D4-A501-EF0474750847}" type="slidenum">
              <a:rPr lang="en-US" altLang="ko-KR" smtClean="0"/>
            </a:fld>
            <a:endParaRPr lang="en-US" altLang="ko-KR"/>
          </a:p>
        </p:txBody>
      </p:sp>
      <p:sp>
        <p:nvSpPr>
          <p:cNvPr id="9" name="标题 6"/>
          <p:cNvSpPr>
            <a:spLocks noGrp="1"/>
          </p:cNvSpPr>
          <p:nvPr>
            <p:ph type="title"/>
          </p:nvPr>
        </p:nvSpPr>
        <p:spPr>
          <a:xfrm>
            <a:off x="357158" y="714356"/>
            <a:ext cx="4686304" cy="428628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</a:lstStyle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3377F1-4362-46D4-A501-EF0474750847}" type="slidenum">
              <a:rPr lang="en-US" altLang="ko-KR" smtClean="0"/>
            </a:fld>
            <a:endParaRPr lang="en-US" altLang="ko-KR"/>
          </a:p>
        </p:txBody>
      </p:sp>
      <p:sp>
        <p:nvSpPr>
          <p:cNvPr id="6" name="标题 6"/>
          <p:cNvSpPr txBox="1"/>
          <p:nvPr userDrawn="1"/>
        </p:nvSpPr>
        <p:spPr>
          <a:xfrm>
            <a:off x="357158" y="714356"/>
            <a:ext cx="4686304" cy="428628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1928794" y="2714620"/>
            <a:ext cx="5357850" cy="3500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1" eaLnBrk="1" latinLnBrk="0" hangingPunct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 eaLnBrk="1" latinLnBrk="0" hangingPunct="1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 eaLnBrk="1" latinLnBrk="0" hangingPunct="1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 eaLnBrk="1" latinLnBrk="0" hangingPunct="1"/>
            <a:r>
              <a:rPr lang="zh-CN" altLang="en-US" dirty="0" smtClean="0"/>
              <a:t>第五级</a:t>
            </a:r>
            <a:endParaRPr kumimoji="0" lang="en-US" dirty="0"/>
          </a:p>
        </p:txBody>
      </p:sp>
      <p:sp>
        <p:nvSpPr>
          <p:cNvPr id="8" name="内容占位符 2"/>
          <p:cNvSpPr>
            <a:spLocks noGrp="1"/>
          </p:cNvSpPr>
          <p:nvPr>
            <p:ph sz="half" idx="13" hasCustomPrompt="1"/>
          </p:nvPr>
        </p:nvSpPr>
        <p:spPr>
          <a:xfrm>
            <a:off x="1000100" y="1428736"/>
            <a:ext cx="7072362" cy="129540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lang="zh-CN" altLang="en-US" sz="2200" kern="1200" dirty="0" smtClean="0">
                <a:solidFill>
                  <a:srgbClr val="0000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1" eaLnBrk="1" latinLnBrk="0" hangingPunct="1"/>
            <a:r>
              <a:rPr lang="zh-CN" altLang="en-US" dirty="0" smtClean="0"/>
              <a:t>第二级</a:t>
            </a:r>
            <a:endParaRPr lang="zh-CN" altLang="en-US" dirty="0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3377F1-4362-46D4-A501-EF0474750847}" type="slidenum">
              <a:rPr lang="en-US" altLang="ko-KR" smtClean="0"/>
            </a:fld>
            <a:endParaRPr lang="en-US" altLang="ko-KR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357158" y="714356"/>
            <a:ext cx="4686304" cy="428628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</a:lstStyle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6AD80C-AB28-45A3-AED7-72E25381C3FF}" type="slidenum">
              <a:rPr lang="en-US" altLang="ko-KR" smtClean="0"/>
            </a:fld>
            <a:endParaRPr lang="en-US" altLang="ko-KR"/>
          </a:p>
        </p:txBody>
      </p:sp>
      <p:sp>
        <p:nvSpPr>
          <p:cNvPr id="9" name="标题 6"/>
          <p:cNvSpPr>
            <a:spLocks noGrp="1"/>
          </p:cNvSpPr>
          <p:nvPr>
            <p:ph type="title"/>
          </p:nvPr>
        </p:nvSpPr>
        <p:spPr>
          <a:xfrm>
            <a:off x="357158" y="714356"/>
            <a:ext cx="4686304" cy="428628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</a:lstStyle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6" Type="http://schemas.openxmlformats.org/officeDocument/2006/relationships/theme" Target="../theme/theme1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E3377F1-4362-46D4-A501-EF0474750847}" type="slidenum">
              <a:rPr lang="en-US" altLang="ko-KR" smtClean="0"/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 panose="05040102010807070707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665" indent="-228600" algn="l" rtl="0" eaLnBrk="1" latinLnBrk="0" hangingPunct="1">
        <a:spcBef>
          <a:spcPts val="325"/>
        </a:spcBef>
        <a:buClr>
          <a:schemeClr val="accent1"/>
        </a:buClr>
        <a:buFont typeface="Verdana" panose="020B0604030504040204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790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 panose="05020102010507070707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2.v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emf"/><Relationship Id="rId2" Type="http://schemas.openxmlformats.org/officeDocument/2006/relationships/oleObject" Target="../embeddings/oleObject2.bin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3.v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emf"/><Relationship Id="rId4" Type="http://schemas.openxmlformats.org/officeDocument/2006/relationships/oleObject" Target="../embeddings/oleObject3.bin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2.jpeg"/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5.jpeg"/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9.emf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emf"/><Relationship Id="rId3" Type="http://schemas.openxmlformats.org/officeDocument/2006/relationships/oleObject" Target="../embeddings/oleObject1.bin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3" Type="http://schemas.openxmlformats.org/officeDocument/2006/relationships/tags" Target="../tags/tag1.xml"/><Relationship Id="rId2" Type="http://schemas.openxmlformats.org/officeDocument/2006/relationships/image" Target="../media/image10.png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" y="-9525"/>
            <a:ext cx="915543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24163" y="1892830"/>
            <a:ext cx="8496944" cy="1470025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altLang="zh-CN" sz="4400" dirty="0" err="1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Ka</a:t>
            </a:r>
            <a:r>
              <a:rPr lang="zh-CN" altLang="en-US" sz="4400" dirty="0" smtClean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波段大</a:t>
            </a:r>
            <a:r>
              <a:rPr lang="zh-CN" altLang="en-US" sz="440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尺寸同轴多注</a:t>
            </a:r>
            <a:r>
              <a:rPr lang="en-US" altLang="zh-CN" sz="4400" dirty="0" smtClean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RKA</a:t>
            </a:r>
            <a:r>
              <a:rPr lang="zh-CN" altLang="en-US" sz="4400" dirty="0" smtClean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模拟与实验</a:t>
            </a:r>
            <a:r>
              <a:rPr lang="zh-CN" altLang="en-US" sz="440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研究</a:t>
            </a:r>
            <a:endParaRPr lang="zh-CN" altLang="en-US" sz="4400" b="1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900432" y="147370"/>
            <a:ext cx="556434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zh-CN" altLang="en-US" sz="4000" b="1" cap="none" spc="0" dirty="0" smtClean="0">
                <a:solidFill>
                  <a:srgbClr val="FFFF00"/>
                </a:solidFill>
                <a:effectLst/>
                <a:latin typeface="华文行楷" panose="02010800040101010101" pitchFamily="2" charset="-122"/>
                <a:ea typeface="华文行楷" panose="02010800040101010101" pitchFamily="2" charset="-122"/>
              </a:rPr>
              <a:t>铸国防基石  做民族脊梁</a:t>
            </a:r>
            <a:endParaRPr lang="zh-CN" altLang="en-US" sz="4000" b="1" cap="none" spc="0" dirty="0">
              <a:solidFill>
                <a:srgbClr val="FFFF00"/>
              </a:solidFill>
              <a:effectLst/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4" name="图片 3" descr="中国工程物理研究院-标志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330" y="6025599"/>
            <a:ext cx="2976245" cy="499745"/>
          </a:xfrm>
          <a:prstGeom prst="rect">
            <a:avLst/>
          </a:prstGeom>
        </p:spPr>
      </p:pic>
      <p:pic>
        <p:nvPicPr>
          <p:cNvPr id="5" name="图片 4" descr="十所新标志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90" y="6041474"/>
            <a:ext cx="2058670" cy="46799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940685" y="5517112"/>
            <a:ext cx="3262432" cy="40011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高</a:t>
            </a:r>
            <a:r>
              <a:rPr lang="zh-CN" alt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功率微波技术重点实验室</a:t>
            </a:r>
            <a:endParaRPr lang="zh-CN" altLang="en-US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12059" y="4855442"/>
            <a:ext cx="454152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baseline="30000" dirty="0" smtClean="0"/>
              <a:t>*</a:t>
            </a:r>
            <a:r>
              <a:rPr lang="en-US" altLang="zh-CN" sz="2000" b="1" dirty="0" smtClean="0"/>
              <a:t>E-mail</a:t>
            </a:r>
            <a:r>
              <a:rPr lang="zh-CN" altLang="en-US" sz="2000" b="1" dirty="0" smtClean="0"/>
              <a:t>：</a:t>
            </a:r>
            <a:r>
              <a:rPr lang="en-US" altLang="zh-CN" sz="2000" b="1" dirty="0" smtClean="0"/>
              <a:t>lishifeng@alu.uestc.edu.cn</a:t>
            </a:r>
            <a:endParaRPr lang="zh-CN" altLang="en-US" sz="2000" b="1" dirty="0"/>
          </a:p>
        </p:txBody>
      </p:sp>
      <p:sp>
        <p:nvSpPr>
          <p:cNvPr id="11" name="文本框 10"/>
          <p:cNvSpPr txBox="1"/>
          <p:nvPr/>
        </p:nvSpPr>
        <p:spPr>
          <a:xfrm>
            <a:off x="1259756" y="4132114"/>
            <a:ext cx="666559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tx1"/>
                </a:solidFill>
              </a:rPr>
              <a:t>李士锋</a:t>
            </a:r>
            <a:r>
              <a:rPr lang="en-US" altLang="zh-CN" sz="2400" b="1" baseline="30000" dirty="0" smtClean="0"/>
              <a:t>*</a:t>
            </a:r>
            <a:r>
              <a:rPr lang="zh-CN" altLang="en-US" sz="2400" b="1" dirty="0" smtClean="0"/>
              <a:t>，</a:t>
            </a:r>
            <a:r>
              <a:rPr lang="zh-CN" altLang="en-US" sz="2400" dirty="0" smtClean="0"/>
              <a:t>黄华，刘振帮，孙利民，何琥，段兆云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 bwMode="auto">
          <a:xfrm>
            <a:off x="-4763" y="123825"/>
            <a:ext cx="4360739" cy="980539"/>
            <a:chOff x="-4428" y="123775"/>
            <a:chExt cx="3534368" cy="980200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953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02   </a:t>
              </a:r>
              <a:r>
                <a:rPr lang="zh-CN" altLang="en-US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器件物理设计与优化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sp>
        <p:nvSpPr>
          <p:cNvPr id="6" name="内容占位符 1"/>
          <p:cNvSpPr>
            <a:spLocks noGrp="1"/>
          </p:cNvSpPr>
          <p:nvPr>
            <p:ph idx="1"/>
          </p:nvPr>
        </p:nvSpPr>
        <p:spPr>
          <a:xfrm>
            <a:off x="323528" y="1124742"/>
            <a:ext cx="8424936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输入腔角向均匀模式激励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内部注入实现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输入腔角向均匀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模式激励，抑制了高阶非对称模式激励，从而抑制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了自激振荡；</a:t>
            </a:r>
            <a:endParaRPr lang="zh-CN" alt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内注入输入腔对电子束进行了高效的调制，使得输入功率吸收率显著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提升。</a:t>
            </a:r>
            <a:endParaRPr lang="en-US" altLang="zh-CN" sz="2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2" name="对象 11"/>
          <p:cNvGraphicFramePr>
            <a:graphicFrameLocks noChangeAspect="1"/>
          </p:cNvGraphicFramePr>
          <p:nvPr/>
        </p:nvGraphicFramePr>
        <p:xfrm>
          <a:off x="1197629" y="3429000"/>
          <a:ext cx="2933700" cy="265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name="Visio" r:id="rId2" imgW="9474200" imgH="8572500" progId="Visio.Drawing.15">
                  <p:embed/>
                </p:oleObj>
              </mc:Choice>
              <mc:Fallback>
                <p:oleObj name="Visio" r:id="rId2" imgW="9474200" imgH="8572500" progId="Visio.Drawing.1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7629" y="3429000"/>
                        <a:ext cx="2933700" cy="2651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8" r="31887"/>
          <a:stretch>
            <a:fillRect/>
          </a:stretch>
        </p:blipFill>
        <p:spPr>
          <a:xfrm>
            <a:off x="5940152" y="3068563"/>
            <a:ext cx="1800000" cy="176949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8" r="17313"/>
          <a:stretch>
            <a:fillRect/>
          </a:stretch>
        </p:blipFill>
        <p:spPr>
          <a:xfrm>
            <a:off x="5292080" y="4838060"/>
            <a:ext cx="3240000" cy="1664936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4622666" y="3861048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 smtClean="0"/>
              <a:t>横向场分布</a:t>
            </a:r>
            <a:endParaRPr lang="zh-CN" altLang="en-US" sz="1800" dirty="0"/>
          </a:p>
        </p:txBody>
      </p:sp>
      <p:sp>
        <p:nvSpPr>
          <p:cNvPr id="22" name="文本框 21"/>
          <p:cNvSpPr txBox="1"/>
          <p:nvPr/>
        </p:nvSpPr>
        <p:spPr>
          <a:xfrm>
            <a:off x="5436096" y="5917846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 smtClean="0"/>
              <a:t>轴向场分布</a:t>
            </a:r>
            <a:endParaRPr lang="zh-CN" altLang="en-US" sz="1800" dirty="0"/>
          </a:p>
        </p:txBody>
      </p:sp>
      <p:sp>
        <p:nvSpPr>
          <p:cNvPr id="23" name="矩形 22"/>
          <p:cNvSpPr/>
          <p:nvPr/>
        </p:nvSpPr>
        <p:spPr>
          <a:xfrm>
            <a:off x="251520" y="611409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zh-CN" sz="1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图</a:t>
            </a:r>
            <a:r>
              <a:rPr lang="en-US" altLang="zh-CN" sz="1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zh-CN" sz="1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输入腔结构示意图：</a:t>
            </a:r>
            <a:r>
              <a:rPr lang="en-US" altLang="zh-CN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r>
              <a:rPr lang="zh-CN" altLang="zh-CN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三视图，</a:t>
            </a:r>
            <a:r>
              <a:rPr lang="en-US" altLang="zh-CN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lang="zh-CN" altLang="zh-CN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zh-CN" altLang="zh-CN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截面图</a:t>
            </a:r>
            <a:endParaRPr lang="zh-CN" altLang="zh-CN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 bwMode="auto">
          <a:xfrm>
            <a:off x="-4763" y="123825"/>
            <a:ext cx="4360739" cy="980539"/>
            <a:chOff x="-4428" y="123775"/>
            <a:chExt cx="3534368" cy="980200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953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02   </a:t>
              </a:r>
              <a:r>
                <a:rPr lang="zh-CN" altLang="en-US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器件物理设计与优化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sp>
        <p:nvSpPr>
          <p:cNvPr id="6" name="内容占位符 1"/>
          <p:cNvSpPr>
            <a:spLocks noGrp="1"/>
          </p:cNvSpPr>
          <p:nvPr>
            <p:ph idx="1"/>
          </p:nvPr>
        </p:nvSpPr>
        <p:spPr>
          <a:xfrm>
            <a:off x="323528" y="1124742"/>
            <a:ext cx="8424936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输入腔角向均匀模式激励</a:t>
            </a:r>
            <a:endParaRPr lang="en-US" altLang="zh-CN" sz="2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89742" y="1747632"/>
            <a:ext cx="251703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TE10-TEM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直接变换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 descr="OCRKA-57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181" y="2264273"/>
            <a:ext cx="2026285" cy="200850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19728" y="4278310"/>
            <a:ext cx="25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 smtClean="0"/>
              <a:t>改进前</a:t>
            </a:r>
            <a:r>
              <a:rPr lang="en-US" altLang="zh-CN" sz="1800" dirty="0" smtClean="0"/>
              <a:t>-</a:t>
            </a:r>
            <a:r>
              <a:rPr lang="zh-CN" altLang="en-US" sz="1800" dirty="0" smtClean="0"/>
              <a:t>同轴</a:t>
            </a:r>
            <a:r>
              <a:rPr lang="en-US" altLang="zh-CN" sz="1800" dirty="0" smtClean="0"/>
              <a:t>TEM</a:t>
            </a:r>
            <a:r>
              <a:rPr lang="zh-CN" altLang="en-US" sz="1800" dirty="0" smtClean="0"/>
              <a:t>激励器</a:t>
            </a:r>
            <a:endParaRPr lang="zh-CN" altLang="en-US" sz="1800" dirty="0"/>
          </a:p>
        </p:txBody>
      </p:sp>
      <p:pic>
        <p:nvPicPr>
          <p:cNvPr id="17" name="图片 16" descr="OCRKA-57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932" y="4829441"/>
            <a:ext cx="2470150" cy="1798955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1122577" y="5924816"/>
            <a:ext cx="171005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i="0"/>
              <a:t>带宽</a:t>
            </a:r>
            <a:r>
              <a:rPr lang="en-US" altLang="zh-CN" sz="1800" i="0"/>
              <a:t>~50MHz</a:t>
            </a:r>
            <a:endParaRPr lang="en-US" altLang="zh-CN" sz="1800" i="0"/>
          </a:p>
        </p:txBody>
      </p:sp>
      <p:sp>
        <p:nvSpPr>
          <p:cNvPr id="22" name="文本框 21"/>
          <p:cNvSpPr txBox="1"/>
          <p:nvPr/>
        </p:nvSpPr>
        <p:spPr>
          <a:xfrm>
            <a:off x="3563826" y="5805080"/>
            <a:ext cx="2249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</a:rPr>
              <a:t>结构简单、带宽宽</a:t>
            </a:r>
            <a:endParaRPr lang="zh-CN" altLang="en-US" sz="2000" b="1" dirty="0">
              <a:solidFill>
                <a:srgbClr val="C00000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356316" y="6074358"/>
            <a:ext cx="405271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TE</a:t>
            </a:r>
            <a:r>
              <a:rPr lang="en-US" altLang="zh-CN" sz="2000" b="1" baseline="-25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-TM</a:t>
            </a:r>
            <a:r>
              <a:rPr lang="en-US" altLang="zh-CN" sz="2000" b="1" baseline="-25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模式、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TM</a:t>
            </a:r>
            <a:r>
              <a:rPr lang="en-US" altLang="zh-CN" sz="2000" b="1" baseline="-25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-TEM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模式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对象 -2147482606"/>
          <p:cNvGraphicFramePr>
            <a:graphicFrameLocks noChangeAspect="1"/>
          </p:cNvGraphicFramePr>
          <p:nvPr/>
        </p:nvGraphicFramePr>
        <p:xfrm>
          <a:off x="3636010" y="2348865"/>
          <a:ext cx="5447665" cy="3882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4" imgW="4472305" imgH="3200400" progId="Visio.Drawing.15">
                  <p:embed/>
                </p:oleObj>
              </mc:Choice>
              <mc:Fallback>
                <p:oleObj name="" r:id="rId4" imgW="4472305" imgH="3200400" progId="Visio.Drawing.15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36010" y="2348865"/>
                        <a:ext cx="5447665" cy="388239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图片 7" descr="微信图片_20210711215856"/>
          <p:cNvPicPr>
            <a:picLocks noChangeAspect="1"/>
          </p:cNvPicPr>
          <p:nvPr/>
        </p:nvPicPr>
        <p:blipFill>
          <a:blip r:embed="rId6"/>
          <a:srcRect l="29174" t="20398" r="23285" b="16417"/>
          <a:stretch>
            <a:fillRect/>
          </a:stretch>
        </p:blipFill>
        <p:spPr>
          <a:xfrm>
            <a:off x="6639560" y="0"/>
            <a:ext cx="2504440" cy="24968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 bwMode="auto">
          <a:xfrm>
            <a:off x="-4763" y="123825"/>
            <a:ext cx="4360739" cy="980539"/>
            <a:chOff x="-4428" y="123775"/>
            <a:chExt cx="3534368" cy="980200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953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02   </a:t>
              </a:r>
              <a:r>
                <a:rPr lang="zh-CN" altLang="en-US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器件物理设计与优化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sp>
        <p:nvSpPr>
          <p:cNvPr id="6" name="内容占位符 1"/>
          <p:cNvSpPr>
            <a:spLocks noGrp="1"/>
          </p:cNvSpPr>
          <p:nvPr>
            <p:ph idx="1"/>
          </p:nvPr>
        </p:nvSpPr>
        <p:spPr>
          <a:xfrm>
            <a:off x="44510" y="1112947"/>
            <a:ext cx="8424936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宽带低损耗输出耦合结构</a:t>
            </a:r>
            <a:endParaRPr lang="en-US" altLang="zh-CN" sz="2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新型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TEM-TE-TEM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模式变换器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为输入波导提供通道；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采用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膜片加载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阻抗匹配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设计实现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单模、宽带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运行；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模式变换器进行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镀银处理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，实际传输损耗也大大降低小于</a:t>
            </a:r>
            <a:r>
              <a:rPr lang="en-US" altLang="zh-CN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1dB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75656" y="6235355"/>
            <a:ext cx="8136904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altLang="en-US" sz="1800" b="0" i="0" dirty="0">
                <a:latin typeface="宋体" panose="02010600030101010101" pitchFamily="2" charset="-122"/>
                <a:cs typeface="宋体" panose="02010600030101010101" pitchFamily="2" charset="-122"/>
              </a:rPr>
              <a:t>中心频率处反射系数小于</a:t>
            </a:r>
            <a:r>
              <a:rPr lang="en-US" altLang="zh-CN" sz="1800" b="0" i="0" dirty="0">
                <a:latin typeface="宋体" panose="02010600030101010101" pitchFamily="2" charset="-122"/>
                <a:cs typeface="宋体" panose="02010600030101010101" pitchFamily="2" charset="-122"/>
              </a:rPr>
              <a:t>-46dB</a:t>
            </a:r>
            <a:r>
              <a:rPr lang="zh-CN" altLang="en-US" sz="1800" b="0" i="0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en-US" altLang="zh-CN" sz="1800" b="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-30dB</a:t>
            </a:r>
            <a:r>
              <a:rPr lang="zh-CN" altLang="en-US" sz="1800" b="0" i="0" dirty="0">
                <a:latin typeface="宋体" panose="02010600030101010101" pitchFamily="2" charset="-122"/>
                <a:cs typeface="宋体" panose="02010600030101010101" pitchFamily="2" charset="-122"/>
              </a:rPr>
              <a:t>以下带宽约</a:t>
            </a:r>
            <a:r>
              <a:rPr lang="en-US" altLang="zh-CN" sz="1800" b="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500MHz</a:t>
            </a:r>
            <a:endParaRPr lang="zh-CN" altLang="en-US" sz="1800" i="0" dirty="0"/>
          </a:p>
        </p:txBody>
      </p:sp>
      <p:pic>
        <p:nvPicPr>
          <p:cNvPr id="4098" name="Picture 2" descr="输出模变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21782"/>
            <a:ext cx="4226557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Graph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5" y="3573346"/>
            <a:ext cx="3299845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微信图片_20210711215922"/>
          <p:cNvPicPr>
            <a:picLocks noChangeAspect="1"/>
          </p:cNvPicPr>
          <p:nvPr/>
        </p:nvPicPr>
        <p:blipFill>
          <a:blip r:embed="rId4"/>
          <a:srcRect l="28373" t="26102" r="25590" b="12819"/>
          <a:stretch>
            <a:fillRect/>
          </a:stretch>
        </p:blipFill>
        <p:spPr>
          <a:xfrm rot="16200000">
            <a:off x="6531610" y="-709295"/>
            <a:ext cx="1842770" cy="3261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内容占位符 1"/>
          <p:cNvSpPr>
            <a:spLocks noGrp="1"/>
          </p:cNvSpPr>
          <p:nvPr>
            <p:ph idx="1"/>
          </p:nvPr>
        </p:nvSpPr>
        <p:spPr>
          <a:xfrm>
            <a:off x="323528" y="1124742"/>
            <a:ext cx="8424936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电子束流通实验</a:t>
            </a:r>
            <a:endParaRPr lang="en-US" altLang="zh-CN" sz="2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67055" indent="-457200" algn="just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设计了新的阴极结构，实现了高品质的电子束；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67055" indent="-457200" algn="just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优化了对中结构，实现了电子束高效率的流通；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 bwMode="auto">
          <a:xfrm>
            <a:off x="-4763" y="123825"/>
            <a:ext cx="3535363" cy="576263"/>
            <a:chOff x="-4428" y="123775"/>
            <a:chExt cx="3534368" cy="576064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03   </a:t>
              </a:r>
              <a:r>
                <a:rPr lang="zh-CN" altLang="en-US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器件实验研究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399" y="2757981"/>
            <a:ext cx="4783073" cy="36620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397439" y="3284984"/>
            <a:ext cx="11753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/>
              <a:t>电压</a:t>
            </a:r>
            <a:r>
              <a:rPr lang="en-US" altLang="zh-CN" sz="1600" dirty="0" smtClean="0"/>
              <a:t>491kV</a:t>
            </a:r>
            <a:endParaRPr lang="zh-CN" altLang="en-US" sz="1600" dirty="0"/>
          </a:p>
        </p:txBody>
      </p:sp>
      <p:sp>
        <p:nvSpPr>
          <p:cNvPr id="11" name="文本框 10"/>
          <p:cNvSpPr txBox="1"/>
          <p:nvPr/>
        </p:nvSpPr>
        <p:spPr>
          <a:xfrm>
            <a:off x="4253423" y="4250447"/>
            <a:ext cx="16433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/>
              <a:t>发射电流</a:t>
            </a:r>
            <a:r>
              <a:rPr lang="en-US" altLang="zh-CN" sz="1600" dirty="0" smtClean="0"/>
              <a:t>3.42kA</a:t>
            </a:r>
            <a:endParaRPr lang="zh-CN" altLang="en-US" sz="1600" dirty="0"/>
          </a:p>
        </p:txBody>
      </p:sp>
      <p:sp>
        <p:nvSpPr>
          <p:cNvPr id="12" name="文本框 11"/>
          <p:cNvSpPr txBox="1"/>
          <p:nvPr/>
        </p:nvSpPr>
        <p:spPr>
          <a:xfrm>
            <a:off x="6485671" y="5085184"/>
            <a:ext cx="2053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/>
              <a:t>器件末端电流</a:t>
            </a:r>
            <a:r>
              <a:rPr lang="en-US" altLang="zh-CN" sz="1600" dirty="0" smtClean="0"/>
              <a:t>2.98kA</a:t>
            </a:r>
            <a:endParaRPr lang="zh-CN" altLang="en-US" sz="1600" dirty="0"/>
          </a:p>
        </p:txBody>
      </p:sp>
      <p:sp>
        <p:nvSpPr>
          <p:cNvPr id="5" name="文本框 4"/>
          <p:cNvSpPr txBox="1"/>
          <p:nvPr/>
        </p:nvSpPr>
        <p:spPr>
          <a:xfrm>
            <a:off x="582130" y="5796340"/>
            <a:ext cx="3425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/>
              <a:t>电子束传输距离大于</a:t>
            </a:r>
            <a:r>
              <a:rPr lang="en-US" altLang="zh-CN" sz="1800" dirty="0" smtClean="0"/>
              <a:t>300mm</a:t>
            </a:r>
            <a:r>
              <a:rPr lang="zh-CN" altLang="en-US" sz="1800" dirty="0" smtClean="0"/>
              <a:t>后</a:t>
            </a:r>
            <a:r>
              <a:rPr lang="zh-CN" altLang="en-US" sz="1800" dirty="0" smtClean="0">
                <a:solidFill>
                  <a:srgbClr val="FF0000"/>
                </a:solidFill>
              </a:rPr>
              <a:t>流通率达到</a:t>
            </a:r>
            <a:r>
              <a:rPr lang="en-US" altLang="zh-CN" sz="1800" dirty="0" smtClean="0">
                <a:solidFill>
                  <a:srgbClr val="FF0000"/>
                </a:solidFill>
              </a:rPr>
              <a:t>87%</a:t>
            </a:r>
            <a:endParaRPr lang="zh-CN" altLang="en-US" sz="1800" dirty="0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0" t="36350" r="16139" b="9050"/>
          <a:stretch>
            <a:fillRect/>
          </a:stretch>
        </p:blipFill>
        <p:spPr>
          <a:xfrm>
            <a:off x="437115" y="2852936"/>
            <a:ext cx="3294546" cy="1882598"/>
          </a:xfrm>
          <a:prstGeom prst="rect">
            <a:avLst/>
          </a:prstGeom>
        </p:spPr>
      </p:pic>
      <p:cxnSp>
        <p:nvCxnSpPr>
          <p:cNvPr id="8" name="直接箭头连接符 7"/>
          <p:cNvCxnSpPr/>
          <p:nvPr/>
        </p:nvCxnSpPr>
        <p:spPr>
          <a:xfrm flipH="1">
            <a:off x="861696" y="3457257"/>
            <a:ext cx="576064" cy="1702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329764" y="515518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 smtClean="0"/>
              <a:t>石墨阴极</a:t>
            </a:r>
            <a:endParaRPr lang="zh-CN" altLang="en-US" sz="1800" dirty="0"/>
          </a:p>
        </p:txBody>
      </p:sp>
      <p:cxnSp>
        <p:nvCxnSpPr>
          <p:cNvPr id="18" name="直接箭头连接符 17"/>
          <p:cNvCxnSpPr/>
          <p:nvPr/>
        </p:nvCxnSpPr>
        <p:spPr>
          <a:xfrm flipH="1">
            <a:off x="2339752" y="4399276"/>
            <a:ext cx="206004" cy="6859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1607037" y="5081271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800" dirty="0" smtClean="0"/>
              <a:t>阴极底座</a:t>
            </a:r>
            <a:r>
              <a:rPr lang="en-US" altLang="zh-CN" sz="1800" dirty="0" smtClean="0"/>
              <a:t>-</a:t>
            </a:r>
            <a:r>
              <a:rPr lang="zh-CN" altLang="en-US" sz="1800" dirty="0" smtClean="0"/>
              <a:t>屏蔽体</a:t>
            </a:r>
            <a:endParaRPr lang="en-US" altLang="zh-CN" sz="1800" dirty="0" smtClean="0"/>
          </a:p>
          <a:p>
            <a:pPr algn="ctr"/>
            <a:r>
              <a:rPr lang="en-US" altLang="zh-CN" sz="1800" dirty="0">
                <a:solidFill>
                  <a:srgbClr val="FF0000"/>
                </a:solidFill>
              </a:rPr>
              <a:t>TC4</a:t>
            </a:r>
            <a:endParaRPr lang="zh-CN" altLang="en-US" sz="1800" dirty="0">
              <a:solidFill>
                <a:srgbClr val="FF0000"/>
              </a:solidFill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1" t="6896" r="19841" b="10361"/>
          <a:stretch>
            <a:fillRect/>
          </a:stretch>
        </p:blipFill>
        <p:spPr>
          <a:xfrm>
            <a:off x="6841377" y="777982"/>
            <a:ext cx="1980000" cy="1979999"/>
          </a:xfrm>
          <a:prstGeom prst="rect">
            <a:avLst/>
          </a:prstGeom>
        </p:spPr>
      </p:pic>
      <p:cxnSp>
        <p:nvCxnSpPr>
          <p:cNvPr id="23" name="直接箭头连接符 22"/>
          <p:cNvCxnSpPr/>
          <p:nvPr/>
        </p:nvCxnSpPr>
        <p:spPr>
          <a:xfrm>
            <a:off x="6485671" y="1340768"/>
            <a:ext cx="863179" cy="2536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5227408" y="1135408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 smtClean="0"/>
              <a:t>电子束束斑</a:t>
            </a:r>
            <a:endParaRPr lang="zh-CN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内容占位符 1"/>
          <p:cNvSpPr>
            <a:spLocks noGrp="1"/>
          </p:cNvSpPr>
          <p:nvPr>
            <p:ph idx="1"/>
          </p:nvPr>
        </p:nvSpPr>
        <p:spPr>
          <a:xfrm>
            <a:off x="323528" y="1124742"/>
            <a:ext cx="8424936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微波产生实验</a:t>
            </a:r>
            <a:r>
              <a:rPr lang="en-US" altLang="zh-CN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实验装置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 bwMode="auto">
          <a:xfrm>
            <a:off x="-4763" y="123825"/>
            <a:ext cx="3535363" cy="576263"/>
            <a:chOff x="-4428" y="123775"/>
            <a:chExt cx="3534368" cy="576064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03   </a:t>
              </a:r>
              <a:r>
                <a:rPr lang="zh-CN" altLang="en-US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器件实验研究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88" y="1849712"/>
            <a:ext cx="4320000" cy="28838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61" y="1857226"/>
            <a:ext cx="4320000" cy="2883830"/>
          </a:xfrm>
          <a:prstGeom prst="rect">
            <a:avLst/>
          </a:prstGeom>
        </p:spPr>
      </p:pic>
      <p:cxnSp>
        <p:nvCxnSpPr>
          <p:cNvPr id="6" name="直接箭头连接符 5"/>
          <p:cNvCxnSpPr/>
          <p:nvPr/>
        </p:nvCxnSpPr>
        <p:spPr>
          <a:xfrm>
            <a:off x="539552" y="3573016"/>
            <a:ext cx="360040" cy="144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431540" y="499754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/>
              <a:t>加速器</a:t>
            </a:r>
            <a:endParaRPr lang="zh-CN" altLang="en-US" sz="1800" dirty="0"/>
          </a:p>
        </p:txBody>
      </p:sp>
      <p:cxnSp>
        <p:nvCxnSpPr>
          <p:cNvPr id="14" name="直接箭头连接符 13"/>
          <p:cNvCxnSpPr/>
          <p:nvPr/>
        </p:nvCxnSpPr>
        <p:spPr>
          <a:xfrm>
            <a:off x="2207266" y="3575136"/>
            <a:ext cx="360040" cy="144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2084388" y="5013176"/>
            <a:ext cx="1119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/>
              <a:t>线包磁场</a:t>
            </a:r>
            <a:endParaRPr lang="zh-CN" altLang="en-US" sz="1800" dirty="0"/>
          </a:p>
        </p:txBody>
      </p:sp>
      <p:cxnSp>
        <p:nvCxnSpPr>
          <p:cNvPr id="18" name="直接箭头连接符 17"/>
          <p:cNvCxnSpPr/>
          <p:nvPr/>
        </p:nvCxnSpPr>
        <p:spPr>
          <a:xfrm>
            <a:off x="3414332" y="3476092"/>
            <a:ext cx="360040" cy="144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3312601" y="5013176"/>
            <a:ext cx="1119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/>
              <a:t>输出波导</a:t>
            </a:r>
            <a:endParaRPr lang="zh-CN" altLang="en-US" sz="1800" dirty="0"/>
          </a:p>
        </p:txBody>
      </p:sp>
      <p:sp>
        <p:nvSpPr>
          <p:cNvPr id="22" name="文本框 21"/>
          <p:cNvSpPr txBox="1"/>
          <p:nvPr/>
        </p:nvSpPr>
        <p:spPr>
          <a:xfrm>
            <a:off x="4511522" y="5013176"/>
            <a:ext cx="1119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/>
              <a:t>辐射喇叭</a:t>
            </a:r>
            <a:endParaRPr lang="zh-CN" altLang="en-US" sz="1800" dirty="0"/>
          </a:p>
        </p:txBody>
      </p:sp>
      <p:cxnSp>
        <p:nvCxnSpPr>
          <p:cNvPr id="23" name="直接箭头连接符 22"/>
          <p:cNvCxnSpPr/>
          <p:nvPr/>
        </p:nvCxnSpPr>
        <p:spPr>
          <a:xfrm>
            <a:off x="4112681" y="3433698"/>
            <a:ext cx="819359" cy="15106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6592061" y="4981044"/>
            <a:ext cx="1119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/>
              <a:t>接收喇叭</a:t>
            </a:r>
            <a:endParaRPr lang="zh-CN" altLang="en-US" sz="1800" dirty="0"/>
          </a:p>
        </p:txBody>
      </p:sp>
      <p:cxnSp>
        <p:nvCxnSpPr>
          <p:cNvPr id="25" name="直接箭头连接符 24"/>
          <p:cNvCxnSpPr/>
          <p:nvPr/>
        </p:nvCxnSpPr>
        <p:spPr>
          <a:xfrm flipH="1" flipV="1">
            <a:off x="6156176" y="3212976"/>
            <a:ext cx="987929" cy="17713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/>
        </p:nvCxnSpPr>
        <p:spPr>
          <a:xfrm flipV="1">
            <a:off x="7203792" y="3470443"/>
            <a:ext cx="1056854" cy="15106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1039812" y="5872570"/>
            <a:ext cx="7263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/>
              <a:t>加速器</a:t>
            </a:r>
            <a:r>
              <a:rPr lang="en-US" altLang="zh-CN" sz="2400" dirty="0" smtClean="0"/>
              <a:t>-</a:t>
            </a:r>
            <a:r>
              <a:rPr lang="zh-CN" altLang="en-US" sz="2400" dirty="0" smtClean="0"/>
              <a:t>二极管</a:t>
            </a:r>
            <a:r>
              <a:rPr lang="en-US" altLang="zh-CN" sz="2400" dirty="0" smtClean="0"/>
              <a:t>-</a:t>
            </a:r>
            <a:r>
              <a:rPr lang="zh-CN" altLang="en-US" sz="2400" dirty="0" smtClean="0"/>
              <a:t>器件</a:t>
            </a:r>
            <a:r>
              <a:rPr lang="en-US" altLang="zh-CN" sz="2400" dirty="0" smtClean="0"/>
              <a:t>-</a:t>
            </a:r>
            <a:r>
              <a:rPr lang="zh-CN" altLang="en-US" sz="2400" dirty="0" smtClean="0"/>
              <a:t>辐射天线</a:t>
            </a:r>
            <a:r>
              <a:rPr lang="en-US" altLang="zh-CN" sz="2400" dirty="0" smtClean="0"/>
              <a:t>-</a:t>
            </a:r>
            <a:r>
              <a:rPr lang="zh-CN" altLang="en-US" sz="2400" dirty="0" smtClean="0"/>
              <a:t>接收天线</a:t>
            </a:r>
            <a:r>
              <a:rPr lang="en-US" altLang="zh-CN" sz="2400" dirty="0" smtClean="0"/>
              <a:t>-</a:t>
            </a:r>
            <a:r>
              <a:rPr lang="zh-CN" altLang="en-US" sz="2400" dirty="0" smtClean="0"/>
              <a:t>检波</a:t>
            </a:r>
            <a:r>
              <a:rPr lang="en-US" altLang="zh-CN" sz="2400" dirty="0" smtClean="0"/>
              <a:t>-</a:t>
            </a:r>
            <a:r>
              <a:rPr lang="zh-CN" altLang="en-US" sz="2400" dirty="0" smtClean="0"/>
              <a:t>示波器</a:t>
            </a:r>
            <a:endParaRPr lang="zh-CN" altLang="en-US" sz="2400" dirty="0"/>
          </a:p>
        </p:txBody>
      </p:sp>
      <p:sp>
        <p:nvSpPr>
          <p:cNvPr id="27" name="文本框 26"/>
          <p:cNvSpPr txBox="1"/>
          <p:nvPr/>
        </p:nvSpPr>
        <p:spPr>
          <a:xfrm>
            <a:off x="4283968" y="352237"/>
            <a:ext cx="45844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由于采用了</a:t>
            </a:r>
            <a:r>
              <a:rPr lang="en-US" altLang="zh-CN" dirty="0" smtClean="0"/>
              <a:t>1.3m</a:t>
            </a:r>
            <a:r>
              <a:rPr lang="zh-CN" altLang="en-US" dirty="0" smtClean="0"/>
              <a:t>磁场的限制，器件末端传输波导长度到</a:t>
            </a:r>
            <a:r>
              <a:rPr lang="en-US" altLang="zh-CN" dirty="0" smtClean="0"/>
              <a:t>70cm</a:t>
            </a:r>
            <a:r>
              <a:rPr lang="zh-CN" altLang="en-US" dirty="0" smtClean="0"/>
              <a:t>，增大了功率损耗。</a:t>
            </a:r>
            <a:endParaRPr lang="zh-CN" altLang="en-US" dirty="0"/>
          </a:p>
        </p:txBody>
      </p:sp>
      <p:cxnSp>
        <p:nvCxnSpPr>
          <p:cNvPr id="8" name="直接连接符 7"/>
          <p:cNvCxnSpPr/>
          <p:nvPr/>
        </p:nvCxnSpPr>
        <p:spPr>
          <a:xfrm>
            <a:off x="801933" y="3356992"/>
            <a:ext cx="2552204" cy="76706"/>
          </a:xfrm>
          <a:prstGeom prst="line">
            <a:avLst/>
          </a:prstGeom>
          <a:ln w="3810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2207266" y="2927274"/>
            <a:ext cx="1043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1.3</a:t>
            </a:r>
            <a:r>
              <a:rPr lang="zh-CN" altLang="en-US" dirty="0" smtClean="0"/>
              <a:t>米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内容占位符 1"/>
          <p:cNvSpPr>
            <a:spLocks noGrp="1"/>
          </p:cNvSpPr>
          <p:nvPr>
            <p:ph idx="1"/>
          </p:nvPr>
        </p:nvSpPr>
        <p:spPr>
          <a:xfrm>
            <a:off x="1039812" y="5858528"/>
            <a:ext cx="7083255" cy="668330"/>
          </a:xfrm>
        </p:spPr>
        <p:txBody>
          <a:bodyPr/>
          <a:lstStyle/>
          <a:p>
            <a:pPr marL="109855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  <a:buNone/>
            </a:pPr>
            <a:r>
              <a:rPr lang="en-US" altLang="zh-CN" sz="1800" dirty="0"/>
              <a:t>C1</a:t>
            </a:r>
            <a:r>
              <a:rPr lang="zh-CN" altLang="zh-CN" sz="1800" dirty="0"/>
              <a:t>为电压波形，</a:t>
            </a:r>
            <a:r>
              <a:rPr lang="en-US" altLang="zh-CN" sz="1800" dirty="0"/>
              <a:t>C2</a:t>
            </a:r>
            <a:r>
              <a:rPr lang="zh-CN" altLang="zh-CN" sz="1800" dirty="0"/>
              <a:t>为输入微波正向波形，</a:t>
            </a:r>
            <a:r>
              <a:rPr lang="en-US" altLang="zh-CN" sz="1800" dirty="0"/>
              <a:t>C3</a:t>
            </a:r>
            <a:r>
              <a:rPr lang="zh-CN" altLang="zh-CN" sz="1800" dirty="0"/>
              <a:t>为输入微波反向波形</a:t>
            </a:r>
            <a:endParaRPr lang="en-US" altLang="zh-CN" sz="1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 bwMode="auto">
          <a:xfrm>
            <a:off x="-4763" y="123825"/>
            <a:ext cx="3535363" cy="576263"/>
            <a:chOff x="-4428" y="123775"/>
            <a:chExt cx="3534368" cy="576064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03   </a:t>
              </a:r>
              <a:r>
                <a:rPr lang="zh-CN" altLang="en-US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器件实验研究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31541" y="1340768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/>
              <a:t>输入微波测量</a:t>
            </a:r>
            <a:endParaRPr lang="zh-CN" altLang="en-US" sz="2400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2686062" y="1431069"/>
          <a:ext cx="5158105" cy="16421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200"/>
                <a:gridCol w="1163955"/>
                <a:gridCol w="1164590"/>
                <a:gridCol w="953770"/>
                <a:gridCol w="1418590"/>
              </a:tblGrid>
              <a:tr h="4038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序号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6350"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检波幅度</a:t>
                      </a:r>
                      <a:r>
                        <a:rPr lang="en-US" sz="1050" kern="100">
                          <a:effectLst/>
                        </a:rPr>
                        <a:t>/mV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检波功率</a:t>
                      </a:r>
                      <a:r>
                        <a:rPr lang="en-US" sz="1050" kern="100" dirty="0">
                          <a:effectLst/>
                        </a:rPr>
                        <a:t>/</a:t>
                      </a:r>
                      <a:r>
                        <a:rPr lang="en-US" sz="1050" kern="100" dirty="0" err="1">
                          <a:effectLst/>
                        </a:rPr>
                        <a:t>dBm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衰减</a:t>
                      </a:r>
                      <a:r>
                        <a:rPr lang="en-US" sz="1050" kern="100">
                          <a:effectLst/>
                        </a:rPr>
                        <a:t>/dB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输入功率</a:t>
                      </a:r>
                      <a:r>
                        <a:rPr lang="en-US" sz="1050" kern="100" dirty="0">
                          <a:effectLst/>
                        </a:rPr>
                        <a:t>/kW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327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effectLst/>
                        </a:rPr>
                        <a:t>292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10.26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56.6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4.85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3276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293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10.28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56.6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4.88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2952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295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10.32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56.6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4.92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288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平均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 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 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 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FF0000"/>
                          </a:solidFill>
                          <a:effectLst/>
                        </a:rPr>
                        <a:t>4.88</a:t>
                      </a:r>
                      <a:endParaRPr lang="zh-CN" sz="105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7169" name="图片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208899"/>
            <a:ext cx="3456384" cy="2649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" name="内容占位符 1"/>
          <p:cNvSpPr txBox="1"/>
          <p:nvPr/>
        </p:nvSpPr>
        <p:spPr>
          <a:xfrm>
            <a:off x="179512" y="759180"/>
            <a:ext cx="8424936" cy="5112569"/>
          </a:xfrm>
          <a:prstGeom prst="rect">
            <a:avLst/>
          </a:prstGeom>
        </p:spPr>
        <p:txBody>
          <a:bodyPr/>
          <a:lstStyle>
            <a:lvl1pPr marL="365760" indent="-255905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 panose="05040102010807070707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665" indent="-228600" algn="l" rtl="0" eaLnBrk="1" latinLnBrk="0" hangingPunct="1">
              <a:spcBef>
                <a:spcPts val="325"/>
              </a:spcBef>
              <a:buClr>
                <a:schemeClr val="accent1"/>
              </a:buClr>
              <a:buFont typeface="Verdana" panose="020B0604030504040204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79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 panose="05020102010507070707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 panose="05020102010507070707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微波产生实验</a:t>
            </a:r>
            <a:r>
              <a:rPr lang="en-US" altLang="zh-CN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实验结果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49044" y="4807967"/>
            <a:ext cx="3005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 smtClean="0"/>
              <a:t>反映了输入功率吸收率高</a:t>
            </a:r>
            <a:endParaRPr lang="zh-CN" altLang="en-US" sz="2000" dirty="0"/>
          </a:p>
        </p:txBody>
      </p:sp>
      <p:cxnSp>
        <p:nvCxnSpPr>
          <p:cNvPr id="12" name="直接箭头连接符 11"/>
          <p:cNvCxnSpPr/>
          <p:nvPr/>
        </p:nvCxnSpPr>
        <p:spPr>
          <a:xfrm flipV="1">
            <a:off x="4572000" y="4581128"/>
            <a:ext cx="0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内容占位符 1"/>
          <p:cNvSpPr>
            <a:spLocks noGrp="1"/>
          </p:cNvSpPr>
          <p:nvPr>
            <p:ph idx="1"/>
          </p:nvPr>
        </p:nvSpPr>
        <p:spPr>
          <a:xfrm>
            <a:off x="323528" y="1124742"/>
            <a:ext cx="8424936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微波产生实验</a:t>
            </a:r>
            <a:r>
              <a:rPr lang="en-US" altLang="zh-CN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实验结果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 bwMode="auto">
          <a:xfrm>
            <a:off x="-4763" y="123825"/>
            <a:ext cx="3535363" cy="576263"/>
            <a:chOff x="-4428" y="123775"/>
            <a:chExt cx="3534368" cy="576064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03   </a:t>
              </a:r>
              <a:r>
                <a:rPr lang="zh-CN" altLang="en-US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器件实验研究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31541" y="1800398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/>
              <a:t>天线方向图测量</a:t>
            </a:r>
            <a:endParaRPr lang="zh-CN" altLang="en-US" sz="2400" dirty="0"/>
          </a:p>
        </p:txBody>
      </p:sp>
      <p:pic>
        <p:nvPicPr>
          <p:cNvPr id="11266" name="图片 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2402730"/>
            <a:ext cx="3274807" cy="2451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284065" y="4828354"/>
            <a:ext cx="2634054" cy="384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2500"/>
              </a:lnSpc>
              <a:spcAft>
                <a:spcPts val="600"/>
              </a:spcAft>
              <a:tabLst>
                <a:tab pos="266700" algn="l"/>
              </a:tabLst>
            </a:pPr>
            <a:r>
              <a:rPr lang="zh-CN" altLang="zh-CN" sz="18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辐射微波方向图（</a:t>
            </a:r>
            <a:r>
              <a:rPr lang="en-US" altLang="zh-CN" sz="18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</a:t>
            </a:r>
            <a:r>
              <a:rPr lang="zh-CN" altLang="zh-CN" sz="18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面）</a:t>
            </a:r>
            <a:endParaRPr lang="zh-CN" altLang="zh-CN" sz="1400" dirty="0"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2987821" y="1800398"/>
          <a:ext cx="6156179" cy="15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3725"/>
                <a:gridCol w="428006"/>
                <a:gridCol w="377313"/>
                <a:gridCol w="513015"/>
                <a:gridCol w="513015"/>
                <a:gridCol w="513015"/>
                <a:gridCol w="513015"/>
                <a:gridCol w="513015"/>
                <a:gridCol w="513015"/>
                <a:gridCol w="513015"/>
                <a:gridCol w="513015"/>
                <a:gridCol w="513015"/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000" kern="100" dirty="0">
                          <a:effectLst/>
                        </a:rPr>
                        <a:t>角度</a:t>
                      </a:r>
                      <a:r>
                        <a:rPr lang="en-US" sz="1000" kern="100" dirty="0">
                          <a:effectLst/>
                        </a:rPr>
                        <a:t>/°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 kern="100" dirty="0">
                          <a:effectLst/>
                        </a:rPr>
                        <a:t>左</a:t>
                      </a:r>
                      <a:r>
                        <a:rPr lang="en-US" sz="1000" kern="100" dirty="0">
                          <a:effectLst/>
                        </a:rPr>
                        <a:t>16.9°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0°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000" kern="100" dirty="0">
                          <a:effectLst/>
                        </a:rPr>
                        <a:t>右</a:t>
                      </a:r>
                      <a:r>
                        <a:rPr lang="en-US" sz="1000" kern="100" dirty="0">
                          <a:effectLst/>
                        </a:rPr>
                        <a:t>3.5°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000" kern="100" dirty="0">
                          <a:effectLst/>
                        </a:rPr>
                        <a:t>右</a:t>
                      </a:r>
                      <a:r>
                        <a:rPr lang="en-US" sz="1000" kern="100" dirty="0">
                          <a:effectLst/>
                        </a:rPr>
                        <a:t>7.3°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000" kern="100" dirty="0">
                          <a:effectLst/>
                        </a:rPr>
                        <a:t>右</a:t>
                      </a:r>
                      <a:r>
                        <a:rPr lang="en-US" sz="1000" kern="100" dirty="0">
                          <a:effectLst/>
                        </a:rPr>
                        <a:t>9°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 kern="100" dirty="0">
                          <a:effectLst/>
                        </a:rPr>
                        <a:t>右</a:t>
                      </a:r>
                      <a:r>
                        <a:rPr lang="en-US" sz="1000" kern="100" dirty="0">
                          <a:effectLst/>
                        </a:rPr>
                        <a:t>10.4°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 kern="100" dirty="0">
                          <a:effectLst/>
                        </a:rPr>
                        <a:t>右</a:t>
                      </a:r>
                      <a:r>
                        <a:rPr lang="en-US" sz="1000" kern="100" dirty="0">
                          <a:effectLst/>
                        </a:rPr>
                        <a:t>15.5°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 kern="100">
                          <a:effectLst/>
                        </a:rPr>
                        <a:t>右</a:t>
                      </a:r>
                      <a:r>
                        <a:rPr lang="en-US" sz="1000" kern="100">
                          <a:effectLst/>
                        </a:rPr>
                        <a:t>16.9°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 kern="100">
                          <a:effectLst/>
                        </a:rPr>
                        <a:t>右</a:t>
                      </a:r>
                      <a:r>
                        <a:rPr lang="en-US" sz="1000" kern="100">
                          <a:effectLst/>
                        </a:rPr>
                        <a:t>20</a:t>
                      </a:r>
                      <a:r>
                        <a:rPr lang="zh-CN" sz="1000" kern="100">
                          <a:effectLst/>
                        </a:rPr>
                        <a:t>°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 kern="100">
                          <a:effectLst/>
                        </a:rPr>
                        <a:t>右</a:t>
                      </a:r>
                      <a:r>
                        <a:rPr lang="en-US" sz="1000" kern="100">
                          <a:effectLst/>
                        </a:rPr>
                        <a:t>23</a:t>
                      </a:r>
                      <a:r>
                        <a:rPr lang="zh-CN" sz="1000" kern="100">
                          <a:effectLst/>
                        </a:rPr>
                        <a:t>°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000" kern="100">
                          <a:effectLst/>
                        </a:rPr>
                        <a:t>辐射功率</a:t>
                      </a:r>
                      <a:r>
                        <a:rPr lang="en-US" sz="1000" kern="100">
                          <a:effectLst/>
                        </a:rPr>
                        <a:t>/MW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000" kern="100">
                          <a:effectLst/>
                        </a:rPr>
                        <a:t>衰减</a:t>
                      </a:r>
                      <a:r>
                        <a:rPr lang="en-US" sz="1000" kern="100">
                          <a:effectLst/>
                        </a:rPr>
                        <a:t>/dB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56.6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54.3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54.3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54.3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54.3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54.3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54.3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54.3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54.3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54.3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vMerge="1"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000" kern="100">
                          <a:effectLst/>
                        </a:rPr>
                        <a:t>检波器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3#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2#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2#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2#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2#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2#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2#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2#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2#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2#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vMerge="1"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000" kern="100">
                          <a:effectLst/>
                        </a:rPr>
                        <a:t>检波幅度</a:t>
                      </a:r>
                      <a:r>
                        <a:rPr lang="en-US" sz="1000" kern="100">
                          <a:effectLst/>
                        </a:rPr>
                        <a:t>/mV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>
                          <a:effectLst/>
                        </a:rPr>
                        <a:t>329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>
                          <a:effectLst/>
                        </a:rPr>
                        <a:t>55.2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>
                          <a:effectLst/>
                        </a:rPr>
                        <a:t>137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>
                          <a:effectLst/>
                        </a:rPr>
                        <a:t>144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>
                          <a:effectLst/>
                        </a:rPr>
                        <a:t>248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>
                          <a:effectLst/>
                        </a:rPr>
                        <a:t>294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>
                          <a:effectLst/>
                        </a:rPr>
                        <a:t>333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>
                          <a:effectLst/>
                        </a:rPr>
                        <a:t>345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281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81.7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507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000" kern="100">
                          <a:effectLst/>
                        </a:rPr>
                        <a:t>检波功率</a:t>
                      </a:r>
                      <a:r>
                        <a:rPr lang="en-US" sz="1000" kern="100">
                          <a:effectLst/>
                        </a:rPr>
                        <a:t>/dBm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>
                          <a:effectLst/>
                        </a:rPr>
                        <a:t>10.19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>
                          <a:effectLst/>
                        </a:rPr>
                        <a:t>0.82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>
                          <a:effectLst/>
                        </a:rPr>
                        <a:t>6.39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>
                          <a:effectLst/>
                        </a:rPr>
                        <a:t>6.72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>
                          <a:effectLst/>
                        </a:rPr>
                        <a:t>10.57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11.81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>
                          <a:effectLst/>
                        </a:rPr>
                        <a:t>12.72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>
                          <a:effectLst/>
                        </a:rPr>
                        <a:t>13.0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>
                          <a:effectLst/>
                        </a:rPr>
                        <a:t>11.48</a:t>
                      </a:r>
                      <a:endParaRPr lang="zh-CN" sz="11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3.09</a:t>
                      </a:r>
                      <a:endParaRPr lang="zh-CN" sz="11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vMerge="1">
                  <a:tcPr/>
                </a:tc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3779910" y="33797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altLang="zh-CN" sz="1800" kern="100" dirty="0">
                <a:latin typeface="Times New Roman" panose="02020603050405020304" pitchFamily="18" charset="0"/>
                <a:ea typeface="黑体" panose="02010609060101010101" pitchFamily="49" charset="-122"/>
              </a:rPr>
              <a:t>RKA</a:t>
            </a:r>
            <a:r>
              <a:rPr lang="zh-CN" altLang="zh-CN" sz="1800" kern="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天线方向图参数测试结果</a:t>
            </a:r>
            <a:endParaRPr lang="zh-CN" altLang="en-US" sz="1800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3287512" y="3874901"/>
          <a:ext cx="5504815" cy="19069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200"/>
                <a:gridCol w="685800"/>
                <a:gridCol w="685800"/>
                <a:gridCol w="800100"/>
                <a:gridCol w="800100"/>
                <a:gridCol w="571500"/>
                <a:gridCol w="704215"/>
                <a:gridCol w="800100"/>
              </a:tblGrid>
              <a:tr h="5600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序号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电压</a:t>
                      </a:r>
                      <a:r>
                        <a:rPr lang="en-US" sz="1050" kern="100">
                          <a:effectLst/>
                        </a:rPr>
                        <a:t>/kV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6350"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束流</a:t>
                      </a:r>
                      <a:r>
                        <a:rPr lang="en-US" sz="1050" kern="100">
                          <a:effectLst/>
                        </a:rPr>
                        <a:t>/kA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6350"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右</a:t>
                      </a:r>
                      <a:r>
                        <a:rPr lang="en-US" sz="1050" kern="100">
                          <a:effectLst/>
                        </a:rPr>
                        <a:t>16.9</a:t>
                      </a:r>
                      <a:r>
                        <a:rPr lang="en-US" sz="1200" kern="100">
                          <a:effectLst/>
                        </a:rPr>
                        <a:t>°</a:t>
                      </a:r>
                      <a:r>
                        <a:rPr lang="zh-CN" sz="1050" kern="100">
                          <a:effectLst/>
                        </a:rPr>
                        <a:t>检波幅度</a:t>
                      </a:r>
                      <a:r>
                        <a:rPr lang="en-US" sz="1050" kern="100">
                          <a:effectLst/>
                        </a:rPr>
                        <a:t>/mV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右</a:t>
                      </a:r>
                      <a:r>
                        <a:rPr lang="en-US" sz="1050" kern="100">
                          <a:effectLst/>
                        </a:rPr>
                        <a:t>16.9</a:t>
                      </a:r>
                      <a:r>
                        <a:rPr lang="en-US" sz="1200" kern="100">
                          <a:effectLst/>
                        </a:rPr>
                        <a:t>°</a:t>
                      </a:r>
                      <a:r>
                        <a:rPr lang="zh-CN" sz="1050" kern="100">
                          <a:effectLst/>
                        </a:rPr>
                        <a:t>检波功率</a:t>
                      </a:r>
                      <a:r>
                        <a:rPr lang="en-US" sz="1050" kern="100">
                          <a:effectLst/>
                        </a:rPr>
                        <a:t>/dBm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脉宽</a:t>
                      </a:r>
                      <a:r>
                        <a:rPr lang="en-US" sz="1050" kern="100">
                          <a:effectLst/>
                        </a:rPr>
                        <a:t>/ns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频率</a:t>
                      </a:r>
                      <a:r>
                        <a:rPr lang="en-US" sz="1050" kern="100">
                          <a:effectLst/>
                        </a:rPr>
                        <a:t>/GHz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总辐射功率</a:t>
                      </a:r>
                      <a:r>
                        <a:rPr lang="en-US" sz="1050" kern="100">
                          <a:effectLst/>
                        </a:rPr>
                        <a:t>/MW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327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551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3.66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340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12.89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14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30.525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501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3276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558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4.06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352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13.2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12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30.525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539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2952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563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3.83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322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12.6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23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30.525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469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3968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平均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557.3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3.85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 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 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16.3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30.525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effectLst/>
                        </a:rPr>
                        <a:t>503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4819415" y="5837128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1800" kern="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输出微波参数测试结果</a:t>
            </a:r>
            <a:endParaRPr lang="zh-CN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图片 4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965" y="2064298"/>
            <a:ext cx="4485721" cy="33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0" name="图片 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8" y="2060848"/>
            <a:ext cx="4407477" cy="337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" name="内容占位符 1"/>
          <p:cNvSpPr>
            <a:spLocks noGrp="1"/>
          </p:cNvSpPr>
          <p:nvPr>
            <p:ph idx="1"/>
          </p:nvPr>
        </p:nvSpPr>
        <p:spPr>
          <a:xfrm>
            <a:off x="323528" y="1124742"/>
            <a:ext cx="8424936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微波产生实验</a:t>
            </a:r>
            <a:r>
              <a:rPr lang="en-US" altLang="zh-CN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实验结果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 bwMode="auto">
          <a:xfrm>
            <a:off x="-4763" y="123825"/>
            <a:ext cx="3535363" cy="576263"/>
            <a:chOff x="-4428" y="123775"/>
            <a:chExt cx="3534368" cy="576064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03   </a:t>
              </a:r>
              <a:r>
                <a:rPr lang="zh-CN" altLang="en-US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器件实验研究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395536" y="2708585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 smtClean="0"/>
              <a:t>电压</a:t>
            </a:r>
            <a:r>
              <a:rPr lang="en-US" altLang="zh-CN" sz="1800" dirty="0" smtClean="0"/>
              <a:t>551kV</a:t>
            </a:r>
            <a:endParaRPr lang="zh-CN" altLang="en-US" sz="1800" dirty="0"/>
          </a:p>
        </p:txBody>
      </p:sp>
      <p:sp>
        <p:nvSpPr>
          <p:cNvPr id="29" name="文本框 28"/>
          <p:cNvSpPr txBox="1"/>
          <p:nvPr/>
        </p:nvSpPr>
        <p:spPr>
          <a:xfrm>
            <a:off x="251520" y="3103264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 smtClean="0"/>
              <a:t>电流</a:t>
            </a:r>
            <a:r>
              <a:rPr lang="en-US" altLang="zh-CN" sz="1800" dirty="0" smtClean="0"/>
              <a:t>3.66kA</a:t>
            </a:r>
            <a:endParaRPr lang="zh-CN" altLang="en-US" sz="1800" dirty="0"/>
          </a:p>
        </p:txBody>
      </p:sp>
      <p:sp>
        <p:nvSpPr>
          <p:cNvPr id="30" name="文本框 29"/>
          <p:cNvSpPr txBox="1"/>
          <p:nvPr/>
        </p:nvSpPr>
        <p:spPr>
          <a:xfrm>
            <a:off x="2976602" y="422108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 smtClean="0"/>
              <a:t>输入反射</a:t>
            </a:r>
            <a:endParaRPr lang="zh-CN" altLang="en-US" sz="1800" dirty="0"/>
          </a:p>
        </p:txBody>
      </p:sp>
      <p:cxnSp>
        <p:nvCxnSpPr>
          <p:cNvPr id="32" name="直接箭头连接符 31"/>
          <p:cNvCxnSpPr/>
          <p:nvPr/>
        </p:nvCxnSpPr>
        <p:spPr>
          <a:xfrm>
            <a:off x="2339752" y="3933056"/>
            <a:ext cx="648072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32"/>
          <p:cNvSpPr txBox="1"/>
          <p:nvPr/>
        </p:nvSpPr>
        <p:spPr>
          <a:xfrm>
            <a:off x="4602837" y="232556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 smtClean="0"/>
              <a:t>右侧检波</a:t>
            </a:r>
            <a:endParaRPr lang="zh-CN" altLang="en-US" sz="1800" dirty="0"/>
          </a:p>
        </p:txBody>
      </p:sp>
      <p:sp>
        <p:nvSpPr>
          <p:cNvPr id="34" name="文本框 33"/>
          <p:cNvSpPr txBox="1"/>
          <p:nvPr/>
        </p:nvSpPr>
        <p:spPr>
          <a:xfrm>
            <a:off x="4612187" y="269294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 smtClean="0"/>
              <a:t>左侧检波</a:t>
            </a:r>
            <a:endParaRPr lang="zh-CN" altLang="en-US" sz="1800" dirty="0"/>
          </a:p>
        </p:txBody>
      </p:sp>
      <p:sp>
        <p:nvSpPr>
          <p:cNvPr id="35" name="文本框 34"/>
          <p:cNvSpPr txBox="1"/>
          <p:nvPr/>
        </p:nvSpPr>
        <p:spPr>
          <a:xfrm>
            <a:off x="7596336" y="307791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 smtClean="0"/>
              <a:t>射频</a:t>
            </a:r>
            <a:endParaRPr lang="zh-CN" altLang="en-US" sz="1800" dirty="0"/>
          </a:p>
        </p:txBody>
      </p:sp>
      <p:sp>
        <p:nvSpPr>
          <p:cNvPr id="40" name="文本框 39"/>
          <p:cNvSpPr txBox="1"/>
          <p:nvPr/>
        </p:nvSpPr>
        <p:spPr>
          <a:xfrm>
            <a:off x="7874079" y="384219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 smtClean="0"/>
              <a:t>频谱</a:t>
            </a:r>
            <a:endParaRPr lang="zh-CN" altLang="en-US" sz="1800" dirty="0"/>
          </a:p>
        </p:txBody>
      </p:sp>
      <p:sp>
        <p:nvSpPr>
          <p:cNvPr id="41" name="文本框 40"/>
          <p:cNvSpPr txBox="1"/>
          <p:nvPr/>
        </p:nvSpPr>
        <p:spPr>
          <a:xfrm>
            <a:off x="395536" y="5719831"/>
            <a:ext cx="792088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/>
              <a:t>对空间功率密度积分计算得到输出功率约</a:t>
            </a:r>
            <a:r>
              <a:rPr lang="en-US" altLang="zh-CN" sz="2000" dirty="0" smtClean="0">
                <a:solidFill>
                  <a:srgbClr val="FF0000"/>
                </a:solidFill>
              </a:rPr>
              <a:t>501MW</a:t>
            </a:r>
            <a:r>
              <a:rPr lang="zh-CN" altLang="en-US" sz="2000" dirty="0" smtClean="0">
                <a:solidFill>
                  <a:srgbClr val="FF0000"/>
                </a:solidFill>
              </a:rPr>
              <a:t>，</a:t>
            </a:r>
            <a:r>
              <a:rPr lang="zh-CN" altLang="en-US" sz="2000" dirty="0" smtClean="0"/>
              <a:t>脉宽</a:t>
            </a:r>
            <a:r>
              <a:rPr lang="en-US" altLang="zh-CN" sz="2000" dirty="0" smtClean="0">
                <a:solidFill>
                  <a:srgbClr val="FF0000"/>
                </a:solidFill>
              </a:rPr>
              <a:t>14ns</a:t>
            </a:r>
            <a:r>
              <a:rPr lang="zh-CN" altLang="en-US" sz="2000" dirty="0" smtClean="0"/>
              <a:t>，输出信号频谱纯净没有杂频干扰，增益大于</a:t>
            </a:r>
            <a:r>
              <a:rPr lang="en-US" altLang="zh-CN" sz="2000" dirty="0" smtClean="0">
                <a:solidFill>
                  <a:srgbClr val="FF0000"/>
                </a:solidFill>
              </a:rPr>
              <a:t>50dB</a:t>
            </a:r>
            <a:r>
              <a:rPr lang="zh-CN" altLang="en-US" sz="2000" dirty="0" smtClean="0">
                <a:solidFill>
                  <a:srgbClr val="FF0000"/>
                </a:solidFill>
              </a:rPr>
              <a:t>，效率</a:t>
            </a:r>
            <a:r>
              <a:rPr lang="en-US" altLang="zh-CN" sz="2000" dirty="0" smtClean="0">
                <a:solidFill>
                  <a:srgbClr val="FF0000"/>
                </a:solidFill>
              </a:rPr>
              <a:t>24.8%</a:t>
            </a:r>
            <a:r>
              <a:rPr lang="zh-CN" altLang="en-US" sz="2000" dirty="0" smtClean="0">
                <a:solidFill>
                  <a:srgbClr val="FF0000"/>
                </a:solidFill>
              </a:rPr>
              <a:t>。</a:t>
            </a:r>
            <a:endParaRPr lang="zh-CN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内容占位符 1"/>
          <p:cNvSpPr>
            <a:spLocks noGrp="1"/>
          </p:cNvSpPr>
          <p:nvPr>
            <p:ph idx="1"/>
          </p:nvPr>
        </p:nvSpPr>
        <p:spPr>
          <a:xfrm>
            <a:off x="319088" y="999204"/>
            <a:ext cx="8424936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微波产生实验</a:t>
            </a:r>
            <a:r>
              <a:rPr lang="en-US" altLang="zh-CN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实验结果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 bwMode="auto">
          <a:xfrm>
            <a:off x="-4763" y="123825"/>
            <a:ext cx="3535363" cy="576263"/>
            <a:chOff x="-4428" y="123775"/>
            <a:chExt cx="3534368" cy="576064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03   </a:t>
              </a:r>
              <a:r>
                <a:rPr lang="zh-CN" altLang="en-US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器件实验研究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2720" y="1700808"/>
            <a:ext cx="4500000" cy="3375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70333" y="508518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/>
              <a:t>不锈钢输出腔</a:t>
            </a:r>
            <a:endParaRPr lang="zh-CN" altLang="en-US" sz="2400" dirty="0"/>
          </a:p>
        </p:txBody>
      </p:sp>
      <p:sp>
        <p:nvSpPr>
          <p:cNvPr id="26" name="文本框 25"/>
          <p:cNvSpPr txBox="1"/>
          <p:nvPr/>
        </p:nvSpPr>
        <p:spPr>
          <a:xfrm>
            <a:off x="5556112" y="5085184"/>
            <a:ext cx="26132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TC4</a:t>
            </a:r>
            <a:r>
              <a:rPr lang="zh-CN" altLang="en-US" sz="2400" dirty="0" smtClean="0"/>
              <a:t>钛合金输出腔</a:t>
            </a:r>
            <a:endParaRPr lang="zh-CN" altLang="en-US" sz="2400" dirty="0"/>
          </a:p>
        </p:txBody>
      </p:sp>
      <p:sp>
        <p:nvSpPr>
          <p:cNvPr id="6" name="文本框 5"/>
          <p:cNvSpPr txBox="1"/>
          <p:nvPr/>
        </p:nvSpPr>
        <p:spPr>
          <a:xfrm>
            <a:off x="59196" y="5566765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实验对比证明钛合金比不锈钢具有</a:t>
            </a:r>
            <a:r>
              <a:rPr lang="zh-CN" altLang="en-US" dirty="0" smtClean="0">
                <a:solidFill>
                  <a:srgbClr val="FF0000"/>
                </a:solidFill>
              </a:rPr>
              <a:t>更高的击穿阈值</a:t>
            </a:r>
            <a:r>
              <a:rPr lang="zh-CN" altLang="en-US" dirty="0" smtClean="0"/>
              <a:t>，有助于</a:t>
            </a:r>
            <a:r>
              <a:rPr lang="zh-CN" altLang="en-US" dirty="0" smtClean="0">
                <a:solidFill>
                  <a:srgbClr val="FF0000"/>
                </a:solidFill>
              </a:rPr>
              <a:t>显著提高脉宽</a:t>
            </a:r>
            <a:r>
              <a:rPr lang="zh-CN" altLang="en-US" dirty="0" smtClean="0"/>
              <a:t>突破。工作在</a:t>
            </a:r>
            <a:r>
              <a:rPr lang="en-US" altLang="zh-CN" dirty="0" smtClean="0"/>
              <a:t>390MW</a:t>
            </a:r>
            <a:r>
              <a:rPr lang="zh-CN" altLang="en-US" dirty="0" smtClean="0"/>
              <a:t>时，无脉冲缩短。</a:t>
            </a:r>
            <a:endParaRPr lang="zh-CN" altLang="en-US" dirty="0"/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96" y="1700808"/>
            <a:ext cx="4500000" cy="337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内容占位符 1"/>
          <p:cNvSpPr>
            <a:spLocks noGrp="1"/>
          </p:cNvSpPr>
          <p:nvPr>
            <p:ph idx="1"/>
          </p:nvPr>
        </p:nvSpPr>
        <p:spPr>
          <a:xfrm>
            <a:off x="319088" y="999204"/>
            <a:ext cx="8424936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微波产生实验</a:t>
            </a:r>
            <a:r>
              <a:rPr lang="en-US" altLang="zh-CN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实验结果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 bwMode="auto">
          <a:xfrm>
            <a:off x="-4763" y="123825"/>
            <a:ext cx="3535363" cy="576263"/>
            <a:chOff x="-4428" y="123775"/>
            <a:chExt cx="3534368" cy="576064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03   </a:t>
              </a:r>
              <a:r>
                <a:rPr lang="zh-CN" altLang="en-US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器件实验研究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pic>
        <p:nvPicPr>
          <p:cNvPr id="14" name="图片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616" y="885640"/>
            <a:ext cx="4147182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5724128" y="3852272"/>
            <a:ext cx="2339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 dirty="0" smtClean="0"/>
              <a:t>重频</a:t>
            </a:r>
            <a:r>
              <a:rPr lang="en-US" altLang="zh-CN" sz="1800" b="1" dirty="0" smtClean="0"/>
              <a:t>10Hz</a:t>
            </a:r>
            <a:r>
              <a:rPr lang="zh-CN" altLang="en-US" sz="1800" b="1" dirty="0" smtClean="0"/>
              <a:t>下实验波形</a:t>
            </a:r>
            <a:endParaRPr lang="zh-CN" altLang="en-US" sz="1800" b="1" dirty="0"/>
          </a:p>
        </p:txBody>
      </p:sp>
      <p:graphicFrame>
        <p:nvGraphicFramePr>
          <p:cNvPr id="16" name="表格 15"/>
          <p:cNvGraphicFramePr>
            <a:graphicFrameLocks noGrp="1"/>
          </p:cNvGraphicFramePr>
          <p:nvPr/>
        </p:nvGraphicFramePr>
        <p:xfrm>
          <a:off x="1475656" y="4315821"/>
          <a:ext cx="6264276" cy="219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046"/>
                <a:gridCol w="1044046"/>
                <a:gridCol w="1044046"/>
                <a:gridCol w="1044046"/>
                <a:gridCol w="1044046"/>
                <a:gridCol w="1044046"/>
              </a:tblGrid>
              <a:tr h="27424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年</a:t>
                      </a:r>
                      <a:endParaRPr lang="zh-CN" altLang="en-US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器件</a:t>
                      </a:r>
                      <a:endParaRPr lang="zh-CN" altLang="en-US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功率</a:t>
                      </a:r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/GW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脉宽</a:t>
                      </a:r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/ns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频段</a:t>
                      </a:r>
                      <a:endParaRPr lang="zh-CN" altLang="en-US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单位</a:t>
                      </a:r>
                      <a:endParaRPr lang="zh-CN" altLang="en-US" sz="1200" b="1" dirty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</a:tr>
              <a:tr h="27424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2017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SBEIO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0.1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16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Ka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中物院</a:t>
                      </a:r>
                      <a:r>
                        <a:rPr lang="en-US" altLang="zh-CN" sz="1200" b="1" dirty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CN" altLang="en-US" sz="1200" b="1" dirty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所</a:t>
                      </a:r>
                      <a:endParaRPr lang="zh-CN" altLang="en-US" sz="1200" b="1" dirty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</a:tr>
              <a:tr h="27424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2019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RBWO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  <a:sym typeface="+mn-ea"/>
                        </a:rPr>
                        <a:t>Ka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俄罗斯</a:t>
                      </a:r>
                      <a:endParaRPr lang="zh-CN" altLang="en-US" sz="1200" b="1" dirty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</a:tr>
              <a:tr h="27424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2019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TTO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0.65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Ka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国防科大</a:t>
                      </a:r>
                      <a:endParaRPr lang="zh-CN" altLang="en-US" sz="1200" b="1" dirty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</a:tr>
              <a:tr h="27424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2019</a:t>
                      </a:r>
                      <a:endParaRPr lang="en-US" altLang="zh-CN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RKA</a:t>
                      </a:r>
                      <a:endParaRPr lang="en-US" altLang="zh-CN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0.2</a:t>
                      </a:r>
                      <a:endParaRPr lang="en-US" altLang="zh-CN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17</a:t>
                      </a:r>
                      <a:endParaRPr lang="en-US" altLang="zh-CN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Ka</a:t>
                      </a:r>
                      <a:endParaRPr lang="en-US" altLang="zh-CN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  <a:sym typeface="+mn-ea"/>
                        </a:rPr>
                        <a:t>中物院</a:t>
                      </a:r>
                      <a:r>
                        <a:rPr lang="en-US" altLang="zh-CN" sz="1200" b="1" dirty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  <a:sym typeface="+mn-ea"/>
                        </a:rPr>
                        <a:t>10</a:t>
                      </a:r>
                      <a:r>
                        <a:rPr lang="zh-CN" altLang="en-US" sz="1200" b="1" dirty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  <a:sym typeface="+mn-ea"/>
                        </a:rPr>
                        <a:t>所</a:t>
                      </a:r>
                      <a:endParaRPr lang="en-US" altLang="zh-CN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</a:tr>
              <a:tr h="27424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2020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RTTO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0.3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Ka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国防科大</a:t>
                      </a:r>
                      <a:endParaRPr lang="zh-CN" altLang="en-US" sz="1200" b="1" dirty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</a:tr>
              <a:tr h="27424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2020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RBWO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0.36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b="1" dirty="0" smtClean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Ka</a:t>
                      </a:r>
                      <a:endParaRPr lang="en-US" altLang="zh-CN" sz="1200" b="1" dirty="0" smtClean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  <a:sym typeface="+mn-ea"/>
                        </a:rPr>
                        <a:t>西核所</a:t>
                      </a:r>
                      <a:endParaRPr lang="zh-CN" altLang="en-US" sz="1200" b="1" dirty="0"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91444" marR="91444" marT="45707" marB="45707" anchor="ctr"/>
                </a:tc>
              </a:tr>
              <a:tr h="27424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2020</a:t>
                      </a:r>
                      <a:endParaRPr lang="en-US" altLang="zh-CN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RKA</a:t>
                      </a:r>
                      <a:endParaRPr lang="en-US" altLang="zh-CN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0.39</a:t>
                      </a:r>
                      <a:endParaRPr lang="en-US" altLang="zh-CN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27</a:t>
                      </a:r>
                      <a:endParaRPr lang="en-US" altLang="zh-CN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</a:rPr>
                        <a:t>Ka</a:t>
                      </a:r>
                      <a:endParaRPr lang="en-US" altLang="zh-CN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44" marR="91444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  <a:sym typeface="+mn-ea"/>
                        </a:rPr>
                        <a:t>中物院</a:t>
                      </a:r>
                      <a:r>
                        <a:rPr lang="en-US" altLang="zh-CN" sz="1200" b="1" dirty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  <a:sym typeface="+mn-ea"/>
                        </a:rPr>
                        <a:t>10</a:t>
                      </a:r>
                      <a:r>
                        <a:rPr lang="zh-CN" altLang="en-US" sz="1200" b="1" dirty="0">
                          <a:latin typeface="Times New Roman" panose="02020603050405020304" pitchFamily="18" charset="0"/>
                          <a:ea typeface="仿宋" panose="02010609060101010101" charset="-122"/>
                          <a:cs typeface="Times New Roman" panose="02020603050405020304" pitchFamily="18" charset="0"/>
                          <a:sym typeface="+mn-ea"/>
                        </a:rPr>
                        <a:t>所</a:t>
                      </a:r>
                      <a:endParaRPr lang="en-US" altLang="zh-CN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91444" marR="91444" marT="45707" marB="45707" anchor="ctr"/>
                </a:tc>
              </a:tr>
            </a:tbl>
          </a:graphicData>
        </a:graphic>
      </p:graphicFrame>
      <p:sp>
        <p:nvSpPr>
          <p:cNvPr id="18" name="文本框 3"/>
          <p:cNvSpPr txBox="1">
            <a:spLocks noChangeArrowheads="1"/>
          </p:cNvSpPr>
          <p:nvPr/>
        </p:nvSpPr>
        <p:spPr bwMode="auto">
          <a:xfrm rot="16200000">
            <a:off x="982715" y="6021284"/>
            <a:ext cx="4635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1pPr>
            <a:lvl2pPr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2pPr>
            <a:lvl3pPr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3pPr>
            <a:lvl4pPr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4pPr>
            <a:lvl5pPr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9pPr>
          </a:lstStyle>
          <a:p>
            <a:r>
              <a:rPr lang="zh-CN" altLang="en-US" sz="3600" dirty="0">
                <a:latin typeface="Arial" panose="020B0604020202020204" pitchFamily="34" charset="0"/>
              </a:rPr>
              <a:t>↓</a:t>
            </a:r>
            <a:endParaRPr lang="zh-CN" altLang="en-US" sz="3600" dirty="0">
              <a:latin typeface="Arial" panose="020B0604020202020204" pitchFamily="34" charset="0"/>
            </a:endParaRPr>
          </a:p>
        </p:txBody>
      </p:sp>
      <p:sp>
        <p:nvSpPr>
          <p:cNvPr id="21" name="文本框 5"/>
          <p:cNvSpPr txBox="1">
            <a:spLocks noChangeArrowheads="1"/>
          </p:cNvSpPr>
          <p:nvPr/>
        </p:nvSpPr>
        <p:spPr bwMode="auto">
          <a:xfrm rot="16200000">
            <a:off x="1015479" y="5220691"/>
            <a:ext cx="4127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1pPr>
            <a:lvl2pPr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2pPr>
            <a:lvl3pPr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3pPr>
            <a:lvl4pPr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4pPr>
            <a:lvl5pPr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4400" i="1">
                <a:solidFill>
                  <a:srgbClr val="000099"/>
                </a:solidFill>
                <a:latin typeface="Verdana" panose="020B0604030504040204" pitchFamily="34" charset="0"/>
                <a:ea typeface="黑体" panose="02010609060101010101" pitchFamily="49" charset="-122"/>
              </a:defRPr>
            </a:lvl9pPr>
          </a:lstStyle>
          <a:p>
            <a:r>
              <a:rPr lang="zh-CN" altLang="en-US" sz="3600" dirty="0">
                <a:latin typeface="Arial" panose="020B0604020202020204" pitchFamily="34" charset="0"/>
              </a:rPr>
              <a:t>↓</a:t>
            </a:r>
            <a:endParaRPr lang="zh-CN" altLang="en-US" sz="3600" dirty="0"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30882" y="3946489"/>
            <a:ext cx="157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 dirty="0" smtClean="0">
                <a:solidFill>
                  <a:srgbClr val="FF0000"/>
                </a:solidFill>
              </a:rPr>
              <a:t>实验结果对比</a:t>
            </a:r>
            <a:endParaRPr lang="zh-CN" altLang="en-US" sz="1800" b="1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7201" y="4922691"/>
            <a:ext cx="58050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本课题组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627785" y="1916832"/>
            <a:ext cx="894259" cy="489631"/>
            <a:chOff x="2215144" y="927951"/>
            <a:chExt cx="1244730" cy="897673"/>
          </a:xfrm>
        </p:grpSpPr>
        <p:sp>
          <p:nvSpPr>
            <p:cNvPr id="4" name="平行四边形 3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5" name="文本框 9"/>
            <p:cNvSpPr txBox="1"/>
            <p:nvPr/>
          </p:nvSpPr>
          <p:spPr>
            <a:xfrm>
              <a:off x="2393075" y="927951"/>
              <a:ext cx="1066799" cy="816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schemeClr val="bg1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28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627785" y="2888398"/>
            <a:ext cx="894259" cy="504163"/>
            <a:chOff x="2215144" y="1952311"/>
            <a:chExt cx="1244730" cy="924318"/>
          </a:xfrm>
        </p:grpSpPr>
        <p:sp>
          <p:nvSpPr>
            <p:cNvPr id="7" name="平行四边形 6"/>
            <p:cNvSpPr/>
            <p:nvPr/>
          </p:nvSpPr>
          <p:spPr>
            <a:xfrm>
              <a:off x="2215144" y="2033848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8" name="文本框 10"/>
            <p:cNvSpPr txBox="1"/>
            <p:nvPr/>
          </p:nvSpPr>
          <p:spPr>
            <a:xfrm>
              <a:off x="2393075" y="1952311"/>
              <a:ext cx="1066799" cy="816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2627785" y="3864487"/>
            <a:ext cx="894259" cy="496081"/>
            <a:chOff x="2215144" y="3018134"/>
            <a:chExt cx="1244730" cy="909499"/>
          </a:xfrm>
        </p:grpSpPr>
        <p:sp>
          <p:nvSpPr>
            <p:cNvPr id="10" name="平行四边形 9"/>
            <p:cNvSpPr/>
            <p:nvPr/>
          </p:nvSpPr>
          <p:spPr>
            <a:xfrm>
              <a:off x="2215144" y="3084852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1" name="文本框 11"/>
            <p:cNvSpPr txBox="1"/>
            <p:nvPr/>
          </p:nvSpPr>
          <p:spPr>
            <a:xfrm>
              <a:off x="2393075" y="3018134"/>
              <a:ext cx="1066799" cy="816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schemeClr val="bg1"/>
                  </a:solidFill>
                  <a:latin typeface="Impact" panose="020B0806030902050204" pitchFamily="34" charset="0"/>
                </a:rPr>
                <a:t>03</a:t>
              </a:r>
              <a:endParaRPr lang="zh-CN" altLang="en-US" sz="28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627785" y="4704787"/>
            <a:ext cx="894259" cy="508134"/>
            <a:chOff x="2215144" y="4047039"/>
            <a:chExt cx="1244730" cy="931598"/>
          </a:xfrm>
        </p:grpSpPr>
        <p:sp>
          <p:nvSpPr>
            <p:cNvPr id="13" name="平行四边形 12"/>
            <p:cNvSpPr/>
            <p:nvPr/>
          </p:nvSpPr>
          <p:spPr>
            <a:xfrm>
              <a:off x="2215144" y="4135856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4" name="文本框 12"/>
            <p:cNvSpPr txBox="1"/>
            <p:nvPr/>
          </p:nvSpPr>
          <p:spPr>
            <a:xfrm>
              <a:off x="2393075" y="4047039"/>
              <a:ext cx="1066799" cy="816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04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307038" y="1916832"/>
            <a:ext cx="4505322" cy="500137"/>
            <a:chOff x="4315150" y="937788"/>
            <a:chExt cx="3857250" cy="587575"/>
          </a:xfrm>
        </p:grpSpPr>
        <p:sp>
          <p:nvSpPr>
            <p:cNvPr id="19" name="矩形 18"/>
            <p:cNvSpPr/>
            <p:nvPr/>
          </p:nvSpPr>
          <p:spPr>
            <a:xfrm>
              <a:off x="4841196" y="937788"/>
              <a:ext cx="2827147" cy="587575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en-US" altLang="zh-CN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 </a:t>
              </a:r>
              <a:r>
                <a:rPr lang="zh-CN" alt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引言</a:t>
              </a:r>
              <a:endParaRPr lang="en-GB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4315150" y="953426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rgbClr val="00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3307038" y="2916245"/>
            <a:ext cx="4505322" cy="512753"/>
            <a:chOff x="4315150" y="1647579"/>
            <a:chExt cx="3857250" cy="602397"/>
          </a:xfrm>
        </p:grpSpPr>
        <p:sp>
          <p:nvSpPr>
            <p:cNvPr id="22" name="矩形 21"/>
            <p:cNvSpPr/>
            <p:nvPr/>
          </p:nvSpPr>
          <p:spPr>
            <a:xfrm>
              <a:off x="4841196" y="1662401"/>
              <a:ext cx="3175202" cy="587575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en-US" altLang="zh-CN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zh-CN" alt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物理</a:t>
              </a:r>
              <a:r>
                <a:rPr lang="zh-CN" alt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设计与优化</a:t>
              </a:r>
              <a:endParaRPr lang="en-GB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平行四边形 22"/>
            <p:cNvSpPr/>
            <p:nvPr/>
          </p:nvSpPr>
          <p:spPr>
            <a:xfrm>
              <a:off x="4315150" y="1647579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rgbClr val="00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3307038" y="3864967"/>
            <a:ext cx="4505322" cy="500137"/>
            <a:chOff x="4315150" y="2318617"/>
            <a:chExt cx="3857250" cy="587575"/>
          </a:xfrm>
        </p:grpSpPr>
        <p:sp>
          <p:nvSpPr>
            <p:cNvPr id="25" name="矩形 24"/>
            <p:cNvSpPr/>
            <p:nvPr/>
          </p:nvSpPr>
          <p:spPr>
            <a:xfrm>
              <a:off x="4841197" y="2318617"/>
              <a:ext cx="3046611" cy="587575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en-US" altLang="zh-CN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 </a:t>
              </a:r>
              <a:r>
                <a:rPr lang="zh-CN" alt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实验</a:t>
              </a:r>
              <a:r>
                <a:rPr lang="zh-CN" alt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</a:t>
              </a:r>
              <a:endParaRPr lang="en-GB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平行四边形 25"/>
            <p:cNvSpPr/>
            <p:nvPr/>
          </p:nvSpPr>
          <p:spPr>
            <a:xfrm>
              <a:off x="4315150" y="2341731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rgbClr val="00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3307038" y="4729063"/>
            <a:ext cx="4721346" cy="500137"/>
            <a:chOff x="4315150" y="3027029"/>
            <a:chExt cx="4022721" cy="587576"/>
          </a:xfrm>
        </p:grpSpPr>
        <p:sp>
          <p:nvSpPr>
            <p:cNvPr id="28" name="矩形 27"/>
            <p:cNvSpPr/>
            <p:nvPr/>
          </p:nvSpPr>
          <p:spPr>
            <a:xfrm>
              <a:off x="4841196" y="3027029"/>
              <a:ext cx="3496675" cy="587576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en-US" altLang="zh-CN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 </a:t>
              </a:r>
              <a:r>
                <a:rPr lang="zh-CN" alt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总结</a:t>
              </a:r>
              <a:endParaRPr lang="en-GB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平行四边形 28"/>
            <p:cNvSpPr/>
            <p:nvPr/>
          </p:nvSpPr>
          <p:spPr>
            <a:xfrm>
              <a:off x="4315150" y="3035884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rgbClr val="00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3" name="标题 1"/>
          <p:cNvSpPr txBox="1"/>
          <p:nvPr/>
        </p:nvSpPr>
        <p:spPr>
          <a:xfrm>
            <a:off x="1043608" y="2494270"/>
            <a:ext cx="648072" cy="2518906"/>
          </a:xfrm>
          <a:prstGeom prst="rect">
            <a:avLst/>
          </a:prstGeom>
        </p:spPr>
        <p:txBody>
          <a:bodyPr rtlCol="0"/>
          <a:lstStyle>
            <a:lvl1pPr algn="l" rtl="0" eaLnBrk="1" latinLnBrk="0" hangingPunct="1">
              <a:spcBef>
                <a:spcPct val="0"/>
              </a:spcBef>
              <a:buNone/>
              <a:defRPr kumimoji="0" sz="2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sz="3600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</a:t>
            </a:r>
            <a:endParaRPr lang="en-US" altLang="zh-CN" sz="3600" dirty="0" smtClean="0">
              <a:solidFill>
                <a:srgbClr val="00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Aft>
                <a:spcPts val="0"/>
              </a:spcAft>
            </a:pPr>
            <a:endParaRPr lang="en-US" altLang="zh-CN" sz="3600" dirty="0">
              <a:solidFill>
                <a:srgbClr val="00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Aft>
                <a:spcPts val="0"/>
              </a:spcAft>
            </a:pPr>
            <a:r>
              <a:rPr lang="zh-CN" altLang="en-US" sz="3600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录</a:t>
            </a:r>
            <a:endParaRPr lang="zh-CN" altLang="en-US" sz="3600" dirty="0">
              <a:solidFill>
                <a:srgbClr val="00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1835696" y="1930143"/>
            <a:ext cx="0" cy="3252917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内容占位符 1"/>
          <p:cNvSpPr>
            <a:spLocks noGrp="1"/>
          </p:cNvSpPr>
          <p:nvPr>
            <p:ph idx="1"/>
          </p:nvPr>
        </p:nvSpPr>
        <p:spPr>
          <a:xfrm>
            <a:off x="106998" y="764532"/>
            <a:ext cx="8424936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  <a:endParaRPr lang="zh-CN" altLang="en-US" sz="28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 bwMode="auto">
          <a:xfrm>
            <a:off x="-4763" y="123825"/>
            <a:ext cx="3535363" cy="576263"/>
            <a:chOff x="-4428" y="123775"/>
            <a:chExt cx="3534368" cy="576064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04   </a:t>
              </a:r>
              <a:r>
                <a:rPr lang="zh-CN" altLang="en-US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总结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79705" y="1412875"/>
            <a:ext cx="8858250" cy="5169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CN" altLang="en-US" sz="3000" dirty="0" smtClean="0"/>
              <a:t>采用</a:t>
            </a:r>
            <a:r>
              <a:rPr lang="en-US" altLang="zh-CN" sz="3000" dirty="0" smtClean="0"/>
              <a:t>1</a:t>
            </a:r>
            <a:r>
              <a:rPr lang="zh-CN" altLang="en-US" sz="3000" dirty="0" smtClean="0"/>
              <a:t>维大信号软件进行大量优化设计，实现了高效率束波互作用的高频</a:t>
            </a:r>
            <a:r>
              <a:rPr lang="zh-CN" altLang="en-US" sz="3000" dirty="0"/>
              <a:t>参数和结构参数，并开展了三维</a:t>
            </a:r>
            <a:r>
              <a:rPr lang="zh-CN" altLang="en-US" sz="3000" dirty="0"/>
              <a:t>模拟验证；</a:t>
            </a:r>
            <a:endParaRPr lang="en-US" altLang="zh-CN" sz="3000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sz="3000" dirty="0" smtClean="0"/>
              <a:t>合理设计了输入、输出耦合结构实现了</a:t>
            </a:r>
            <a:r>
              <a:rPr lang="en-US" altLang="zh-CN" sz="3000" dirty="0" smtClean="0"/>
              <a:t>RKA</a:t>
            </a:r>
            <a:r>
              <a:rPr lang="zh-CN" altLang="en-US" sz="3000" dirty="0" smtClean="0"/>
              <a:t>的稳定运行，输出微波无杂频干扰；</a:t>
            </a:r>
            <a:endParaRPr lang="en-US" altLang="zh-CN" sz="3000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sz="3000" dirty="0" smtClean="0"/>
              <a:t>实验证明该</a:t>
            </a:r>
            <a:r>
              <a:rPr lang="en-US" altLang="zh-CN" sz="3000" dirty="0" smtClean="0"/>
              <a:t>RKA</a:t>
            </a:r>
            <a:r>
              <a:rPr lang="zh-CN" altLang="en-US" sz="3000" dirty="0" smtClean="0"/>
              <a:t>可以实现超过</a:t>
            </a:r>
            <a:r>
              <a:rPr lang="en-US" altLang="zh-CN" sz="3000" dirty="0" smtClean="0"/>
              <a:t>500MW</a:t>
            </a:r>
            <a:r>
              <a:rPr lang="zh-CN" altLang="en-US" sz="3000" dirty="0" smtClean="0"/>
              <a:t>的功率输出；</a:t>
            </a:r>
            <a:endParaRPr lang="en-US" altLang="zh-CN" sz="3000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sz="3000" dirty="0" smtClean="0"/>
              <a:t>通过采用新材料实现了功率容量的进一步提升；</a:t>
            </a:r>
            <a:endParaRPr lang="en-US" altLang="zh-CN" sz="3000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sz="3000" dirty="0"/>
              <a:t>考虑</a:t>
            </a:r>
            <a:r>
              <a:rPr lang="zh-CN" altLang="en-US" sz="3000" dirty="0" smtClean="0"/>
              <a:t>到输出段波导特别长会增大传输损耗，实际输出功率会进一步提升，未来采用短磁场进行验证。</a:t>
            </a:r>
            <a:endParaRPr lang="zh-CN" altLang="en-US" sz="3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55576" y="1916832"/>
            <a:ext cx="7902684" cy="1470025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zh-CN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感谢聆听，敬请指</a:t>
            </a:r>
            <a:r>
              <a:rPr lang="zh-CN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正！</a:t>
            </a:r>
            <a:endParaRPr lang="zh-CN" alt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" y="-9525"/>
            <a:ext cx="915543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1900432" y="147370"/>
            <a:ext cx="556434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zh-CN" altLang="en-US" sz="4000" b="1" cap="none" spc="0" dirty="0" smtClean="0">
                <a:solidFill>
                  <a:srgbClr val="FFFF00"/>
                </a:solidFill>
                <a:effectLst/>
                <a:latin typeface="华文行楷" panose="02010800040101010101" pitchFamily="2" charset="-122"/>
                <a:ea typeface="华文行楷" panose="02010800040101010101" pitchFamily="2" charset="-122"/>
              </a:rPr>
              <a:t>铸国防基石  做民族脊梁</a:t>
            </a:r>
            <a:endParaRPr lang="zh-CN" altLang="en-US" sz="4000" b="1" cap="none" spc="0" dirty="0">
              <a:solidFill>
                <a:srgbClr val="FFFF00"/>
              </a:solidFill>
              <a:effectLst/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4" name="图片 3" descr="中国工程物理研究院-标志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330" y="5862320"/>
            <a:ext cx="2976245" cy="499745"/>
          </a:xfrm>
          <a:prstGeom prst="rect">
            <a:avLst/>
          </a:prstGeom>
        </p:spPr>
      </p:pic>
      <p:pic>
        <p:nvPicPr>
          <p:cNvPr id="5" name="图片 4" descr="十所新标志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90" y="5878195"/>
            <a:ext cx="2058670" cy="467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 bwMode="auto">
          <a:xfrm>
            <a:off x="-4763" y="123825"/>
            <a:ext cx="3535363" cy="576263"/>
            <a:chOff x="-4428" y="123775"/>
            <a:chExt cx="3534368" cy="576064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>
                  <a:solidFill>
                    <a:schemeClr val="bg1"/>
                  </a:solidFill>
                  <a:latin typeface="Impact" panose="020B0806030902050204" pitchFamily="34" charset="0"/>
                </a:rPr>
                <a:t>01   </a:t>
              </a:r>
              <a:r>
                <a:rPr lang="zh-CN" altLang="en-US" dirty="0">
                  <a:solidFill>
                    <a:schemeClr val="bg1"/>
                  </a:solidFill>
                  <a:latin typeface="Impact" panose="020B0806030902050204" pitchFamily="34" charset="0"/>
                </a:rPr>
                <a:t>引言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sp>
        <p:nvSpPr>
          <p:cNvPr id="5" name="内容占位符 1"/>
          <p:cNvSpPr>
            <a:spLocks noGrp="1"/>
          </p:cNvSpPr>
          <p:nvPr>
            <p:ph idx="1"/>
          </p:nvPr>
        </p:nvSpPr>
        <p:spPr>
          <a:xfrm>
            <a:off x="251143" y="837089"/>
            <a:ext cx="8424936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  <a:endParaRPr lang="zh-CN" altLang="en-US" sz="3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11505" y="1845310"/>
            <a:ext cx="806577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p"/>
            </a:pPr>
            <a:r>
              <a:rPr lang="zh-CN" altLang="en-US" sz="3000" dirty="0" smtClean="0"/>
              <a:t>毫米波、太赫兹科学与技术被各国列为重点发展方向；</a:t>
            </a:r>
            <a:endParaRPr lang="en-US" altLang="zh-CN" sz="3000" dirty="0" smtClean="0"/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p"/>
            </a:pPr>
            <a:r>
              <a:rPr lang="zh-CN" altLang="en-US" sz="3000" dirty="0" smtClean="0"/>
              <a:t>毫米波军事和民用卫星，高分辨率成像、探测雷达，</a:t>
            </a:r>
            <a:r>
              <a:rPr lang="en-US" altLang="zh-CN" sz="3000" dirty="0" smtClean="0"/>
              <a:t>5G</a:t>
            </a:r>
            <a:r>
              <a:rPr lang="zh-CN" altLang="en-US" sz="3000" dirty="0" smtClean="0"/>
              <a:t>毫米波通信等方面取得了巨大突破；</a:t>
            </a:r>
            <a:endParaRPr lang="en-US" altLang="zh-CN" sz="3000" dirty="0" smtClean="0"/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p"/>
            </a:pPr>
            <a:r>
              <a:rPr lang="zh-CN" altLang="en-US" sz="3000" dirty="0" smtClean="0"/>
              <a:t>小型化高能粒子加速器向</a:t>
            </a:r>
            <a:r>
              <a:rPr lang="en-US" altLang="zh-CN" sz="3000" dirty="0" smtClean="0"/>
              <a:t>Ka</a:t>
            </a:r>
            <a:r>
              <a:rPr lang="zh-CN" altLang="en-US" sz="3000" dirty="0" smtClean="0"/>
              <a:t>波段</a:t>
            </a:r>
            <a:r>
              <a:rPr lang="zh-CN" altLang="en-US" sz="3000" dirty="0" smtClean="0"/>
              <a:t>扩展；</a:t>
            </a:r>
            <a:endParaRPr lang="en-US" altLang="zh-CN" sz="3000" dirty="0" smtClean="0"/>
          </a:p>
          <a:p>
            <a:pPr marL="457200" indent="-457200">
              <a:buClr>
                <a:schemeClr val="accent2"/>
              </a:buClr>
              <a:buFont typeface="Wingdings" panose="05000000000000000000" charset="0"/>
              <a:buChar char="Ø"/>
            </a:pPr>
            <a:r>
              <a:rPr lang="zh-CN" altLang="en-US" sz="3000" dirty="0" smtClean="0"/>
              <a:t>应用需要毫米波高功率微波源提供重要支撑；</a:t>
            </a:r>
            <a:endParaRPr lang="en-US" altLang="zh-CN" sz="3000" dirty="0" smtClean="0"/>
          </a:p>
          <a:p>
            <a:pPr marL="457200" indent="-457200">
              <a:buClr>
                <a:schemeClr val="accent2"/>
              </a:buClr>
              <a:buFont typeface="Wingdings" panose="05000000000000000000" charset="0"/>
              <a:buChar char="Ø"/>
            </a:pPr>
            <a:r>
              <a:rPr lang="zh-CN" altLang="en-US" sz="3000" dirty="0"/>
              <a:t>基于</a:t>
            </a:r>
            <a:r>
              <a:rPr lang="zh-CN" altLang="en-US" sz="3000" b="1" dirty="0"/>
              <a:t>高功率微波</a:t>
            </a:r>
            <a:r>
              <a:rPr lang="zh-CN" altLang="en-US" sz="3000" dirty="0"/>
              <a:t>和</a:t>
            </a:r>
            <a:r>
              <a:rPr lang="zh-CN" altLang="en-US" sz="3000" b="1" dirty="0"/>
              <a:t>相干功率合成</a:t>
            </a:r>
            <a:r>
              <a:rPr lang="zh-CN" altLang="en-US" sz="3000" dirty="0"/>
              <a:t>的应用需求，</a:t>
            </a:r>
            <a:r>
              <a:rPr lang="zh-CN" altLang="en-US" sz="3000" b="1" dirty="0">
                <a:sym typeface="+mn-ea"/>
              </a:rPr>
              <a:t>高功率</a:t>
            </a:r>
            <a:r>
              <a:rPr lang="zh-CN" altLang="en-US" sz="3000" b="1" dirty="0"/>
              <a:t>毫米波放大器</a:t>
            </a:r>
            <a:r>
              <a:rPr lang="zh-CN" altLang="en-US" sz="3000" dirty="0"/>
              <a:t>是重要的发展方向之一</a:t>
            </a:r>
            <a:r>
              <a:rPr lang="zh-CN" altLang="en-US" sz="3000" dirty="0" smtClean="0"/>
              <a:t>。</a:t>
            </a:r>
            <a:endParaRPr lang="zh-CN" alt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 bwMode="auto">
          <a:xfrm>
            <a:off x="-4763" y="123825"/>
            <a:ext cx="3535363" cy="576263"/>
            <a:chOff x="-4428" y="123775"/>
            <a:chExt cx="3534368" cy="576064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>
                  <a:solidFill>
                    <a:schemeClr val="bg1"/>
                  </a:solidFill>
                  <a:latin typeface="Impact" panose="020B0806030902050204" pitchFamily="34" charset="0"/>
                </a:rPr>
                <a:t>01   </a:t>
              </a:r>
              <a:r>
                <a:rPr lang="zh-CN" altLang="en-US" dirty="0">
                  <a:solidFill>
                    <a:schemeClr val="bg1"/>
                  </a:solidFill>
                  <a:latin typeface="Impact" panose="020B0806030902050204" pitchFamily="34" charset="0"/>
                </a:rPr>
                <a:t>引言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sp>
        <p:nvSpPr>
          <p:cNvPr id="5" name="内容占位符 1"/>
          <p:cNvSpPr>
            <a:spLocks noGrp="1"/>
          </p:cNvSpPr>
          <p:nvPr>
            <p:ph idx="1"/>
          </p:nvPr>
        </p:nvSpPr>
        <p:spPr>
          <a:xfrm>
            <a:off x="178832" y="872679"/>
            <a:ext cx="8424936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研究现状</a:t>
            </a:r>
            <a:endParaRPr lang="zh-CN" altLang="en-US" sz="3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19405" y="1844675"/>
            <a:ext cx="8535670" cy="4831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p"/>
            </a:pPr>
            <a:r>
              <a:rPr lang="zh-CN" altLang="en-US" dirty="0"/>
              <a:t>过模</a:t>
            </a:r>
            <a:r>
              <a:rPr lang="zh-CN" altLang="en-US" dirty="0" smtClean="0"/>
              <a:t>返波管</a:t>
            </a:r>
            <a:endParaRPr lang="en-US" altLang="zh-CN" dirty="0" smtClean="0"/>
          </a:p>
          <a:p>
            <a:pPr>
              <a:buClr>
                <a:schemeClr val="accent2"/>
              </a:buClr>
            </a:pPr>
            <a:r>
              <a:rPr lang="en-US" altLang="zh-CN" dirty="0" smtClean="0"/>
              <a:t>2020</a:t>
            </a:r>
            <a:r>
              <a:rPr lang="zh-CN" altLang="en-US" dirty="0" smtClean="0"/>
              <a:t>年</a:t>
            </a:r>
            <a:r>
              <a:rPr lang="en-US" altLang="zh-CN" dirty="0" smtClean="0"/>
              <a:t>-</a:t>
            </a:r>
            <a:r>
              <a:rPr lang="zh-CN" altLang="en-US" dirty="0" smtClean="0"/>
              <a:t>输出</a:t>
            </a:r>
            <a:r>
              <a:rPr lang="en-US" altLang="zh-CN" dirty="0" smtClean="0"/>
              <a:t>360MW</a:t>
            </a:r>
            <a:r>
              <a:rPr lang="zh-CN" altLang="en-US" dirty="0" smtClean="0"/>
              <a:t>功率，脉宽</a:t>
            </a:r>
            <a:r>
              <a:rPr lang="en-US" altLang="zh-CN" dirty="0" smtClean="0">
                <a:solidFill>
                  <a:srgbClr val="FF0000"/>
                </a:solidFill>
              </a:rPr>
              <a:t>10ns</a:t>
            </a:r>
            <a:r>
              <a:rPr lang="zh-CN" altLang="en-US" dirty="0" smtClean="0"/>
              <a:t>（</a:t>
            </a:r>
            <a:r>
              <a:rPr lang="zh-CN" altLang="en-US" dirty="0" smtClean="0"/>
              <a:t>西核所）</a:t>
            </a:r>
            <a:endParaRPr lang="en-US" altLang="zh-CN" dirty="0" smtClean="0"/>
          </a:p>
          <a:p>
            <a:pPr>
              <a:buClr>
                <a:schemeClr val="accent2"/>
              </a:buClr>
            </a:pPr>
            <a:r>
              <a:rPr lang="en-US" altLang="zh-CN" dirty="0" smtClean="0"/>
              <a:t>2019</a:t>
            </a:r>
            <a:r>
              <a:rPr lang="zh-CN" altLang="en-US" dirty="0" smtClean="0"/>
              <a:t>年</a:t>
            </a:r>
            <a:r>
              <a:rPr lang="en-US" altLang="zh-CN" dirty="0" smtClean="0"/>
              <a:t>-</a:t>
            </a:r>
            <a:r>
              <a:rPr lang="zh-CN" altLang="en-US" dirty="0" smtClean="0"/>
              <a:t>输出</a:t>
            </a:r>
            <a:r>
              <a:rPr lang="en-US" altLang="zh-CN" dirty="0" smtClean="0"/>
              <a:t>2GW</a:t>
            </a:r>
            <a:r>
              <a:rPr lang="zh-CN" altLang="en-US" dirty="0" smtClean="0"/>
              <a:t>功率，</a:t>
            </a:r>
            <a:r>
              <a:rPr lang="zh-CN" altLang="en-US" dirty="0" smtClean="0">
                <a:solidFill>
                  <a:srgbClr val="FF0000"/>
                </a:solidFill>
                <a:sym typeface="+mn-ea"/>
              </a:rPr>
              <a:t>超辐射</a:t>
            </a:r>
            <a:r>
              <a:rPr lang="zh-CN" altLang="en-US" dirty="0" smtClean="0"/>
              <a:t>（俄罗斯）</a:t>
            </a:r>
            <a:endParaRPr lang="zh-CN" altLang="en-US" dirty="0" smtClean="0"/>
          </a:p>
          <a:p>
            <a:pPr>
              <a:buClr>
                <a:schemeClr val="accent2"/>
              </a:buClr>
            </a:pPr>
            <a:r>
              <a:rPr lang="en-US" altLang="zh-CN" dirty="0" smtClean="0"/>
              <a:t>2015</a:t>
            </a:r>
            <a:r>
              <a:rPr lang="zh-CN" altLang="en-US" dirty="0" smtClean="0"/>
              <a:t>年</a:t>
            </a:r>
            <a:r>
              <a:rPr lang="en-US" altLang="zh-CN" dirty="0" smtClean="0"/>
              <a:t>-4</a:t>
            </a:r>
            <a:r>
              <a:rPr lang="zh-CN" altLang="en-US" dirty="0" smtClean="0"/>
              <a:t>管（</a:t>
            </a:r>
            <a:r>
              <a:rPr lang="en-US" altLang="zh-CN" dirty="0" smtClean="0"/>
              <a:t>600MW</a:t>
            </a:r>
            <a:r>
              <a:rPr lang="zh-CN" altLang="en-US" dirty="0" smtClean="0"/>
              <a:t>）合成输出</a:t>
            </a:r>
            <a:r>
              <a:rPr lang="en-US" altLang="zh-CN" dirty="0" smtClean="0"/>
              <a:t>10GW</a:t>
            </a:r>
            <a:r>
              <a:rPr lang="zh-CN" altLang="en-US" dirty="0" smtClean="0"/>
              <a:t>，</a:t>
            </a:r>
            <a:r>
              <a:rPr lang="zh-CN" altLang="en-US" dirty="0" smtClean="0">
                <a:solidFill>
                  <a:srgbClr val="FF0000"/>
                </a:solidFill>
              </a:rPr>
              <a:t>超辐射</a:t>
            </a:r>
            <a:r>
              <a:rPr lang="zh-CN" altLang="en-US" dirty="0" smtClean="0"/>
              <a:t>（</a:t>
            </a:r>
            <a:r>
              <a:rPr lang="zh-CN" altLang="en-US" dirty="0" smtClean="0">
                <a:sym typeface="+mn-ea"/>
              </a:rPr>
              <a:t>俄罗斯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p"/>
            </a:pPr>
            <a:r>
              <a:rPr lang="zh-CN" altLang="en-US" dirty="0" smtClean="0"/>
              <a:t>径向渡越振荡器</a:t>
            </a:r>
            <a:endParaRPr lang="en-US" altLang="zh-CN" dirty="0" smtClean="0"/>
          </a:p>
          <a:p>
            <a:pPr>
              <a:buClr>
                <a:schemeClr val="accent2"/>
              </a:buClr>
            </a:pPr>
            <a:r>
              <a:rPr lang="en-US" altLang="zh-CN" dirty="0" smtClean="0"/>
              <a:t>2020</a:t>
            </a:r>
            <a:r>
              <a:rPr lang="zh-CN" altLang="en-US" dirty="0" smtClean="0"/>
              <a:t>年</a:t>
            </a:r>
            <a:r>
              <a:rPr lang="en-US" altLang="zh-CN" dirty="0" smtClean="0"/>
              <a:t>-</a:t>
            </a:r>
            <a:r>
              <a:rPr lang="zh-CN" altLang="en-US" dirty="0" smtClean="0"/>
              <a:t>输出</a:t>
            </a:r>
            <a:r>
              <a:rPr lang="en-US" altLang="zh-CN" dirty="0" smtClean="0"/>
              <a:t>300MW</a:t>
            </a:r>
            <a:r>
              <a:rPr lang="zh-CN" altLang="en-US" dirty="0" smtClean="0"/>
              <a:t>功率，脉宽</a:t>
            </a:r>
            <a:r>
              <a:rPr lang="en-US" altLang="zh-CN" dirty="0" smtClean="0">
                <a:solidFill>
                  <a:srgbClr val="FF0000"/>
                </a:solidFill>
              </a:rPr>
              <a:t>14ns</a:t>
            </a:r>
            <a:r>
              <a:rPr lang="zh-CN" altLang="en-US" dirty="0" smtClean="0"/>
              <a:t>（</a:t>
            </a:r>
            <a:r>
              <a:rPr lang="zh-CN" altLang="en-US" dirty="0" smtClean="0"/>
              <a:t>国防科大）</a:t>
            </a:r>
            <a:endParaRPr lang="en-US" altLang="zh-CN" dirty="0" smtClean="0"/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p"/>
            </a:pPr>
            <a:r>
              <a:rPr lang="zh-CN" altLang="en-US" dirty="0" smtClean="0"/>
              <a:t>大尺寸同轴渡越振荡器</a:t>
            </a:r>
            <a:endParaRPr lang="en-US" altLang="zh-CN" dirty="0" smtClean="0"/>
          </a:p>
          <a:p>
            <a:pPr>
              <a:buClr>
                <a:schemeClr val="accent2"/>
              </a:buClr>
            </a:pPr>
            <a:r>
              <a:rPr lang="en-US" altLang="zh-CN" dirty="0" smtClean="0"/>
              <a:t>2019</a:t>
            </a:r>
            <a:r>
              <a:rPr lang="zh-CN" altLang="en-US" dirty="0" smtClean="0"/>
              <a:t>年</a:t>
            </a:r>
            <a:r>
              <a:rPr lang="en-US" altLang="zh-CN" dirty="0" smtClean="0"/>
              <a:t>-</a:t>
            </a:r>
            <a:r>
              <a:rPr lang="zh-CN" altLang="en-US" dirty="0" smtClean="0"/>
              <a:t>输出</a:t>
            </a:r>
            <a:r>
              <a:rPr lang="en-US" altLang="zh-CN" dirty="0" smtClean="0"/>
              <a:t>650MW</a:t>
            </a:r>
            <a:r>
              <a:rPr lang="zh-CN" altLang="en-US" dirty="0" smtClean="0"/>
              <a:t>功率，脉宽</a:t>
            </a:r>
            <a:r>
              <a:rPr lang="en-US" altLang="zh-CN" dirty="0" smtClean="0"/>
              <a:t>~</a:t>
            </a:r>
            <a:r>
              <a:rPr lang="en-US" altLang="zh-CN" dirty="0" smtClean="0">
                <a:solidFill>
                  <a:srgbClr val="FF0000"/>
                </a:solidFill>
              </a:rPr>
              <a:t>10ns</a:t>
            </a:r>
            <a:r>
              <a:rPr lang="zh-CN" altLang="en-US" dirty="0" smtClean="0"/>
              <a:t>（</a:t>
            </a:r>
            <a:r>
              <a:rPr lang="zh-CN" altLang="en-US" dirty="0" smtClean="0">
                <a:sym typeface="+mn-ea"/>
              </a:rPr>
              <a:t>国防科大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p"/>
            </a:pPr>
            <a:r>
              <a:rPr lang="zh-CN" altLang="en-US" dirty="0"/>
              <a:t>大</a:t>
            </a:r>
            <a:r>
              <a:rPr lang="zh-CN" altLang="en-US" dirty="0" smtClean="0"/>
              <a:t>尺寸同轴</a:t>
            </a:r>
            <a:r>
              <a:rPr lang="zh-CN" altLang="en-US" dirty="0"/>
              <a:t>多</a:t>
            </a:r>
            <a:r>
              <a:rPr lang="zh-CN" altLang="en-US" dirty="0" smtClean="0"/>
              <a:t>注</a:t>
            </a:r>
            <a:r>
              <a:rPr lang="en-US" altLang="zh-CN" dirty="0" smtClean="0"/>
              <a:t>RKA</a:t>
            </a:r>
            <a:endParaRPr lang="en-US" altLang="zh-CN" dirty="0" smtClean="0"/>
          </a:p>
          <a:p>
            <a:pPr>
              <a:buClr>
                <a:schemeClr val="accent2"/>
              </a:buClr>
            </a:pPr>
            <a:r>
              <a:rPr lang="en-US" altLang="zh-CN" dirty="0" smtClean="0"/>
              <a:t>2019</a:t>
            </a:r>
            <a:r>
              <a:rPr lang="zh-CN" altLang="en-US" dirty="0" smtClean="0"/>
              <a:t>年</a:t>
            </a:r>
            <a:r>
              <a:rPr lang="en-US" altLang="zh-CN" dirty="0" smtClean="0"/>
              <a:t>-</a:t>
            </a:r>
            <a:r>
              <a:rPr lang="zh-CN" altLang="en-US" dirty="0" smtClean="0"/>
              <a:t>输出</a:t>
            </a:r>
            <a:r>
              <a:rPr lang="en-US" altLang="zh-CN" dirty="0" smtClean="0"/>
              <a:t>200MW</a:t>
            </a:r>
            <a:r>
              <a:rPr lang="zh-CN" altLang="en-US" dirty="0" smtClean="0"/>
              <a:t>功率，脉宽</a:t>
            </a:r>
            <a:r>
              <a:rPr lang="en-US" altLang="zh-CN" dirty="0" smtClean="0">
                <a:solidFill>
                  <a:srgbClr val="FF0000"/>
                </a:solidFill>
              </a:rPr>
              <a:t>17ns</a:t>
            </a:r>
            <a:r>
              <a:rPr lang="zh-CN" altLang="en-US" dirty="0" smtClean="0"/>
              <a:t>（中物院</a:t>
            </a:r>
            <a:r>
              <a:rPr lang="en-US" altLang="zh-CN" dirty="0" smtClean="0"/>
              <a:t>10</a:t>
            </a:r>
            <a:r>
              <a:rPr lang="zh-CN" altLang="en-US" dirty="0" smtClean="0"/>
              <a:t>所）</a:t>
            </a:r>
            <a:endParaRPr lang="en-US" altLang="zh-CN" dirty="0" smtClean="0"/>
          </a:p>
        </p:txBody>
      </p:sp>
      <p:sp>
        <p:nvSpPr>
          <p:cNvPr id="4" name="文本框 3"/>
          <p:cNvSpPr txBox="1"/>
          <p:nvPr/>
        </p:nvSpPr>
        <p:spPr>
          <a:xfrm>
            <a:off x="3562985" y="1052830"/>
            <a:ext cx="16560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3600" dirty="0" err="1" smtClean="0">
                <a:sym typeface="+mn-ea"/>
              </a:rPr>
              <a:t>Ka</a:t>
            </a:r>
            <a:r>
              <a:rPr lang="zh-CN" altLang="en-US" sz="3600" dirty="0" smtClean="0">
                <a:sym typeface="+mn-ea"/>
              </a:rPr>
              <a:t>波段</a:t>
            </a:r>
            <a:endParaRPr lang="zh-CN" altLang="en-US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 bwMode="auto">
          <a:xfrm>
            <a:off x="-4763" y="123825"/>
            <a:ext cx="3535363" cy="576263"/>
            <a:chOff x="-4428" y="123775"/>
            <a:chExt cx="3534368" cy="576064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>
                  <a:solidFill>
                    <a:schemeClr val="bg1"/>
                  </a:solidFill>
                  <a:latin typeface="Impact" panose="020B0806030902050204" pitchFamily="34" charset="0"/>
                </a:rPr>
                <a:t>01   </a:t>
              </a:r>
              <a:r>
                <a:rPr lang="zh-CN" altLang="en-US" dirty="0">
                  <a:solidFill>
                    <a:schemeClr val="bg1"/>
                  </a:solidFill>
                  <a:latin typeface="Impact" panose="020B0806030902050204" pitchFamily="34" charset="0"/>
                </a:rPr>
                <a:t>引言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sp>
        <p:nvSpPr>
          <p:cNvPr id="5" name="内容占位符 1"/>
          <p:cNvSpPr>
            <a:spLocks noGrp="1"/>
          </p:cNvSpPr>
          <p:nvPr>
            <p:ph idx="1"/>
          </p:nvPr>
        </p:nvSpPr>
        <p:spPr>
          <a:xfrm>
            <a:off x="251143" y="980599"/>
            <a:ext cx="8424936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研究意义</a:t>
            </a:r>
            <a:endParaRPr lang="zh-CN" altLang="en-US" sz="3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5447" y="1844948"/>
            <a:ext cx="7488832" cy="4477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800"/>
              </a:lnSpc>
              <a:buClr>
                <a:schemeClr val="accent2"/>
              </a:buClr>
              <a:buFont typeface="Wingdings" panose="05000000000000000000" pitchFamily="2" charset="2"/>
              <a:buChar char="p"/>
            </a:pPr>
            <a:r>
              <a:rPr lang="zh-CN" altLang="en-US" sz="3200" dirty="0" smtClean="0"/>
              <a:t>开展大尺寸同轴多注</a:t>
            </a:r>
            <a:r>
              <a:rPr lang="en-US" altLang="zh-CN" sz="3200" dirty="0" smtClean="0"/>
              <a:t>RKA</a:t>
            </a:r>
            <a:r>
              <a:rPr lang="zh-CN" altLang="en-US" sz="3200" dirty="0" smtClean="0"/>
              <a:t>的研究，解决功率容量、模式激励关键技术问题；</a:t>
            </a:r>
            <a:endParaRPr lang="en-US" altLang="zh-CN" sz="3200" dirty="0" smtClean="0"/>
          </a:p>
          <a:p>
            <a:pPr marL="457200" indent="-457200">
              <a:lnSpc>
                <a:spcPts val="3800"/>
              </a:lnSpc>
              <a:buClr>
                <a:schemeClr val="accent2"/>
              </a:buClr>
              <a:buFont typeface="Wingdings" panose="05000000000000000000" pitchFamily="2" charset="2"/>
              <a:buChar char="p"/>
            </a:pPr>
            <a:r>
              <a:rPr lang="zh-CN" altLang="en-US" sz="3200" dirty="0" smtClean="0"/>
              <a:t>开展实验研究验证大尺寸同轴多注</a:t>
            </a:r>
            <a:r>
              <a:rPr lang="en-US" altLang="zh-CN" sz="3200" dirty="0" smtClean="0"/>
              <a:t>RKA</a:t>
            </a:r>
            <a:r>
              <a:rPr lang="zh-CN" altLang="en-US" sz="3200" dirty="0" smtClean="0"/>
              <a:t>可以实现高功率容量和器件的稳定运行；</a:t>
            </a:r>
            <a:endParaRPr lang="zh-CN" altLang="en-US" sz="3200" dirty="0" smtClean="0"/>
          </a:p>
          <a:p>
            <a:pPr marL="457200" indent="-457200">
              <a:lnSpc>
                <a:spcPts val="3800"/>
              </a:lnSpc>
              <a:buClr>
                <a:schemeClr val="accent2"/>
              </a:buClr>
              <a:buFont typeface="Wingdings" panose="05000000000000000000" pitchFamily="2" charset="2"/>
              <a:buChar char="p"/>
            </a:pPr>
            <a:r>
              <a:rPr lang="zh-CN" altLang="en-US" sz="3200" dirty="0" smtClean="0"/>
              <a:t>为研制</a:t>
            </a:r>
            <a:r>
              <a:rPr lang="en-US" altLang="zh-CN" sz="3200" dirty="0" smtClean="0"/>
              <a:t>Ka</a:t>
            </a:r>
            <a:r>
              <a:rPr lang="zh-CN" altLang="en-US" sz="3200" dirty="0" smtClean="0"/>
              <a:t>波段锁频锁相长脉冲高功率</a:t>
            </a:r>
            <a:r>
              <a:rPr lang="en-US" altLang="zh-CN" sz="3200" dirty="0" smtClean="0"/>
              <a:t>RKA</a:t>
            </a:r>
            <a:r>
              <a:rPr lang="zh-CN" altLang="en-US" sz="3200" dirty="0" smtClean="0"/>
              <a:t>奠定基础；</a:t>
            </a:r>
            <a:endParaRPr lang="zh-CN" altLang="en-US" sz="3200" dirty="0" smtClean="0"/>
          </a:p>
          <a:p>
            <a:pPr marL="457200" indent="-457200">
              <a:lnSpc>
                <a:spcPts val="3800"/>
              </a:lnSpc>
              <a:buClr>
                <a:schemeClr val="accent2"/>
              </a:buClr>
              <a:buFont typeface="Wingdings" panose="05000000000000000000" pitchFamily="2" charset="2"/>
              <a:buChar char="p"/>
            </a:pPr>
            <a:r>
              <a:rPr lang="zh-CN" altLang="en-US" sz="3200" dirty="0" smtClean="0"/>
              <a:t>为相干功率合成实现超</a:t>
            </a:r>
            <a:r>
              <a:rPr lang="zh-CN" altLang="en-US" sz="3200" dirty="0" smtClean="0"/>
              <a:t>高功率提供</a:t>
            </a:r>
            <a:r>
              <a:rPr lang="zh-CN" altLang="en-US" sz="3200" dirty="0" smtClean="0"/>
              <a:t>重要支撑。</a:t>
            </a:r>
            <a:endParaRPr lang="zh-CN" alt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 bwMode="auto">
          <a:xfrm>
            <a:off x="-4763" y="123825"/>
            <a:ext cx="4360739" cy="980539"/>
            <a:chOff x="-4428" y="123775"/>
            <a:chExt cx="3534368" cy="980200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953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02   </a:t>
              </a:r>
              <a:r>
                <a:rPr lang="zh-CN" altLang="en-US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器件物理设计与优化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sp>
        <p:nvSpPr>
          <p:cNvPr id="6" name="内容占位符 1"/>
          <p:cNvSpPr>
            <a:spLocks noGrp="1"/>
          </p:cNvSpPr>
          <p:nvPr>
            <p:ph idx="1"/>
          </p:nvPr>
        </p:nvSpPr>
        <p:spPr>
          <a:xfrm>
            <a:off x="108263" y="764575"/>
            <a:ext cx="8424936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大尺寸同轴多注</a:t>
            </a:r>
            <a:r>
              <a:rPr lang="en-US" altLang="zh-CN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RKA</a:t>
            </a:r>
            <a:endParaRPr lang="en-US" altLang="zh-CN" sz="2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11152" y="360481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800" dirty="0" smtClean="0"/>
              <a:t>结构示意图</a:t>
            </a:r>
            <a:endParaRPr lang="zh-CN" altLang="en-US" sz="1800" dirty="0"/>
          </a:p>
        </p:txBody>
      </p:sp>
      <p:sp>
        <p:nvSpPr>
          <p:cNvPr id="4" name="文本框 3"/>
          <p:cNvSpPr txBox="1"/>
          <p:nvPr/>
        </p:nvSpPr>
        <p:spPr>
          <a:xfrm>
            <a:off x="149190" y="4294810"/>
            <a:ext cx="5525770" cy="1938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/>
              <a:t>物理设计特别考虑到以下问题：</a:t>
            </a:r>
            <a:endParaRPr lang="en-US" altLang="zh-CN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zh-CN" altLang="en-US" sz="2400" dirty="0"/>
              <a:t>整</a:t>
            </a:r>
            <a:r>
              <a:rPr lang="zh-CN" altLang="en-US" sz="2400" dirty="0" smtClean="0"/>
              <a:t>管采用</a:t>
            </a:r>
            <a:r>
              <a:rPr lang="zh-CN" altLang="en-US" sz="2400" b="1" dirty="0" smtClean="0"/>
              <a:t>内部注入</a:t>
            </a:r>
            <a:r>
              <a:rPr lang="zh-CN" altLang="en-US" sz="2400" dirty="0" smtClean="0"/>
              <a:t>方式激励输入腔；</a:t>
            </a:r>
            <a:endParaRPr lang="en-US" altLang="zh-CN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zh-CN" altLang="en-US" sz="2400" dirty="0"/>
              <a:t>整</a:t>
            </a:r>
            <a:r>
              <a:rPr lang="zh-CN" altLang="en-US" sz="2400" dirty="0" smtClean="0"/>
              <a:t>管采用五腔实现</a:t>
            </a:r>
            <a:r>
              <a:rPr lang="zh-CN" altLang="en-US" sz="2400" b="1" dirty="0" smtClean="0"/>
              <a:t>高增益、高效率</a:t>
            </a:r>
            <a:r>
              <a:rPr lang="zh-CN" altLang="en-US" sz="2400" dirty="0" smtClean="0"/>
              <a:t>；</a:t>
            </a:r>
            <a:endParaRPr lang="en-US" altLang="zh-CN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zh-CN" altLang="en-US" sz="2400" dirty="0" smtClean="0"/>
              <a:t>调制腔均为</a:t>
            </a:r>
            <a:r>
              <a:rPr lang="zh-CN" altLang="en-US" sz="2400" b="1" dirty="0" smtClean="0"/>
              <a:t>单间隙谐振腔</a:t>
            </a:r>
            <a:r>
              <a:rPr lang="zh-CN" altLang="en-US" sz="2400" dirty="0" smtClean="0"/>
              <a:t>；</a:t>
            </a:r>
            <a:endParaRPr lang="en-US" altLang="zh-CN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zh-CN" altLang="en-US" sz="2400" dirty="0" smtClean="0"/>
              <a:t>输出腔采用四间隙谐振腔；</a:t>
            </a:r>
            <a:endParaRPr lang="zh-CN" altLang="en-US" sz="2400" dirty="0"/>
          </a:p>
        </p:txBody>
      </p:sp>
      <p:sp>
        <p:nvSpPr>
          <p:cNvPr id="5" name="文本框 4"/>
          <p:cNvSpPr txBox="1"/>
          <p:nvPr/>
        </p:nvSpPr>
        <p:spPr>
          <a:xfrm>
            <a:off x="6446391" y="1700302"/>
            <a:ext cx="2619504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/>
              <a:t>工作电压：</a:t>
            </a:r>
            <a:r>
              <a:rPr lang="en-US" altLang="zh-CN" sz="2000" dirty="0" smtClean="0"/>
              <a:t>500kV</a:t>
            </a:r>
            <a:r>
              <a:rPr lang="zh-CN" altLang="en-US" sz="2000" dirty="0" smtClean="0"/>
              <a:t>；</a:t>
            </a:r>
            <a:endParaRPr lang="en-US" altLang="zh-CN" sz="2000" dirty="0" smtClean="0"/>
          </a:p>
          <a:p>
            <a:r>
              <a:rPr lang="zh-CN" altLang="en-US" sz="2000" dirty="0" smtClean="0"/>
              <a:t>工作电流：</a:t>
            </a:r>
            <a:r>
              <a:rPr lang="en-US" altLang="zh-CN" sz="2000" dirty="0" smtClean="0"/>
              <a:t>3kA</a:t>
            </a:r>
            <a:r>
              <a:rPr lang="zh-CN" altLang="en-US" sz="2000" dirty="0" smtClean="0"/>
              <a:t>；</a:t>
            </a:r>
            <a:endParaRPr lang="en-US" altLang="zh-CN" sz="2000" dirty="0" smtClean="0"/>
          </a:p>
          <a:p>
            <a:r>
              <a:rPr lang="zh-CN" altLang="en-US" sz="2000" dirty="0" smtClean="0"/>
              <a:t>注数：</a:t>
            </a:r>
            <a:r>
              <a:rPr lang="en-US" altLang="zh-CN" sz="2000" dirty="0" smtClean="0"/>
              <a:t>30</a:t>
            </a:r>
            <a:r>
              <a:rPr lang="zh-CN" altLang="en-US" sz="2000" dirty="0" smtClean="0"/>
              <a:t>；</a:t>
            </a:r>
            <a:endParaRPr lang="en-US" altLang="zh-CN" sz="2000" dirty="0" smtClean="0"/>
          </a:p>
          <a:p>
            <a:r>
              <a:rPr lang="zh-CN" altLang="en-US" sz="2000" dirty="0" smtClean="0"/>
              <a:t>中心频率：</a:t>
            </a:r>
            <a:r>
              <a:rPr lang="en-US" altLang="zh-CN" sz="2000" dirty="0" smtClean="0"/>
              <a:t>30.5GHz</a:t>
            </a:r>
            <a:r>
              <a:rPr lang="zh-CN" altLang="en-US" sz="2000" dirty="0" smtClean="0"/>
              <a:t>；</a:t>
            </a:r>
            <a:endParaRPr lang="en-US" altLang="zh-CN" sz="2000" dirty="0" smtClean="0"/>
          </a:p>
          <a:p>
            <a:r>
              <a:rPr lang="zh-CN" altLang="en-US" sz="2000" b="1" dirty="0">
                <a:solidFill>
                  <a:srgbClr val="FF0000"/>
                </a:solidFill>
              </a:rPr>
              <a:t>过模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比：大于</a:t>
            </a:r>
            <a:r>
              <a:rPr lang="en-US" altLang="zh-CN" sz="2000" b="1" dirty="0" smtClean="0">
                <a:solidFill>
                  <a:srgbClr val="FF0000"/>
                </a:solidFill>
              </a:rPr>
              <a:t>7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；</a:t>
            </a:r>
            <a:endParaRPr lang="en-US" altLang="zh-CN" sz="2000" b="1" dirty="0" smtClean="0">
              <a:solidFill>
                <a:srgbClr val="FF0000"/>
              </a:solidFill>
            </a:endParaRPr>
          </a:p>
        </p:txBody>
      </p:sp>
      <p:pic>
        <p:nvPicPr>
          <p:cNvPr id="13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611" y="3599611"/>
            <a:ext cx="2927894" cy="2101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2"/>
          <p:cNvSpPr txBox="1">
            <a:spLocks noChangeArrowheads="1"/>
          </p:cNvSpPr>
          <p:nvPr/>
        </p:nvSpPr>
        <p:spPr bwMode="auto">
          <a:xfrm>
            <a:off x="6288575" y="5800121"/>
            <a:ext cx="2698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zh-CN" altLang="en-US" sz="1400" dirty="0">
                <a:solidFill>
                  <a:srgbClr val="FF0000"/>
                </a:solidFill>
              </a:rPr>
              <a:t>径向半径与输出腔最大场强关系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graphicFrame>
        <p:nvGraphicFramePr>
          <p:cNvPr id="7" name="对象 -2147482624"/>
          <p:cNvGraphicFramePr>
            <a:graphicFrameLocks noChangeAspect="1"/>
          </p:cNvGraphicFramePr>
          <p:nvPr/>
        </p:nvGraphicFramePr>
        <p:xfrm>
          <a:off x="44450" y="1436370"/>
          <a:ext cx="6402070" cy="21628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3" imgW="7633335" imgH="2604135" progId="Visio.Drawing.15">
                  <p:embed/>
                </p:oleObj>
              </mc:Choice>
              <mc:Fallback>
                <p:oleObj name="" r:id="rId3" imgW="7633335" imgH="2604135" progId="Visio.Drawing.15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450" y="1436370"/>
                        <a:ext cx="6402070" cy="216281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 bwMode="auto">
          <a:xfrm>
            <a:off x="-4763" y="123825"/>
            <a:ext cx="4360739" cy="980539"/>
            <a:chOff x="-4428" y="123775"/>
            <a:chExt cx="3534368" cy="980200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953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02   </a:t>
              </a:r>
              <a:r>
                <a:rPr lang="zh-CN" altLang="en-US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器件物理设计与优化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47945" y="6513195"/>
            <a:ext cx="3663950" cy="128270"/>
          </a:xfrm>
          <a:prstGeom prst="rect">
            <a:avLst/>
          </a:prstGeom>
        </p:spPr>
      </p:pic>
      <p:sp>
        <p:nvSpPr>
          <p:cNvPr id="6" name="内容占位符 1"/>
          <p:cNvSpPr>
            <a:spLocks noGrp="1"/>
          </p:cNvSpPr>
          <p:nvPr>
            <p:ph idx="1"/>
          </p:nvPr>
        </p:nvSpPr>
        <p:spPr>
          <a:xfrm>
            <a:off x="323528" y="816401"/>
            <a:ext cx="8424936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高效率束波互作用</a:t>
            </a:r>
            <a:endParaRPr lang="en-US" altLang="zh-CN" sz="2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增大器件注数到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注，极大降低了每注电子束导流系数，使得理论效率达到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69%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利用一维大信号软件的快速仿真特点开展大量的参数优化；</a:t>
            </a:r>
            <a:endParaRPr lang="en-US" altLang="zh-CN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经过优化分析，调制电流达到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153%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，电子效率达到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55%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855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  <a:buNone/>
            </a:pPr>
            <a:endParaRPr lang="en-US" altLang="zh-CN" sz="2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692" y="4203268"/>
            <a:ext cx="6769865" cy="171055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076056" y="5928688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 smtClean="0"/>
              <a:t>调制电流曲线</a:t>
            </a:r>
            <a:endParaRPr lang="zh-CN" altLang="en-US" sz="1800" dirty="0"/>
          </a:p>
        </p:txBody>
      </p:sp>
      <p:sp>
        <p:nvSpPr>
          <p:cNvPr id="4" name="文本框 3"/>
          <p:cNvSpPr txBox="1"/>
          <p:nvPr/>
        </p:nvSpPr>
        <p:spPr>
          <a:xfrm>
            <a:off x="584112" y="4677036"/>
            <a:ext cx="492443" cy="111825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000" dirty="0" smtClean="0"/>
              <a:t>输出参数</a:t>
            </a:r>
            <a:endParaRPr lang="zh-CN" altLang="en-US" sz="2000" dirty="0"/>
          </a:p>
        </p:txBody>
      </p:sp>
      <p:pic>
        <p:nvPicPr>
          <p:cNvPr id="13" name="图片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555" y="4463733"/>
            <a:ext cx="917575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圆角矩形 2"/>
          <p:cNvSpPr>
            <a:spLocks noChangeArrowheads="1"/>
          </p:cNvSpPr>
          <p:nvPr/>
        </p:nvSpPr>
        <p:spPr bwMode="auto">
          <a:xfrm>
            <a:off x="985273" y="4822517"/>
            <a:ext cx="1100137" cy="587375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zh-CN" altLang="en-US" sz="4400" i="1">
              <a:solidFill>
                <a:srgbClr val="000099"/>
              </a:solidFill>
              <a:latin typeface="Verdana" panose="020B060403050404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 bwMode="auto">
          <a:xfrm>
            <a:off x="-4763" y="123825"/>
            <a:ext cx="4360739" cy="980539"/>
            <a:chOff x="-4428" y="123775"/>
            <a:chExt cx="3534368" cy="980200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953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02   </a:t>
              </a:r>
              <a:r>
                <a:rPr lang="zh-CN" altLang="en-US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器件物理设计与优化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sp>
        <p:nvSpPr>
          <p:cNvPr id="6" name="内容占位符 1"/>
          <p:cNvSpPr>
            <a:spLocks noGrp="1"/>
          </p:cNvSpPr>
          <p:nvPr>
            <p:ph idx="1"/>
          </p:nvPr>
        </p:nvSpPr>
        <p:spPr>
          <a:xfrm>
            <a:off x="323528" y="1124742"/>
            <a:ext cx="5472608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高效率束波互作用</a:t>
            </a:r>
            <a:endParaRPr lang="en-US" altLang="zh-CN" sz="2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开展三维粒子模拟验证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研究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对一维得到的高频参数进行验证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实现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了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735MW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的功率输出，效率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49%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855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  <a:buNone/>
            </a:pPr>
            <a:endParaRPr lang="en-US" altLang="zh-CN" sz="2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 descr="particle-preview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485" y="4820285"/>
            <a:ext cx="5873750" cy="199580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660232" y="294810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 i="0" dirty="0"/>
              <a:t>输出功率曲线</a:t>
            </a:r>
            <a:endParaRPr lang="zh-CN" altLang="en-US" sz="1800" b="1" i="0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899160" y="3644900"/>
          <a:ext cx="7108190" cy="109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8460"/>
                <a:gridCol w="1089660"/>
                <a:gridCol w="1059180"/>
                <a:gridCol w="1163320"/>
                <a:gridCol w="1074420"/>
                <a:gridCol w="1073150"/>
              </a:tblGrid>
              <a:tr h="0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zh-CN" sz="18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参量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CN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输入腔</a:t>
                      </a:r>
                      <a:endParaRPr kumimoji="0" lang="zh-CN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CN" sz="1800" kern="1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中间腔</a:t>
                      </a:r>
                      <a:r>
                        <a:rPr kumimoji="0" lang="en-US" sz="1800" kern="1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US" sz="1800" kern="1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CN" sz="1800" kern="1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中间腔</a:t>
                      </a:r>
                      <a:r>
                        <a:rPr kumimoji="0" lang="en-US" sz="1800" kern="1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sz="1800" kern="1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CN" sz="1800" kern="1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中间腔</a:t>
                      </a:r>
                      <a:r>
                        <a:rPr kumimoji="0" lang="en-US" sz="1800" kern="1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sz="1800" kern="1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CN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输出腔</a:t>
                      </a:r>
                      <a:endParaRPr kumimoji="0" lang="zh-CN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0020"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CN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频率</a:t>
                      </a:r>
                      <a:r>
                        <a:rPr kumimoji="0" lang="en-US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/GHz</a:t>
                      </a:r>
                      <a:endParaRPr kumimoji="0" lang="en-US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30.492</a:t>
                      </a:r>
                      <a:endParaRPr kumimoji="0" lang="en-US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30.545</a:t>
                      </a:r>
                      <a:endParaRPr kumimoji="0" lang="en-US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30.566</a:t>
                      </a:r>
                      <a:endParaRPr kumimoji="0" lang="en-US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30.636</a:t>
                      </a:r>
                      <a:endParaRPr kumimoji="0" lang="en-US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30.460</a:t>
                      </a:r>
                      <a:endParaRPr kumimoji="0" lang="en-US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0020"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CN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外观品质因子</a:t>
                      </a:r>
                      <a:endParaRPr kumimoji="0" lang="zh-CN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397</a:t>
                      </a:r>
                      <a:endParaRPr kumimoji="0" lang="en-US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∞</a:t>
                      </a:r>
                      <a:endParaRPr kumimoji="0" lang="en-US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∞</a:t>
                      </a:r>
                      <a:endParaRPr kumimoji="0" lang="en-US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∞</a:t>
                      </a:r>
                      <a:endParaRPr kumimoji="0" lang="en-US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210</a:t>
                      </a:r>
                      <a:endParaRPr kumimoji="0" lang="en-US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0020"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CN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腔体位置</a:t>
                      </a:r>
                      <a:r>
                        <a:rPr kumimoji="0" lang="en-US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/mm</a:t>
                      </a:r>
                      <a:endParaRPr kumimoji="0" lang="en-US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1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kumimoji="0" lang="en-US" sz="1800" kern="1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60</a:t>
                      </a:r>
                      <a:endParaRPr kumimoji="0" lang="en-US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120</a:t>
                      </a:r>
                      <a:endParaRPr kumimoji="0" lang="en-US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225</a:t>
                      </a:r>
                      <a:endParaRPr kumimoji="0" lang="en-US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262</a:t>
                      </a:r>
                      <a:endParaRPr kumimoji="0" lang="en-US" sz="18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3336930" y="3140590"/>
            <a:ext cx="223224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FF0000"/>
                </a:solidFill>
              </a:rPr>
              <a:t>器件参数</a:t>
            </a:r>
            <a:endParaRPr lang="zh-CN" altLang="en-US" sz="2000" b="1" dirty="0" smtClean="0">
              <a:solidFill>
                <a:srgbClr val="FF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59596" y="6392446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</a:rPr>
              <a:t>电子束空间分布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p:pic>
        <p:nvPicPr>
          <p:cNvPr id="18" name="图片 13" descr="Graph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906" y="821123"/>
            <a:ext cx="2808312" cy="212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5507990" y="231775"/>
            <a:ext cx="3582670" cy="460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algn="ctr"/>
            <a:r>
              <a:rPr lang="en-US" altLang="zh-CN" sz="2400" b="1" i="0" noProof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b="1" i="0" noProof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维到</a:t>
            </a:r>
            <a:r>
              <a:rPr lang="en-US" altLang="zh-CN" sz="2400" b="1" i="0" noProof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400" b="1" i="0" noProof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维的</a:t>
            </a:r>
            <a:r>
              <a:rPr lang="zh-CN" altLang="en-US" sz="2400" b="1" i="0" noProof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误差仅</a:t>
            </a:r>
            <a:r>
              <a:rPr lang="en-US" altLang="zh-CN" sz="2400" b="1" i="0" noProof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7</a:t>
            </a:r>
            <a:r>
              <a:rPr lang="en-US" altLang="zh-CN" sz="2400" b="1" i="0" noProof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%</a:t>
            </a:r>
            <a:endParaRPr lang="zh-CN" altLang="en-US" sz="2400" b="1" i="0" noProof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 bwMode="auto">
          <a:xfrm>
            <a:off x="-4763" y="123825"/>
            <a:ext cx="4360739" cy="980539"/>
            <a:chOff x="-4428" y="123775"/>
            <a:chExt cx="3534368" cy="980200"/>
          </a:xfrm>
        </p:grpSpPr>
        <p:sp>
          <p:nvSpPr>
            <p:cNvPr id="10" name="矩形 9"/>
            <p:cNvSpPr/>
            <p:nvPr/>
          </p:nvSpPr>
          <p:spPr>
            <a:xfrm>
              <a:off x="-4428" y="123775"/>
              <a:ext cx="2088563" cy="5760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319332" y="123775"/>
              <a:ext cx="3059839" cy="576064"/>
            </a:xfrm>
            <a:prstGeom prst="parallelogram">
              <a:avLst>
                <a:gd name="adj" fmla="val 4820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9" name="文本框 9"/>
            <p:cNvSpPr txBox="1">
              <a:spLocks noChangeArrowheads="1"/>
            </p:cNvSpPr>
            <p:nvPr/>
          </p:nvSpPr>
          <p:spPr bwMode="auto">
            <a:xfrm>
              <a:off x="35496" y="150197"/>
              <a:ext cx="3312368" cy="953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02   </a:t>
              </a:r>
              <a:r>
                <a:rPr lang="zh-CN" altLang="en-US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器件物理设计与优化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3169679" y="123775"/>
              <a:ext cx="360261" cy="576064"/>
            </a:xfrm>
            <a:prstGeom prst="parallelogram">
              <a:avLst>
                <a:gd name="adj" fmla="val 7844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>
                <a:latin typeface="Impact" panose="020B0806030902050204" pitchFamily="34" charset="0"/>
              </a:endParaRPr>
            </a:p>
          </p:txBody>
        </p:sp>
      </p:grpSp>
      <p:pic>
        <p:nvPicPr>
          <p:cNvPr id="2" name="图片 1" descr="党政内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6835" y="6602730"/>
            <a:ext cx="3663950" cy="128270"/>
          </a:xfrm>
          <a:prstGeom prst="rect">
            <a:avLst/>
          </a:prstGeom>
        </p:spPr>
      </p:pic>
      <p:sp>
        <p:nvSpPr>
          <p:cNvPr id="6" name="内容占位符 1"/>
          <p:cNvSpPr>
            <a:spLocks noGrp="1"/>
          </p:cNvSpPr>
          <p:nvPr>
            <p:ph idx="1"/>
          </p:nvPr>
        </p:nvSpPr>
        <p:spPr>
          <a:xfrm>
            <a:off x="251520" y="913552"/>
            <a:ext cx="8424936" cy="511256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高功率容量</a:t>
            </a:r>
            <a:endParaRPr lang="en-US" altLang="zh-CN" sz="2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大尺寸谐振腔，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横向过模比大于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7</a:t>
            </a:r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；</a:t>
            </a:r>
            <a:endParaRPr lang="en-US" altLang="zh-CN" sz="2400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多间隙结构</a:t>
            </a:r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显著降低间隙处电场强度；</a:t>
            </a:r>
            <a:endParaRPr lang="en-US" altLang="zh-CN" sz="2400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关键部分进行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倒角处理</a:t>
            </a:r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，降低场强。</a:t>
            </a:r>
            <a:endParaRPr lang="en-US" altLang="zh-CN" sz="2400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高击穿阈值</a:t>
            </a:r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材料的应用</a:t>
            </a:r>
            <a:r>
              <a:rPr lang="en-US" altLang="zh-CN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TC</a:t>
            </a:r>
            <a:endParaRPr lang="en-US" altLang="zh-CN" sz="2400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7"/>
          <a:stretch>
            <a:fillRect/>
          </a:stretch>
        </p:blipFill>
        <p:spPr>
          <a:xfrm>
            <a:off x="1043305" y="3429000"/>
            <a:ext cx="7515225" cy="2849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TABLE_BEAUTIFY" val="smartTable{09c30456-5030-489e-815e-7dc166ec48c7}"/>
  <p:tag name="TABLE_ENDDRAG_ORIGIN_RECT" val="559*108"/>
  <p:tag name="TABLE_ENDDRAG_RECT" val="93*282*559*10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聚合">
  <a:themeElements>
    <a:clrScheme name="聚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聚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聚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3014</Words>
  <Application>WPS 演示</Application>
  <PresentationFormat>全屏显示(4:3)</PresentationFormat>
  <Paragraphs>673</Paragraphs>
  <Slides>21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21</vt:i4>
      </vt:variant>
    </vt:vector>
  </HeadingPairs>
  <TitlesOfParts>
    <vt:vector size="42" baseType="lpstr">
      <vt:lpstr>Arial</vt:lpstr>
      <vt:lpstr>宋体</vt:lpstr>
      <vt:lpstr>Wingdings</vt:lpstr>
      <vt:lpstr>Wingdings 3</vt:lpstr>
      <vt:lpstr>Verdana</vt:lpstr>
      <vt:lpstr>Wingdings 2</vt:lpstr>
      <vt:lpstr>微软雅黑</vt:lpstr>
      <vt:lpstr>华文行楷</vt:lpstr>
      <vt:lpstr>Impact</vt:lpstr>
      <vt:lpstr>Wingdings</vt:lpstr>
      <vt:lpstr>Times New Roman</vt:lpstr>
      <vt:lpstr>Verdana</vt:lpstr>
      <vt:lpstr>黑体</vt:lpstr>
      <vt:lpstr>Lucida Sans Unicode</vt:lpstr>
      <vt:lpstr>Arial Unicode MS</vt:lpstr>
      <vt:lpstr>Calibri</vt:lpstr>
      <vt:lpstr>仿宋</vt:lpstr>
      <vt:lpstr>聚合</vt:lpstr>
      <vt:lpstr>Visio.Drawing.15</vt:lpstr>
      <vt:lpstr>Visio.Drawing.15</vt:lpstr>
      <vt:lpstr>Visio.Drawing.15</vt:lpstr>
      <vt:lpstr>Ka波段大尺寸同轴多注RKA模拟与实验研究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感谢聆听，敬请指正！</vt:lpstr>
    </vt:vector>
  </TitlesOfParts>
  <Company>Lenovo (Beijing)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十所八所交流材料</dc:title>
  <dc:creator>鲁燕华</dc:creator>
  <dc:subject>十所八所交流材料</dc:subject>
  <cp:category>宣传模板</cp:category>
  <cp:lastModifiedBy>zaoye_home</cp:lastModifiedBy>
  <cp:revision>3037</cp:revision>
  <dcterms:created xsi:type="dcterms:W3CDTF">2008-04-01T07:47:00Z</dcterms:created>
  <dcterms:modified xsi:type="dcterms:W3CDTF">2021-10-12T06:23:33Z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2052-11.1.0.10938</vt:lpwstr>
  </property>
  <property fmtid="{D5CDD505-2E9C-101B-9397-08002B2CF9AE}" pid="3" name="ICV">
    <vt:lpwstr>9C325F621B7E43A5A19660B18426BF41</vt:lpwstr>
  </property>
</Properties>
</file>