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5">
  <p:sldMasterIdLst>
    <p:sldMasterId id="2147483660" r:id="rId1"/>
    <p:sldMasterId id="2147484938" r:id="rId2"/>
  </p:sldMasterIdLst>
  <p:notesMasterIdLst>
    <p:notesMasterId r:id="rId24"/>
  </p:notesMasterIdLst>
  <p:sldIdLst>
    <p:sldId id="325" r:id="rId3"/>
    <p:sldId id="421" r:id="rId4"/>
    <p:sldId id="502" r:id="rId5"/>
    <p:sldId id="503" r:id="rId6"/>
    <p:sldId id="504" r:id="rId7"/>
    <p:sldId id="514" r:id="rId8"/>
    <p:sldId id="505" r:id="rId9"/>
    <p:sldId id="515" r:id="rId10"/>
    <p:sldId id="516" r:id="rId11"/>
    <p:sldId id="506" r:id="rId12"/>
    <p:sldId id="507" r:id="rId13"/>
    <p:sldId id="508" r:id="rId14"/>
    <p:sldId id="520" r:id="rId15"/>
    <p:sldId id="510" r:id="rId16"/>
    <p:sldId id="511" r:id="rId17"/>
    <p:sldId id="512" r:id="rId18"/>
    <p:sldId id="513" r:id="rId19"/>
    <p:sldId id="518" r:id="rId20"/>
    <p:sldId id="517" r:id="rId21"/>
    <p:sldId id="519" r:id="rId22"/>
    <p:sldId id="271" r:id="rId23"/>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1pPr>
    <a:lvl2pPr marL="4572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2pPr>
    <a:lvl3pPr marL="9144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3pPr>
    <a:lvl4pPr marL="13716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4pPr>
    <a:lvl5pPr marL="18288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p:defaultTextStyle>
  <p:extLst>
    <p:ext uri="{521415D9-36F7-43E2-AB2F-B90AF26B5E84}">
      <p14:sectionLst xmlns:p14="http://schemas.microsoft.com/office/powerpoint/2010/main">
        <p14:section name="默认节" id="{55116BDF-65B1-445B-9984-EBD18E021AE8}">
          <p14:sldIdLst>
            <p14:sldId id="325"/>
            <p14:sldId id="421"/>
            <p14:sldId id="502"/>
            <p14:sldId id="503"/>
            <p14:sldId id="504"/>
            <p14:sldId id="514"/>
            <p14:sldId id="505"/>
            <p14:sldId id="515"/>
            <p14:sldId id="516"/>
            <p14:sldId id="506"/>
            <p14:sldId id="507"/>
            <p14:sldId id="508"/>
            <p14:sldId id="520"/>
            <p14:sldId id="510"/>
            <p14:sldId id="511"/>
            <p14:sldId id="512"/>
            <p14:sldId id="513"/>
            <p14:sldId id="518"/>
            <p14:sldId id="517"/>
            <p14:sldId id="519"/>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66CCFF"/>
    <a:srgbClr val="66FFFF"/>
    <a:srgbClr val="5B9BD5"/>
    <a:srgbClr val="7DD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914" autoAdjust="0"/>
  </p:normalViewPr>
  <p:slideViewPr>
    <p:cSldViewPr>
      <p:cViewPr varScale="1">
        <p:scale>
          <a:sx n="108" d="100"/>
          <a:sy n="108" d="100"/>
        </p:scale>
        <p:origin x="1138" y="86"/>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A5B7F7E5-9C42-4BCE-88F2-25A95630A5AF}" type="datetimeFigureOut">
              <a:rPr lang="zh-CN" altLang="en-US"/>
              <a:pPr>
                <a:defRPr/>
              </a:pPr>
              <a:t>2021/10/11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8A7FD9B-98EA-484D-A8E1-15B513FF2E69}" type="slidenum">
              <a:rPr lang="zh-CN" altLang="en-US"/>
              <a:pPr>
                <a:defRPr/>
              </a:pPr>
              <a:t>‹#›</a:t>
            </a:fld>
            <a:endParaRPr lang="zh-CN" altLang="en-US"/>
          </a:p>
        </p:txBody>
      </p:sp>
    </p:spTree>
    <p:extLst>
      <p:ext uri="{BB962C8B-B14F-4D97-AF65-F5344CB8AC3E}">
        <p14:creationId xmlns:p14="http://schemas.microsoft.com/office/powerpoint/2010/main" val="35967808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石油是重要的化学能源，我国石油对外依存度高达</a:t>
            </a:r>
            <a:r>
              <a:rPr lang="en-US" altLang="zh-CN" dirty="0"/>
              <a:t>72%</a:t>
            </a:r>
            <a:r>
              <a:rPr lang="zh-CN" altLang="en-US" dirty="0"/>
              <a:t>，可以从图看到，进口量与对外依存度都逐年攀升，因此能源安全形势紧迫！国内资源有效开采战略意义重大。</a:t>
            </a:r>
            <a:endParaRPr lang="en-US" altLang="zh-CN" dirty="0"/>
          </a:p>
          <a:p>
            <a:r>
              <a:rPr lang="zh-CN" altLang="en-US" dirty="0"/>
              <a:t>但是从右图可以看出，国内常规油气资源很少，中低渗难采比例很高，因此迫切需要开采低渗资源，但由于储层渗透率低、油气难以采出。</a:t>
            </a:r>
          </a:p>
          <a:p>
            <a:endParaRPr lang="zh-CN" altLang="en-US" dirty="0"/>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3</a:t>
            </a:fld>
            <a:endParaRPr lang="zh-CN" altLang="en-US"/>
          </a:p>
        </p:txBody>
      </p:sp>
    </p:spTree>
    <p:extLst>
      <p:ext uri="{BB962C8B-B14F-4D97-AF65-F5344CB8AC3E}">
        <p14:creationId xmlns:p14="http://schemas.microsoft.com/office/powerpoint/2010/main" val="14363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接着使用二维激光阴影成像和高速相机拍摄了</a:t>
            </a:r>
            <a:r>
              <a:rPr lang="en-US" altLang="zh-CN" dirty="0"/>
              <a:t>1200J</a:t>
            </a:r>
            <a:r>
              <a:rPr lang="zh-CN" altLang="en-US" dirty="0"/>
              <a:t>储能</a:t>
            </a:r>
            <a:endParaRPr lang="en-US" altLang="zh-CN" dirty="0"/>
          </a:p>
          <a:p>
            <a:endParaRPr lang="en-US" altLang="zh-CN" dirty="0"/>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12</a:t>
            </a:fld>
            <a:endParaRPr lang="zh-CN" altLang="en-US"/>
          </a:p>
        </p:txBody>
      </p:sp>
    </p:spTree>
    <p:extLst>
      <p:ext uri="{BB962C8B-B14F-4D97-AF65-F5344CB8AC3E}">
        <p14:creationId xmlns:p14="http://schemas.microsoft.com/office/powerpoint/2010/main" val="4079448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随后利用偏心结构负载，通过调节药柱的粗细来确定硝基甲烷爆轰波的速度，因为爆轰波速度远超冲击波速度，但是其产生时间晚，需要一定长度的含能材料才能完成对汽化冲击波的超越。经过多次实验，我们发现</a:t>
            </a:r>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13</a:t>
            </a:fld>
            <a:endParaRPr lang="zh-CN" altLang="en-US"/>
          </a:p>
        </p:txBody>
      </p:sp>
    </p:spTree>
    <p:extLst>
      <p:ext uri="{BB962C8B-B14F-4D97-AF65-F5344CB8AC3E}">
        <p14:creationId xmlns:p14="http://schemas.microsoft.com/office/powerpoint/2010/main" val="3817615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之前的分析已经让我们知道了负载的冲击波一些基本特性，包括波形，均匀性等。进一步通过多种方式分析冲击波的产生机理与结构，图片是由条纹相机拍摄的偏心结构负载在</a:t>
            </a:r>
            <a:r>
              <a:rPr lang="en-US" altLang="zh-CN" dirty="0"/>
              <a:t>1200J</a:t>
            </a:r>
            <a:r>
              <a:rPr lang="zh-CN" altLang="en-US" dirty="0"/>
              <a:t>储能下爆炸后的演化过程，横轴为时间，总长为</a:t>
            </a:r>
            <a:r>
              <a:rPr lang="en-US" altLang="zh-CN" dirty="0"/>
              <a:t>50us,</a:t>
            </a:r>
            <a:r>
              <a:rPr lang="zh-CN" altLang="en-US" dirty="0"/>
              <a:t>纵轴为负载在轴向上的位置。</a:t>
            </a:r>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14</a:t>
            </a:fld>
            <a:endParaRPr lang="zh-CN" altLang="en-US"/>
          </a:p>
        </p:txBody>
      </p:sp>
    </p:spTree>
    <p:extLst>
      <p:ext uri="{BB962C8B-B14F-4D97-AF65-F5344CB8AC3E}">
        <p14:creationId xmlns:p14="http://schemas.microsoft.com/office/powerpoint/2010/main" val="2620459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具体来说</a:t>
            </a:r>
            <a:r>
              <a:rPr lang="zh-CN" altLang="en-US" dirty="0">
                <a:latin typeface="Cambria" panose="02040503050406030204" pitchFamily="18" charset="0"/>
                <a:ea typeface="黑体" pitchFamily="2" charset="-122"/>
              </a:rPr>
              <a:t>偏心结构负载实验</a:t>
            </a:r>
            <a:endParaRPr lang="zh-CN" altLang="en-US" dirty="0"/>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15</a:t>
            </a:fld>
            <a:endParaRPr lang="zh-CN" altLang="en-US"/>
          </a:p>
        </p:txBody>
      </p:sp>
    </p:spTree>
    <p:extLst>
      <p:ext uri="{BB962C8B-B14F-4D97-AF65-F5344CB8AC3E}">
        <p14:creationId xmlns:p14="http://schemas.microsoft.com/office/powerpoint/2010/main" val="2068828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将冲击波的轨迹往</a:t>
            </a:r>
            <a:r>
              <a:rPr lang="en-US" altLang="zh-CN" dirty="0"/>
              <a:t>0</a:t>
            </a:r>
            <a:r>
              <a:rPr lang="zh-CN" altLang="en-US" dirty="0"/>
              <a:t>时刻推导，就能得到冲击波的起始时刻，与电压电流波形进行对照，可以得到一些重要的时间节点</a:t>
            </a:r>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16</a:t>
            </a:fld>
            <a:endParaRPr lang="zh-CN" altLang="en-US"/>
          </a:p>
        </p:txBody>
      </p:sp>
    </p:spTree>
    <p:extLst>
      <p:ext uri="{BB962C8B-B14F-4D97-AF65-F5344CB8AC3E}">
        <p14:creationId xmlns:p14="http://schemas.microsoft.com/office/powerpoint/2010/main" val="2345532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进一步从电特性入手分析含能材料爆轰</a:t>
            </a:r>
            <a:r>
              <a:rPr lang="zh-CN" altLang="en-US"/>
              <a:t>的机理，有以下几个重要结论</a:t>
            </a:r>
            <a:endParaRPr lang="zh-CN" altLang="en-US" dirty="0"/>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17</a:t>
            </a:fld>
            <a:endParaRPr lang="zh-CN" altLang="en-US"/>
          </a:p>
        </p:txBody>
      </p:sp>
    </p:spTree>
    <p:extLst>
      <p:ext uri="{BB962C8B-B14F-4D97-AF65-F5344CB8AC3E}">
        <p14:creationId xmlns:p14="http://schemas.microsoft.com/office/powerpoint/2010/main" val="3905704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综合上述分析，我们认为起爆机理为热起爆，热源主要有三个</a:t>
            </a:r>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18</a:t>
            </a:fld>
            <a:endParaRPr lang="zh-CN" altLang="en-US"/>
          </a:p>
        </p:txBody>
      </p:sp>
    </p:spTree>
    <p:extLst>
      <p:ext uri="{BB962C8B-B14F-4D97-AF65-F5344CB8AC3E}">
        <p14:creationId xmlns:p14="http://schemas.microsoft.com/office/powerpoint/2010/main" val="3806497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最后对我们进行总结</a:t>
            </a:r>
          </a:p>
        </p:txBody>
      </p:sp>
      <p:sp>
        <p:nvSpPr>
          <p:cNvPr id="4" name="灯片编号占位符 3"/>
          <p:cNvSpPr>
            <a:spLocks noGrp="1"/>
          </p:cNvSpPr>
          <p:nvPr>
            <p:ph type="sldNum" sz="quarter" idx="5"/>
          </p:nvPr>
        </p:nvSpPr>
        <p:spPr/>
        <p:txBody>
          <a:bodyPr/>
          <a:lstStyle/>
          <a:p>
            <a:pPr>
              <a:defRPr/>
            </a:pPr>
            <a:fld id="{48A7FD9B-98EA-484D-A8E1-15B513FF2E69}" type="slidenum">
              <a:rPr lang="zh-CN" altLang="en-US" smtClean="0"/>
              <a:pPr>
                <a:defRPr/>
              </a:pPr>
              <a:t>19</a:t>
            </a:fld>
            <a:endParaRPr lang="zh-CN" altLang="en-US"/>
          </a:p>
        </p:txBody>
      </p:sp>
    </p:spTree>
    <p:extLst>
      <p:ext uri="{BB962C8B-B14F-4D97-AF65-F5344CB8AC3E}">
        <p14:creationId xmlns:p14="http://schemas.microsoft.com/office/powerpoint/2010/main" val="1038494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20</a:t>
            </a:fld>
            <a:endParaRPr lang="zh-CN" altLang="en-US"/>
          </a:p>
        </p:txBody>
      </p:sp>
    </p:spTree>
    <p:extLst>
      <p:ext uri="{BB962C8B-B14F-4D97-AF65-F5344CB8AC3E}">
        <p14:creationId xmlns:p14="http://schemas.microsoft.com/office/powerpoint/2010/main" val="124638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而储层改造技术是非常规油气开发的关键，其主要目的是在储层中制造大量裂缝，从而提高油气开采效率</a:t>
            </a:r>
            <a:endParaRPr lang="en-US" altLang="zh-CN" dirty="0"/>
          </a:p>
          <a:p>
            <a:r>
              <a:rPr lang="zh-CN" altLang="en-US" dirty="0"/>
              <a:t>目前，国内外已有储层改造技术主要分为静力学法与动力学法，均有各自的局限性。</a:t>
            </a:r>
            <a:br>
              <a:rPr lang="en-US" altLang="zh-CN" dirty="0"/>
            </a:br>
            <a:r>
              <a:rPr lang="zh-CN" altLang="en-US" dirty="0"/>
              <a:t>静力学法主要为水力压裂技术，就是利用地面高压泵，通过井筒向油层注入压裂剂进而在储层中制造裂缝，其优点。。</a:t>
            </a:r>
            <a:endParaRPr lang="en-US" altLang="zh-CN" dirty="0"/>
          </a:p>
          <a:p>
            <a:r>
              <a:rPr lang="zh-CN" altLang="en-US" dirty="0"/>
              <a:t>动力学法主要有爆破法和电学法，爆破法即使用炸药等爆炸产生冲击波，优缺点。。电学法即运用脉冲功率技术将电能转化为机械能，优缺点。。</a:t>
            </a:r>
            <a:endParaRPr lang="en-US" altLang="zh-CN" dirty="0"/>
          </a:p>
          <a:p>
            <a:endParaRPr lang="zh-CN" altLang="en-US" dirty="0"/>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4</a:t>
            </a:fld>
            <a:endParaRPr lang="zh-CN" altLang="en-US"/>
          </a:p>
        </p:txBody>
      </p:sp>
    </p:spTree>
    <p:extLst>
      <p:ext uri="{BB962C8B-B14F-4D97-AF65-F5344CB8AC3E}">
        <p14:creationId xmlns:p14="http://schemas.microsoft.com/office/powerpoint/2010/main" val="1228071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因此，亟需储层改造新技术，以满足国内油气开采的需求，将脉冲功率结合含能材料是一种很有潜力的解决方案</a:t>
            </a:r>
            <a:endParaRPr lang="en-US" altLang="zh-CN" dirty="0"/>
          </a:p>
          <a:p>
            <a:r>
              <a:rPr lang="zh-CN" altLang="en-US" dirty="0"/>
              <a:t>脉冲功率技术能够通过水间隙放电，水中金属丝电爆炸等方式，将电能转化为冲击波能量，但是能量储存受到空间限制，尤其是井底狭小环境下会使得冲击波能量不足</a:t>
            </a:r>
            <a:endParaRPr lang="en-US" altLang="zh-CN" dirty="0"/>
          </a:p>
          <a:p>
            <a:r>
              <a:rPr lang="zh-CN" altLang="en-US" dirty="0"/>
              <a:t>而传统的含能材料例如</a:t>
            </a:r>
            <a:r>
              <a:rPr lang="en-US" altLang="zh-CN" dirty="0"/>
              <a:t>EBW</a:t>
            </a:r>
            <a:r>
              <a:rPr lang="zh-CN" altLang="en-US" dirty="0"/>
              <a:t>雷管需要容易起爆的初级炸药，安全性不够</a:t>
            </a:r>
            <a:endParaRPr lang="en-US" altLang="zh-CN" dirty="0"/>
          </a:p>
          <a:p>
            <a:r>
              <a:rPr lang="zh-CN" altLang="en-US" dirty="0"/>
              <a:t>如果将两者优势相结合，既能安全，重复，可控得产生冲击波，又能显著提升冲击波幅值、能量，以达到储层改造的目的</a:t>
            </a:r>
            <a:endParaRPr lang="en-US" altLang="zh-CN" dirty="0"/>
          </a:p>
          <a:p>
            <a:r>
              <a:rPr lang="zh-CN" altLang="en-US" dirty="0"/>
              <a:t>此外，新型含能材料的开发也是另一个关键问题，课题组之前的研究工作使用的是高氯酸胺和铝粉组成的粉末状含能材料，负载将在高温、高压、强冲击环境下工作，可以看到在</a:t>
            </a:r>
            <a:r>
              <a:rPr lang="en-US" altLang="zh-CN" dirty="0"/>
              <a:t>40Mpa..</a:t>
            </a:r>
            <a:r>
              <a:rPr lang="zh-CN" altLang="en-US" dirty="0"/>
              <a:t>不满足要求</a:t>
            </a:r>
            <a:endParaRPr lang="en-US" altLang="zh-CN" dirty="0"/>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5</a:t>
            </a:fld>
            <a:endParaRPr lang="zh-CN" altLang="en-US"/>
          </a:p>
        </p:txBody>
      </p:sp>
    </p:spTree>
    <p:extLst>
      <p:ext uri="{BB962C8B-B14F-4D97-AF65-F5344CB8AC3E}">
        <p14:creationId xmlns:p14="http://schemas.microsoft.com/office/powerpoint/2010/main" val="388634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接着介绍一下我们依托的实验装置与负载结构</a:t>
            </a:r>
          </a:p>
        </p:txBody>
      </p:sp>
      <p:sp>
        <p:nvSpPr>
          <p:cNvPr id="4" name="灯片编号占位符 3"/>
          <p:cNvSpPr>
            <a:spLocks noGrp="1"/>
          </p:cNvSpPr>
          <p:nvPr>
            <p:ph type="sldNum" sz="quarter" idx="5"/>
          </p:nvPr>
        </p:nvSpPr>
        <p:spPr/>
        <p:txBody>
          <a:bodyPr/>
          <a:lstStyle/>
          <a:p>
            <a:pPr>
              <a:defRPr/>
            </a:pPr>
            <a:fld id="{48A7FD9B-98EA-484D-A8E1-15B513FF2E69}" type="slidenum">
              <a:rPr lang="zh-CN" altLang="en-US" smtClean="0"/>
              <a:pPr>
                <a:defRPr/>
              </a:pPr>
              <a:t>6</a:t>
            </a:fld>
            <a:endParaRPr lang="zh-CN" altLang="en-US"/>
          </a:p>
        </p:txBody>
      </p:sp>
    </p:spTree>
    <p:extLst>
      <p:ext uri="{BB962C8B-B14F-4D97-AF65-F5344CB8AC3E}">
        <p14:creationId xmlns:p14="http://schemas.microsoft.com/office/powerpoint/2010/main" val="382937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7</a:t>
            </a:fld>
            <a:endParaRPr lang="zh-CN" altLang="en-US"/>
          </a:p>
        </p:txBody>
      </p:sp>
    </p:spTree>
    <p:extLst>
      <p:ext uri="{BB962C8B-B14F-4D97-AF65-F5344CB8AC3E}">
        <p14:creationId xmlns:p14="http://schemas.microsoft.com/office/powerpoint/2010/main" val="632298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197100" indent="0" algn="just" eaLnBrk="1" hangingPunct="1">
              <a:spcAft>
                <a:spcPts val="600"/>
              </a:spcAft>
              <a:buFont typeface="Arial" panose="020B0604020202020204" pitchFamily="34" charset="0"/>
              <a:buNone/>
              <a:tabLst>
                <a:tab pos="1884363" algn="l"/>
              </a:tabLst>
              <a:defRPr/>
            </a:pPr>
            <a:r>
              <a:rPr lang="zh-CN" altLang="en-US" sz="1200" dirty="0">
                <a:latin typeface="Cambria" panose="02040503050406030204" pitchFamily="18" charset="0"/>
                <a:ea typeface="黑体" pitchFamily="2" charset="-122"/>
              </a:rPr>
              <a:t>诊断系统具体如左图所示</a:t>
            </a:r>
            <a:r>
              <a:rPr lang="en-US" altLang="zh-CN" sz="1200" dirty="0">
                <a:latin typeface="Cambria" panose="02040503050406030204" pitchFamily="18" charset="0"/>
                <a:ea typeface="黑体" pitchFamily="2" charset="-122"/>
              </a:rPr>
              <a:t>,</a:t>
            </a:r>
            <a:r>
              <a:rPr lang="zh-CN" altLang="en-US" sz="1200" dirty="0">
                <a:latin typeface="Cambria" panose="02040503050406030204" pitchFamily="18" charset="0"/>
                <a:ea typeface="黑体" pitchFamily="2" charset="-122"/>
              </a:rPr>
              <a:t>光学诊断手段包括</a:t>
            </a:r>
            <a:endParaRPr lang="en-US" altLang="zh-CN" sz="1200" dirty="0">
              <a:latin typeface="Cambria" panose="02040503050406030204" pitchFamily="18" charset="0"/>
              <a:ea typeface="黑体" pitchFamily="2" charset="-122"/>
            </a:endParaRPr>
          </a:p>
          <a:p>
            <a:pPr marL="197100" indent="0" algn="just" eaLnBrk="1" hangingPunct="1">
              <a:spcAft>
                <a:spcPts val="600"/>
              </a:spcAft>
              <a:buFont typeface="Arial" panose="020B0604020202020204" pitchFamily="34" charset="0"/>
              <a:buNone/>
              <a:tabLst>
                <a:tab pos="1884363" algn="l"/>
              </a:tabLst>
              <a:defRPr/>
            </a:pPr>
            <a:r>
              <a:rPr lang="zh-CN" altLang="en-US" sz="1200" dirty="0">
                <a:latin typeface="Cambria" panose="02040503050406030204" pitchFamily="18" charset="0"/>
                <a:ea typeface="黑体" pitchFamily="2" charset="-122"/>
              </a:rPr>
              <a:t>研究针对的含能材料负载结构包括同心结构与偏心结构，同心结构从内到外为金属丝，固液复合含能材料与硅胶管，两端有堵头密封</a:t>
            </a:r>
            <a:endParaRPr lang="en-US" altLang="zh-CN" sz="1200" dirty="0">
              <a:latin typeface="Cambria" panose="02040503050406030204" pitchFamily="18" charset="0"/>
              <a:ea typeface="黑体" pitchFamily="2" charset="-122"/>
            </a:endParaRPr>
          </a:p>
          <a:p>
            <a:pPr marL="197100" indent="0" algn="just" eaLnBrk="1" hangingPunct="1">
              <a:spcAft>
                <a:spcPts val="600"/>
              </a:spcAft>
              <a:buFont typeface="Arial" panose="020B0604020202020204" pitchFamily="34" charset="0"/>
              <a:buNone/>
              <a:tabLst>
                <a:tab pos="1884363" algn="l"/>
              </a:tabLst>
              <a:defRPr/>
            </a:pPr>
            <a:r>
              <a:rPr lang="zh-CN" altLang="en-US" sz="1200" dirty="0">
                <a:latin typeface="Cambria" panose="02040503050406030204" pitchFamily="18" charset="0"/>
                <a:ea typeface="黑体" pitchFamily="2" charset="-122"/>
              </a:rPr>
              <a:t>偏心结构就是金属丝在一侧，主要用于实验室诊断，具体作用在后面的内容中会进行详述</a:t>
            </a:r>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8</a:t>
            </a:fld>
            <a:endParaRPr lang="zh-CN" altLang="en-US"/>
          </a:p>
        </p:txBody>
      </p:sp>
    </p:spTree>
    <p:extLst>
      <p:ext uri="{BB962C8B-B14F-4D97-AF65-F5344CB8AC3E}">
        <p14:creationId xmlns:p14="http://schemas.microsoft.com/office/powerpoint/2010/main" val="4181155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依托现有的实验装置，结合工储层改造的需求，我们研制了一种新型固液复合含能材料</a:t>
            </a:r>
          </a:p>
        </p:txBody>
      </p:sp>
      <p:sp>
        <p:nvSpPr>
          <p:cNvPr id="4" name="灯片编号占位符 3"/>
          <p:cNvSpPr>
            <a:spLocks noGrp="1"/>
          </p:cNvSpPr>
          <p:nvPr>
            <p:ph type="sldNum" sz="quarter" idx="5"/>
          </p:nvPr>
        </p:nvSpPr>
        <p:spPr/>
        <p:txBody>
          <a:bodyPr/>
          <a:lstStyle/>
          <a:p>
            <a:pPr>
              <a:defRPr/>
            </a:pPr>
            <a:fld id="{48A7FD9B-98EA-484D-A8E1-15B513FF2E69}" type="slidenum">
              <a:rPr lang="zh-CN" altLang="en-US" smtClean="0"/>
              <a:pPr>
                <a:defRPr/>
              </a:pPr>
              <a:t>9</a:t>
            </a:fld>
            <a:endParaRPr lang="zh-CN" altLang="en-US"/>
          </a:p>
        </p:txBody>
      </p:sp>
    </p:spTree>
    <p:extLst>
      <p:ext uri="{BB962C8B-B14F-4D97-AF65-F5344CB8AC3E}">
        <p14:creationId xmlns:p14="http://schemas.microsoft.com/office/powerpoint/2010/main" val="1780197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新型固液复合含能材料是基于。。</a:t>
            </a:r>
            <a:endParaRPr lang="en-US" altLang="zh-CN" dirty="0"/>
          </a:p>
          <a:p>
            <a:r>
              <a:rPr lang="zh-CN" altLang="en-US" dirty="0"/>
              <a:t>相比于课题组之前的粉末状含能材料</a:t>
            </a:r>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10</a:t>
            </a:fld>
            <a:endParaRPr lang="zh-CN" altLang="en-US"/>
          </a:p>
        </p:txBody>
      </p:sp>
    </p:spTree>
    <p:extLst>
      <p:ext uri="{BB962C8B-B14F-4D97-AF65-F5344CB8AC3E}">
        <p14:creationId xmlns:p14="http://schemas.microsoft.com/office/powerpoint/2010/main" val="514139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接着我们通过</a:t>
            </a:r>
            <a:r>
              <a:rPr lang="en-US" altLang="zh-CN" dirty="0"/>
              <a:t>PCB</a:t>
            </a:r>
            <a:r>
              <a:rPr lang="zh-CN" altLang="en-US" dirty="0"/>
              <a:t>探头诊断固液复合含能材料的冲击波性能，在距离金属丝</a:t>
            </a:r>
            <a:r>
              <a:rPr lang="en-US" altLang="zh-CN" dirty="0"/>
              <a:t>15cm</a:t>
            </a:r>
            <a:r>
              <a:rPr lang="zh-CN" altLang="en-US" dirty="0"/>
              <a:t>处测得的冲击波波形，从左到右分别为之前粉末状含能材料，匹配模式下金属丝爆和固液复合含能材料的冲击波波形</a:t>
            </a:r>
            <a:endParaRPr lang="en-US" altLang="zh-CN" dirty="0"/>
          </a:p>
        </p:txBody>
      </p:sp>
      <p:sp>
        <p:nvSpPr>
          <p:cNvPr id="4" name="灯片编号占位符 3"/>
          <p:cNvSpPr>
            <a:spLocks noGrp="1"/>
          </p:cNvSpPr>
          <p:nvPr>
            <p:ph type="sldNum" sz="quarter" idx="10"/>
          </p:nvPr>
        </p:nvSpPr>
        <p:spPr/>
        <p:txBody>
          <a:bodyPr/>
          <a:lstStyle/>
          <a:p>
            <a:pPr>
              <a:defRPr/>
            </a:pPr>
            <a:fld id="{48A7FD9B-98EA-484D-A8E1-15B513FF2E69}" type="slidenum">
              <a:rPr lang="zh-CN" altLang="en-US" smtClean="0"/>
              <a:pPr>
                <a:defRPr/>
              </a:pPr>
              <a:t>11</a:t>
            </a:fld>
            <a:endParaRPr lang="zh-CN" altLang="en-US"/>
          </a:p>
        </p:txBody>
      </p:sp>
    </p:spTree>
    <p:extLst>
      <p:ext uri="{BB962C8B-B14F-4D97-AF65-F5344CB8AC3E}">
        <p14:creationId xmlns:p14="http://schemas.microsoft.com/office/powerpoint/2010/main" val="2565668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Rectangle 18"/>
          <p:cNvSpPr>
            <a:spLocks noGrp="1" noChangeArrowheads="1"/>
          </p:cNvSpPr>
          <p:nvPr>
            <p:ph type="dt" sz="half" idx="10"/>
          </p:nvPr>
        </p:nvSpPr>
        <p:spPr>
          <a:xfrm>
            <a:off x="1524000" y="6350000"/>
            <a:ext cx="1724025" cy="457200"/>
          </a:xfrm>
        </p:spPr>
        <p:txBody>
          <a:bodyPr anchor="b"/>
          <a:lstStyle>
            <a:lvl1pPr fontAlgn="auto">
              <a:spcBef>
                <a:spcPts val="0"/>
              </a:spcBef>
              <a:spcAft>
                <a:spcPts val="0"/>
              </a:spcAft>
              <a:defRPr sz="1400" b="0" i="0">
                <a:solidFill>
                  <a:srgbClr val="996633"/>
                </a:solidFill>
                <a:effectLst/>
              </a:defRPr>
            </a:lvl1pPr>
          </a:lstStyle>
          <a:p>
            <a:pPr>
              <a:defRPr/>
            </a:pPr>
            <a:endParaRPr lang="en-US" altLang="zh-CN"/>
          </a:p>
        </p:txBody>
      </p:sp>
      <p:sp>
        <p:nvSpPr>
          <p:cNvPr id="3" name="Rectangle 19"/>
          <p:cNvSpPr>
            <a:spLocks noGrp="1" noChangeArrowheads="1"/>
          </p:cNvSpPr>
          <p:nvPr>
            <p:ph type="ftr" sz="quarter" idx="11"/>
          </p:nvPr>
        </p:nvSpPr>
        <p:spPr bwMode="auto">
          <a:xfrm>
            <a:off x="3643313" y="6350000"/>
            <a:ext cx="3449637" cy="457200"/>
          </a:xfrm>
          <a:prstGeom prst="rect">
            <a:avLst/>
          </a:prstGeom>
        </p:spPr>
        <p:txBody>
          <a:bodyPr vert="horz" wrap="square" lIns="92075" tIns="46038" rIns="92075" bIns="46038" numCol="1" anchor="b" anchorCtr="0" compatLnSpc="1">
            <a:prstTxWarp prst="textNoShape">
              <a:avLst/>
            </a:prstTxWarp>
          </a:bodyPr>
          <a:lstStyle>
            <a:lvl1pPr algn="ctr" eaLnBrk="1" hangingPunct="1">
              <a:defRPr kumimoji="0" sz="1400" b="0">
                <a:solidFill>
                  <a:srgbClr val="996633"/>
                </a:solidFill>
                <a:latin typeface="+mn-lt"/>
                <a:ea typeface="+mn-ea"/>
              </a:defRPr>
            </a:lvl1pPr>
          </a:lstStyle>
          <a:p>
            <a:pPr>
              <a:defRPr/>
            </a:pPr>
            <a:endParaRPr lang="en-US" altLang="zh-CN"/>
          </a:p>
        </p:txBody>
      </p:sp>
    </p:spTree>
    <p:extLst>
      <p:ext uri="{BB962C8B-B14F-4D97-AF65-F5344CB8AC3E}">
        <p14:creationId xmlns:p14="http://schemas.microsoft.com/office/powerpoint/2010/main" val="3287305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E2A23639-BCCF-4FA7-A0FF-D54661A74EB6}" type="slidenum">
              <a:rPr lang="zh-CN" altLang="en-US"/>
              <a:pPr>
                <a:defRPr/>
              </a:pPr>
              <a:t>‹#›</a:t>
            </a:fld>
            <a:endParaRPr lang="zh-CN" altLang="en-US"/>
          </a:p>
        </p:txBody>
      </p:sp>
    </p:spTree>
    <p:extLst>
      <p:ext uri="{BB962C8B-B14F-4D97-AF65-F5344CB8AC3E}">
        <p14:creationId xmlns:p14="http://schemas.microsoft.com/office/powerpoint/2010/main" val="1425902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7249CDCE-0584-47F0-9178-576CE4891425}" type="slidenum">
              <a:rPr lang="zh-CN" altLang="en-US"/>
              <a:pPr>
                <a:defRPr/>
              </a:pPr>
              <a:t>‹#›</a:t>
            </a:fld>
            <a:endParaRPr lang="zh-CN" altLang="en-US"/>
          </a:p>
        </p:txBody>
      </p:sp>
    </p:spTree>
    <p:extLst>
      <p:ext uri="{BB962C8B-B14F-4D97-AF65-F5344CB8AC3E}">
        <p14:creationId xmlns:p14="http://schemas.microsoft.com/office/powerpoint/2010/main" val="2938298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AC17A0FC-1E0B-4176-A686-39E3766D12DD}" type="slidenum">
              <a:rPr lang="zh-CN" altLang="en-US"/>
              <a:pPr>
                <a:defRPr/>
              </a:pPr>
              <a:t>‹#›</a:t>
            </a:fld>
            <a:endParaRPr lang="zh-CN" altLang="en-US"/>
          </a:p>
        </p:txBody>
      </p:sp>
    </p:spTree>
    <p:extLst>
      <p:ext uri="{BB962C8B-B14F-4D97-AF65-F5344CB8AC3E}">
        <p14:creationId xmlns:p14="http://schemas.microsoft.com/office/powerpoint/2010/main" val="48906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6E300EE-D914-45A8-83CF-935FCF79F8E8}" type="slidenum">
              <a:rPr lang="zh-CN" altLang="en-US"/>
              <a:pPr>
                <a:defRPr/>
              </a:pPr>
              <a:t>‹#›</a:t>
            </a:fld>
            <a:endParaRPr lang="zh-CN" altLang="en-US"/>
          </a:p>
        </p:txBody>
      </p:sp>
    </p:spTree>
    <p:extLst>
      <p:ext uri="{BB962C8B-B14F-4D97-AF65-F5344CB8AC3E}">
        <p14:creationId xmlns:p14="http://schemas.microsoft.com/office/powerpoint/2010/main" val="581528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ECF423F-8A04-472B-82CC-CE6302CC853C}" type="slidenum">
              <a:rPr lang="zh-CN" altLang="en-US"/>
              <a:pPr>
                <a:defRPr/>
              </a:pPr>
              <a:t>‹#›</a:t>
            </a:fld>
            <a:endParaRPr lang="zh-CN" altLang="en-US"/>
          </a:p>
        </p:txBody>
      </p:sp>
    </p:spTree>
    <p:extLst>
      <p:ext uri="{BB962C8B-B14F-4D97-AF65-F5344CB8AC3E}">
        <p14:creationId xmlns:p14="http://schemas.microsoft.com/office/powerpoint/2010/main" val="2832481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ED35B31-2374-47EF-893E-04B9986CDB99}" type="slidenum">
              <a:rPr lang="zh-CN" altLang="en-US"/>
              <a:pPr>
                <a:defRPr/>
              </a:pPr>
              <a:t>‹#›</a:t>
            </a:fld>
            <a:endParaRPr lang="zh-CN" altLang="en-US"/>
          </a:p>
        </p:txBody>
      </p:sp>
    </p:spTree>
    <p:extLst>
      <p:ext uri="{BB962C8B-B14F-4D97-AF65-F5344CB8AC3E}">
        <p14:creationId xmlns:p14="http://schemas.microsoft.com/office/powerpoint/2010/main" val="2544773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8C129D6-C3BD-44D8-AF18-4A9F6692AC1E}" type="slidenum">
              <a:rPr lang="zh-CN" altLang="en-US"/>
              <a:pPr>
                <a:defRPr/>
              </a:pPr>
              <a:t>‹#›</a:t>
            </a:fld>
            <a:endParaRPr lang="zh-CN" altLang="en-US"/>
          </a:p>
        </p:txBody>
      </p:sp>
    </p:spTree>
    <p:extLst>
      <p:ext uri="{BB962C8B-B14F-4D97-AF65-F5344CB8AC3E}">
        <p14:creationId xmlns:p14="http://schemas.microsoft.com/office/powerpoint/2010/main" val="1178223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18"/>
          <p:cNvSpPr>
            <a:spLocks noGrp="1" noChangeArrowheads="1"/>
          </p:cNvSpPr>
          <p:nvPr>
            <p:ph type="dt" sz="half" idx="10"/>
          </p:nvPr>
        </p:nvSpPr>
        <p:spPr/>
        <p:txBody>
          <a:bodyPr/>
          <a:lstStyle>
            <a:lvl1pPr fontAlgn="auto">
              <a:spcBef>
                <a:spcPts val="0"/>
              </a:spcBef>
              <a:spcAft>
                <a:spcPts val="0"/>
              </a:spcAft>
              <a:defRPr b="0"/>
            </a:lvl1pPr>
          </a:lstStyle>
          <a:p>
            <a:pPr>
              <a:defRPr/>
            </a:pPr>
            <a:endParaRPr lang="en-US" altLang="zh-CN"/>
          </a:p>
        </p:txBody>
      </p:sp>
      <p:sp>
        <p:nvSpPr>
          <p:cNvPr id="5" name="Rectangle 20"/>
          <p:cNvSpPr>
            <a:spLocks noGrp="1" noChangeArrowheads="1"/>
          </p:cNvSpPr>
          <p:nvPr>
            <p:ph type="sldNum" sz="quarter" idx="11"/>
          </p:nvPr>
        </p:nvSpPr>
        <p:spPr>
          <a:xfrm>
            <a:off x="7019925" y="315913"/>
            <a:ext cx="1905000" cy="304800"/>
          </a:xfrm>
        </p:spPr>
        <p:txBody>
          <a:bodyPr/>
          <a:lstStyle>
            <a:lvl1pPr>
              <a:defRPr b="0" smtClean="0">
                <a:solidFill>
                  <a:srgbClr val="595959"/>
                </a:solidFill>
              </a:defRPr>
            </a:lvl1pPr>
          </a:lstStyle>
          <a:p>
            <a:pPr>
              <a:defRPr/>
            </a:pPr>
            <a:fld id="{37EAEB7C-6726-4287-8C9E-381489ADCA80}" type="slidenum">
              <a:rPr lang="zh-CN" altLang="en-US"/>
              <a:pPr>
                <a:defRPr/>
              </a:pPr>
              <a:t>‹#›</a:t>
            </a:fld>
            <a:r>
              <a:rPr lang="en-US" altLang="zh-CN"/>
              <a:t> /  46</a:t>
            </a:r>
          </a:p>
        </p:txBody>
      </p:sp>
    </p:spTree>
    <p:extLst>
      <p:ext uri="{BB962C8B-B14F-4D97-AF65-F5344CB8AC3E}">
        <p14:creationId xmlns:p14="http://schemas.microsoft.com/office/powerpoint/2010/main" val="3815294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1066800" y="1981200"/>
            <a:ext cx="3657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876800" y="1981200"/>
            <a:ext cx="3657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18"/>
          <p:cNvSpPr>
            <a:spLocks noGrp="1" noChangeArrowheads="1"/>
          </p:cNvSpPr>
          <p:nvPr>
            <p:ph type="dt" sz="half" idx="10"/>
          </p:nvPr>
        </p:nvSpPr>
        <p:spPr/>
        <p:txBody>
          <a:bodyPr/>
          <a:lstStyle>
            <a:lvl1pPr fontAlgn="auto">
              <a:spcBef>
                <a:spcPts val="0"/>
              </a:spcBef>
              <a:spcAft>
                <a:spcPts val="0"/>
              </a:spcAft>
              <a:defRPr b="0"/>
            </a:lvl1pPr>
          </a:lstStyle>
          <a:p>
            <a:pPr>
              <a:defRPr/>
            </a:pPr>
            <a:endParaRPr lang="en-US" altLang="zh-CN"/>
          </a:p>
        </p:txBody>
      </p:sp>
      <p:sp>
        <p:nvSpPr>
          <p:cNvPr id="6" name="Rectangle 20"/>
          <p:cNvSpPr>
            <a:spLocks noGrp="1" noChangeArrowheads="1"/>
          </p:cNvSpPr>
          <p:nvPr>
            <p:ph type="sldNum" sz="quarter" idx="11"/>
          </p:nvPr>
        </p:nvSpPr>
        <p:spPr/>
        <p:txBody>
          <a:bodyPr/>
          <a:lstStyle>
            <a:lvl1pPr>
              <a:defRPr b="0" smtClean="0"/>
            </a:lvl1pPr>
          </a:lstStyle>
          <a:p>
            <a:pPr>
              <a:defRPr/>
            </a:pPr>
            <a:fld id="{8865D1F7-7BC4-42E6-BAEC-526CE959A481}" type="slidenum">
              <a:rPr lang="zh-CN" altLang="en-US"/>
              <a:pPr>
                <a:defRPr/>
              </a:pPr>
              <a:t>‹#›</a:t>
            </a:fld>
            <a:r>
              <a:rPr lang="en-US" altLang="zh-CN"/>
              <a:t> /  53</a:t>
            </a:r>
          </a:p>
        </p:txBody>
      </p:sp>
    </p:spTree>
    <p:extLst>
      <p:ext uri="{BB962C8B-B14F-4D97-AF65-F5344CB8AC3E}">
        <p14:creationId xmlns:p14="http://schemas.microsoft.com/office/powerpoint/2010/main" val="2381389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文本占位符 6"/>
          <p:cNvSpPr>
            <a:spLocks noGrp="1"/>
          </p:cNvSpPr>
          <p:nvPr>
            <p:ph type="body" sz="quarter" idx="10"/>
          </p:nvPr>
        </p:nvSpPr>
        <p:spPr>
          <a:xfrm>
            <a:off x="7823013" y="6536833"/>
            <a:ext cx="1296640" cy="288056"/>
          </a:xfrm>
        </p:spPr>
        <p:txBody>
          <a:bodyPr/>
          <a:lstStyle>
            <a:lvl1pPr marL="0" indent="0">
              <a:buNone/>
              <a:defRPr sz="1600" b="1">
                <a:solidFill>
                  <a:srgbClr val="FF0000"/>
                </a:solidFill>
              </a:defRPr>
            </a:lvl1pPr>
          </a:lstStyle>
          <a:p>
            <a:pPr lvl="0"/>
            <a:r>
              <a:rPr lang="zh-CN" altLang="en-US"/>
              <a:t>单击此处编辑母版文本样式</a:t>
            </a:r>
          </a:p>
        </p:txBody>
      </p:sp>
    </p:spTree>
    <p:extLst>
      <p:ext uri="{BB962C8B-B14F-4D97-AF65-F5344CB8AC3E}">
        <p14:creationId xmlns:p14="http://schemas.microsoft.com/office/powerpoint/2010/main" val="1796354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fontAlgn="auto">
              <a:spcBef>
                <a:spcPts val="0"/>
              </a:spcBef>
              <a:spcAft>
                <a:spcPts val="0"/>
              </a:spcAft>
              <a:defRPr b="0"/>
            </a:lvl1pPr>
          </a:lstStyle>
          <a:p>
            <a:pPr>
              <a:defRPr/>
            </a:pPr>
            <a:endParaRPr lang="en-US" altLang="zh-CN"/>
          </a:p>
        </p:txBody>
      </p:sp>
      <p:sp>
        <p:nvSpPr>
          <p:cNvPr id="3" name="页脚占位符 2"/>
          <p:cNvSpPr>
            <a:spLocks noGrp="1"/>
          </p:cNvSpPr>
          <p:nvPr>
            <p:ph type="ftr" sz="quarter" idx="11"/>
          </p:nvPr>
        </p:nvSpPr>
        <p:spPr>
          <a:xfrm>
            <a:off x="3124200" y="6245225"/>
            <a:ext cx="2895600" cy="476250"/>
          </a:xfrm>
          <a:prstGeom prst="rect">
            <a:avLst/>
          </a:prstGeom>
        </p:spPr>
        <p:txBody>
          <a:bodyPr/>
          <a:lstStyle>
            <a:lvl1pPr algn="ctr" eaLnBrk="1" hangingPunct="1">
              <a:defRPr kumimoji="1" sz="2400" b="1">
                <a:solidFill>
                  <a:srgbClr val="000000"/>
                </a:solidFill>
                <a:latin typeface="+mn-lt"/>
                <a:ea typeface="楷体_GB2312" pitchFamily="49" charset="-122"/>
              </a:defRPr>
            </a:lvl1pPr>
          </a:lstStyle>
          <a:p>
            <a:pPr>
              <a:defRPr/>
            </a:pPr>
            <a:endParaRPr lang="en-US" altLang="zh-CN"/>
          </a:p>
        </p:txBody>
      </p:sp>
      <p:sp>
        <p:nvSpPr>
          <p:cNvPr id="4" name="灯片编号占位符 3"/>
          <p:cNvSpPr>
            <a:spLocks noGrp="1"/>
          </p:cNvSpPr>
          <p:nvPr>
            <p:ph type="sldNum" sz="quarter" idx="12"/>
          </p:nvPr>
        </p:nvSpPr>
        <p:spPr/>
        <p:txBody>
          <a:bodyPr/>
          <a:lstStyle>
            <a:lvl1pPr>
              <a:defRPr b="0" smtClean="0"/>
            </a:lvl1pPr>
          </a:lstStyle>
          <a:p>
            <a:pPr>
              <a:defRPr/>
            </a:pPr>
            <a:fld id="{55DC53DA-8E32-4574-A542-AACE7237AAD6}" type="slidenum">
              <a:rPr lang="en-US" altLang="zh-CN"/>
              <a:pPr>
                <a:defRPr/>
              </a:pPr>
              <a:t>‹#›</a:t>
            </a:fld>
            <a:endParaRPr lang="en-US" altLang="zh-CN"/>
          </a:p>
        </p:txBody>
      </p:sp>
    </p:spTree>
    <p:extLst>
      <p:ext uri="{BB962C8B-B14F-4D97-AF65-F5344CB8AC3E}">
        <p14:creationId xmlns:p14="http://schemas.microsoft.com/office/powerpoint/2010/main" val="2256032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43F0A78-6678-4EDC-8EAA-F8B5564BC193}" type="slidenum">
              <a:rPr lang="zh-CN" altLang="en-US"/>
              <a:pPr>
                <a:defRPr/>
              </a:pPr>
              <a:t>‹#›</a:t>
            </a:fld>
            <a:endParaRPr lang="zh-CN" altLang="en-US"/>
          </a:p>
        </p:txBody>
      </p:sp>
    </p:spTree>
    <p:extLst>
      <p:ext uri="{BB962C8B-B14F-4D97-AF65-F5344CB8AC3E}">
        <p14:creationId xmlns:p14="http://schemas.microsoft.com/office/powerpoint/2010/main" val="3593515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7DF3FAF-1B10-40A9-9207-7FA40F80CC4E}" type="slidenum">
              <a:rPr lang="zh-CN" altLang="en-US"/>
              <a:pPr>
                <a:defRPr/>
              </a:pPr>
              <a:t>‹#›</a:t>
            </a:fld>
            <a:endParaRPr lang="zh-CN" altLang="en-US"/>
          </a:p>
        </p:txBody>
      </p:sp>
    </p:spTree>
    <p:extLst>
      <p:ext uri="{BB962C8B-B14F-4D97-AF65-F5344CB8AC3E}">
        <p14:creationId xmlns:p14="http://schemas.microsoft.com/office/powerpoint/2010/main" val="199844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561499C-125C-44B6-96E8-1AA76108CE6B}" type="slidenum">
              <a:rPr lang="zh-CN" altLang="en-US"/>
              <a:pPr>
                <a:defRPr/>
              </a:pPr>
              <a:t>‹#›</a:t>
            </a:fld>
            <a:endParaRPr lang="zh-CN" altLang="en-US"/>
          </a:p>
        </p:txBody>
      </p:sp>
    </p:spTree>
    <p:extLst>
      <p:ext uri="{BB962C8B-B14F-4D97-AF65-F5344CB8AC3E}">
        <p14:creationId xmlns:p14="http://schemas.microsoft.com/office/powerpoint/2010/main" val="1835083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605267EB-69FF-4713-9F8D-EC3DB3FD2ED2}" type="datetimeFigureOut">
              <a:rPr lang="zh-CN" altLang="en-US"/>
              <a:pPr>
                <a:defRPr/>
              </a:pPr>
              <a:t>2021/10/11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991D13A-8AD4-4A27-B8F1-CBE696CC115D}" type="slidenum">
              <a:rPr lang="zh-CN" altLang="en-US"/>
              <a:pPr>
                <a:defRPr/>
              </a:pPr>
              <a:t>‹#›</a:t>
            </a:fld>
            <a:endParaRPr lang="zh-CN" altLang="en-US"/>
          </a:p>
        </p:txBody>
      </p:sp>
    </p:spTree>
    <p:extLst>
      <p:ext uri="{BB962C8B-B14F-4D97-AF65-F5344CB8AC3E}">
        <p14:creationId xmlns:p14="http://schemas.microsoft.com/office/powerpoint/2010/main" val="27079240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6"/>
          <p:cNvSpPr>
            <a:spLocks noGrp="1" noChangeArrowheads="1"/>
          </p:cNvSpPr>
          <p:nvPr>
            <p:ph type="title"/>
          </p:nvPr>
        </p:nvSpPr>
        <p:spPr bwMode="auto">
          <a:xfrm>
            <a:off x="152400" y="152400"/>
            <a:ext cx="5562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zh-CN" altLang="en-US"/>
              <a:t>单击此处编辑母版标题样式</a:t>
            </a:r>
          </a:p>
        </p:txBody>
      </p:sp>
      <p:sp>
        <p:nvSpPr>
          <p:cNvPr id="1027" name="Rectangle 17"/>
          <p:cNvSpPr>
            <a:spLocks noGrp="1" noChangeArrowheads="1"/>
          </p:cNvSpPr>
          <p:nvPr>
            <p:ph type="body" idx="1"/>
          </p:nvPr>
        </p:nvSpPr>
        <p:spPr bwMode="auto">
          <a:xfrm>
            <a:off x="1066800" y="1981200"/>
            <a:ext cx="7467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2" name="Rectangle 18"/>
          <p:cNvSpPr>
            <a:spLocks noGrp="1" noChangeArrowheads="1"/>
          </p:cNvSpPr>
          <p:nvPr>
            <p:ph type="dt" sz="half" idx="2"/>
          </p:nvPr>
        </p:nvSpPr>
        <p:spPr bwMode="auto">
          <a:xfrm>
            <a:off x="0" y="6604000"/>
            <a:ext cx="2133600" cy="254000"/>
          </a:xfrm>
          <a:prstGeom prst="rect">
            <a:avLst/>
          </a:prstGeom>
          <a:noFill/>
          <a:ln>
            <a:noFill/>
          </a:ln>
          <a:effectLst/>
        </p:spPr>
        <p:txBody>
          <a:bodyPr vert="horz" wrap="square" lIns="92075" tIns="46038" rIns="92075" bIns="46038" numCol="1" anchor="ctr" anchorCtr="0" compatLnSpc="1">
            <a:prstTxWarp prst="textNoShape">
              <a:avLst/>
            </a:prstTxWarp>
          </a:bodyPr>
          <a:lstStyle>
            <a:lvl1pPr algn="l" eaLnBrk="1" hangingPunct="1">
              <a:defRPr kumimoji="0" sz="1600" b="1" i="1">
                <a:solidFill>
                  <a:srgbClr val="FF3300"/>
                </a:solidFill>
                <a:effectLst>
                  <a:outerShdw blurRad="38100" dist="38100" dir="2700000" algn="tl">
                    <a:srgbClr val="C0C0C0"/>
                  </a:outerShdw>
                </a:effectLst>
                <a:latin typeface="+mn-lt"/>
                <a:ea typeface="+mn-ea"/>
              </a:defRPr>
            </a:lvl1pPr>
          </a:lstStyle>
          <a:p>
            <a:pPr>
              <a:defRPr/>
            </a:pPr>
            <a:endParaRPr lang="en-US" altLang="zh-CN"/>
          </a:p>
        </p:txBody>
      </p:sp>
      <p:sp>
        <p:nvSpPr>
          <p:cNvPr id="1044" name="Rectangle 20"/>
          <p:cNvSpPr>
            <a:spLocks noGrp="1" noChangeArrowheads="1"/>
          </p:cNvSpPr>
          <p:nvPr>
            <p:ph type="sldNum" sz="quarter" idx="4"/>
          </p:nvPr>
        </p:nvSpPr>
        <p:spPr bwMode="auto">
          <a:xfrm>
            <a:off x="7239000" y="6553200"/>
            <a:ext cx="1905000" cy="304800"/>
          </a:xfrm>
          <a:prstGeom prst="rect">
            <a:avLst/>
          </a:prstGeom>
          <a:noFill/>
          <a:ln>
            <a:noFill/>
          </a:ln>
          <a:effectLst/>
        </p:spPr>
        <p:txBody>
          <a:bodyPr vert="horz" wrap="square" lIns="92075" tIns="46038" rIns="92075" bIns="46038" numCol="1" anchor="ctr" anchorCtr="0" compatLnSpc="1">
            <a:prstTxWarp prst="textNoShape">
              <a:avLst/>
            </a:prstTxWarp>
          </a:bodyPr>
          <a:lstStyle>
            <a:lvl1pPr algn="r" eaLnBrk="1" hangingPunct="1">
              <a:defRPr sz="1600" b="1" i="1" smtClean="0">
                <a:solidFill>
                  <a:srgbClr val="FF3300"/>
                </a:solidFill>
                <a:effectLst>
                  <a:outerShdw blurRad="38100" dist="38100" dir="2700000" algn="tl">
                    <a:srgbClr val="C0C0C0"/>
                  </a:outerShdw>
                </a:effectLst>
                <a:latin typeface="Times New Roman" pitchFamily="18" charset="0"/>
              </a:defRPr>
            </a:lvl1pPr>
          </a:lstStyle>
          <a:p>
            <a:pPr>
              <a:defRPr/>
            </a:pPr>
            <a:fld id="{E071CADD-7E15-4986-A764-E0234D230179}" type="slidenum">
              <a:rPr lang="zh-CN" altLang="en-US"/>
              <a:pPr>
                <a:defRPr/>
              </a:pPr>
              <a:t>‹#›</a:t>
            </a:fld>
            <a:r>
              <a:rPr lang="en-US" altLang="zh-CN"/>
              <a:t> /  53</a:t>
            </a:r>
          </a:p>
        </p:txBody>
      </p:sp>
      <p:sp>
        <p:nvSpPr>
          <p:cNvPr id="2054" name="Rectangle 68"/>
          <p:cNvSpPr>
            <a:spLocks noChangeArrowheads="1"/>
          </p:cNvSpPr>
          <p:nvPr/>
        </p:nvSpPr>
        <p:spPr bwMode="auto">
          <a:xfrm>
            <a:off x="0" y="647700"/>
            <a:ext cx="9144000" cy="44450"/>
          </a:xfrm>
          <a:prstGeom prst="rect">
            <a:avLst/>
          </a:prstGeom>
          <a:solidFill>
            <a:srgbClr val="0000FF"/>
          </a:solidFill>
          <a:ln w="9525">
            <a:solidFill>
              <a:srgbClr val="0000FF"/>
            </a:solidFill>
            <a:miter lim="800000"/>
            <a:headEnd/>
            <a:tailEnd/>
          </a:ln>
        </p:spPr>
        <p:txBody>
          <a:bodyPr wrap="none" anchor="ct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algn="ctr" eaLnBrk="1" hangingPunct="1">
              <a:defRPr/>
            </a:pPr>
            <a:endParaRPr kumimoji="1" lang="zh-CN" altLang="en-US" sz="2400" b="1">
              <a:solidFill>
                <a:srgbClr val="000000"/>
              </a:solidFill>
              <a:latin typeface="Times New Roman" pitchFamily="18" charset="0"/>
              <a:ea typeface="楷体_GB2312" pitchFamily="49" charset="-122"/>
            </a:endParaRPr>
          </a:p>
        </p:txBody>
      </p:sp>
    </p:spTree>
  </p:cSld>
  <p:clrMap bg1="lt1" tx1="dk1" bg2="lt2" tx2="dk2" accent1="accent1" accent2="accent2" accent3="accent3" accent4="accent4" accent5="accent5" accent6="accent6" hlink="hlink" folHlink="folHlink"/>
  <p:sldLayoutIdLst>
    <p:sldLayoutId id="2147485249" r:id="rId1"/>
    <p:sldLayoutId id="2147485250" r:id="rId2"/>
    <p:sldLayoutId id="2147485251" r:id="rId3"/>
    <p:sldLayoutId id="2147485252" r:id="rId4"/>
    <p:sldLayoutId id="2147485253" r:id="rId5"/>
  </p:sldLayoutIdLst>
  <p:hf hdr="0" ftr="0" dt="0"/>
  <p:txStyles>
    <p:titleStyle>
      <a:lvl1pPr algn="l" rtl="0" eaLnBrk="0" fontAlgn="base" hangingPunct="0">
        <a:spcBef>
          <a:spcPct val="0"/>
        </a:spcBef>
        <a:spcAft>
          <a:spcPct val="0"/>
        </a:spcAft>
        <a:defRPr kumimoji="1" sz="4400" b="1">
          <a:solidFill>
            <a:srgbClr val="CC3300"/>
          </a:solidFill>
          <a:latin typeface="+mj-lt"/>
          <a:ea typeface="+mj-ea"/>
          <a:cs typeface="+mj-cs"/>
        </a:defRPr>
      </a:lvl1pPr>
      <a:lvl2pPr algn="l" rtl="0" eaLnBrk="0" fontAlgn="base" hangingPunct="0">
        <a:spcBef>
          <a:spcPct val="0"/>
        </a:spcBef>
        <a:spcAft>
          <a:spcPct val="0"/>
        </a:spcAft>
        <a:defRPr kumimoji="1" sz="4400" b="1">
          <a:solidFill>
            <a:srgbClr val="CC3300"/>
          </a:solidFill>
          <a:latin typeface="Times New Roman" pitchFamily="18" charset="0"/>
          <a:ea typeface="宋体" pitchFamily="2" charset="-122"/>
        </a:defRPr>
      </a:lvl2pPr>
      <a:lvl3pPr algn="l" rtl="0" eaLnBrk="0" fontAlgn="base" hangingPunct="0">
        <a:spcBef>
          <a:spcPct val="0"/>
        </a:spcBef>
        <a:spcAft>
          <a:spcPct val="0"/>
        </a:spcAft>
        <a:defRPr kumimoji="1" sz="4400" b="1">
          <a:solidFill>
            <a:srgbClr val="CC3300"/>
          </a:solidFill>
          <a:latin typeface="Times New Roman" pitchFamily="18" charset="0"/>
          <a:ea typeface="宋体" pitchFamily="2" charset="-122"/>
        </a:defRPr>
      </a:lvl3pPr>
      <a:lvl4pPr algn="l" rtl="0" eaLnBrk="0" fontAlgn="base" hangingPunct="0">
        <a:spcBef>
          <a:spcPct val="0"/>
        </a:spcBef>
        <a:spcAft>
          <a:spcPct val="0"/>
        </a:spcAft>
        <a:defRPr kumimoji="1" sz="4400" b="1">
          <a:solidFill>
            <a:srgbClr val="CC3300"/>
          </a:solidFill>
          <a:latin typeface="Times New Roman" pitchFamily="18" charset="0"/>
          <a:ea typeface="宋体" pitchFamily="2" charset="-122"/>
        </a:defRPr>
      </a:lvl4pPr>
      <a:lvl5pPr algn="l" rtl="0" eaLnBrk="0" fontAlgn="base" hangingPunct="0">
        <a:spcBef>
          <a:spcPct val="0"/>
        </a:spcBef>
        <a:spcAft>
          <a:spcPct val="0"/>
        </a:spcAft>
        <a:defRPr kumimoji="1" sz="4400" b="1">
          <a:solidFill>
            <a:srgbClr val="CC3300"/>
          </a:solidFill>
          <a:latin typeface="Times New Roman" pitchFamily="18" charset="0"/>
          <a:ea typeface="宋体" pitchFamily="2" charset="-122"/>
        </a:defRPr>
      </a:lvl5pPr>
      <a:lvl6pPr marL="457200" algn="l" rtl="0" fontAlgn="base">
        <a:spcBef>
          <a:spcPct val="0"/>
        </a:spcBef>
        <a:spcAft>
          <a:spcPct val="0"/>
        </a:spcAft>
        <a:defRPr kumimoji="1" sz="4400" b="1">
          <a:solidFill>
            <a:srgbClr val="CC3300"/>
          </a:solidFill>
          <a:latin typeface="Times New Roman" pitchFamily="18" charset="0"/>
          <a:ea typeface="宋体" pitchFamily="2" charset="-122"/>
        </a:defRPr>
      </a:lvl6pPr>
      <a:lvl7pPr marL="914400" algn="l" rtl="0" fontAlgn="base">
        <a:spcBef>
          <a:spcPct val="0"/>
        </a:spcBef>
        <a:spcAft>
          <a:spcPct val="0"/>
        </a:spcAft>
        <a:defRPr kumimoji="1" sz="4400" b="1">
          <a:solidFill>
            <a:srgbClr val="CC3300"/>
          </a:solidFill>
          <a:latin typeface="Times New Roman" pitchFamily="18" charset="0"/>
          <a:ea typeface="宋体" pitchFamily="2" charset="-122"/>
        </a:defRPr>
      </a:lvl7pPr>
      <a:lvl8pPr marL="1371600" algn="l" rtl="0" fontAlgn="base">
        <a:spcBef>
          <a:spcPct val="0"/>
        </a:spcBef>
        <a:spcAft>
          <a:spcPct val="0"/>
        </a:spcAft>
        <a:defRPr kumimoji="1" sz="4400" b="1">
          <a:solidFill>
            <a:srgbClr val="CC3300"/>
          </a:solidFill>
          <a:latin typeface="Times New Roman" pitchFamily="18" charset="0"/>
          <a:ea typeface="宋体" pitchFamily="2" charset="-122"/>
        </a:defRPr>
      </a:lvl8pPr>
      <a:lvl9pPr marL="1828800" algn="l" rtl="0" fontAlgn="base">
        <a:spcBef>
          <a:spcPct val="0"/>
        </a:spcBef>
        <a:spcAft>
          <a:spcPct val="0"/>
        </a:spcAft>
        <a:defRPr kumimoji="1" sz="4400" b="1">
          <a:solidFill>
            <a:srgbClr val="CC3300"/>
          </a:solidFill>
          <a:latin typeface="Times New Roman" pitchFamily="18" charset="0"/>
          <a:ea typeface="宋体" pitchFamily="2" charset="-122"/>
        </a:defRPr>
      </a:lvl9pPr>
    </p:titleStyle>
    <p:bodyStyle>
      <a:lvl1pPr marL="342900" indent="-342900" algn="l" rtl="0" eaLnBrk="0" fontAlgn="base" hangingPunct="0">
        <a:spcBef>
          <a:spcPct val="20000"/>
        </a:spcBef>
        <a:spcAft>
          <a:spcPct val="0"/>
        </a:spcAft>
        <a:buClr>
          <a:schemeClr val="tx2"/>
        </a:buClr>
        <a:buSzPct val="95000"/>
        <a:buFont typeface="Wingdings" pitchFamily="2" charset="2"/>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3075"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605267EB-69FF-4713-9F8D-EC3DB3FD2ED2}" type="datetimeFigureOut">
              <a:rPr lang="zh-CN" altLang="en-US"/>
              <a:pPr>
                <a:defRPr/>
              </a:pPr>
              <a:t>2021/10/11</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6505AF75-8249-440D-9978-9CB4B55462DC}"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5238" r:id="rId1"/>
    <p:sldLayoutId id="2147485239" r:id="rId2"/>
    <p:sldLayoutId id="2147485240" r:id="rId3"/>
    <p:sldLayoutId id="2147485241" r:id="rId4"/>
    <p:sldLayoutId id="2147485242" r:id="rId5"/>
    <p:sldLayoutId id="2147485243" r:id="rId6"/>
    <p:sldLayoutId id="2147485244" r:id="rId7"/>
    <p:sldLayoutId id="2147485245" r:id="rId8"/>
    <p:sldLayoutId id="2147485246" r:id="rId9"/>
    <p:sldLayoutId id="2147485247" r:id="rId10"/>
    <p:sldLayoutId id="214748524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gif"/></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8.jp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
          <p:cNvSpPr>
            <a:spLocks noGrp="1"/>
          </p:cNvSpPr>
          <p:nvPr>
            <p:ph type="ctrTitle"/>
          </p:nvPr>
        </p:nvSpPr>
        <p:spPr>
          <a:xfrm>
            <a:off x="395536" y="1388097"/>
            <a:ext cx="7992888" cy="2304256"/>
          </a:xfrm>
        </p:spPr>
        <p:txBody>
          <a:bodyPr/>
          <a:lstStyle/>
          <a:p>
            <a:pPr eaLnBrk="1" hangingPunct="1">
              <a:lnSpc>
                <a:spcPct val="125000"/>
              </a:lnSpc>
            </a:pPr>
            <a:r>
              <a:rPr lang="zh-CN" altLang="en-US" sz="3600" b="1" dirty="0">
                <a:solidFill>
                  <a:srgbClr val="C00000"/>
                </a:solidFill>
                <a:latin typeface="Cambria" panose="02040503050406030204" pitchFamily="18" charset="0"/>
                <a:ea typeface="黑体" pitchFamily="49" charset="-122"/>
                <a:cs typeface="Times New Roman" pitchFamily="18" charset="0"/>
              </a:rPr>
              <a:t>丝爆驱动钝感固液复合含能材料</a:t>
            </a:r>
            <a:br>
              <a:rPr lang="en-US" altLang="zh-CN" sz="3600" b="1" dirty="0">
                <a:solidFill>
                  <a:srgbClr val="C00000"/>
                </a:solidFill>
                <a:latin typeface="Cambria" panose="02040503050406030204" pitchFamily="18" charset="0"/>
                <a:ea typeface="黑体" pitchFamily="49" charset="-122"/>
                <a:cs typeface="Times New Roman" pitchFamily="18" charset="0"/>
              </a:rPr>
            </a:br>
            <a:r>
              <a:rPr lang="zh-CN" altLang="en-US" sz="3600" b="1" dirty="0">
                <a:solidFill>
                  <a:srgbClr val="C00000"/>
                </a:solidFill>
                <a:latin typeface="Cambria" panose="02040503050406030204" pitchFamily="18" charset="0"/>
                <a:ea typeface="黑体" pitchFamily="49" charset="-122"/>
                <a:cs typeface="Times New Roman" pitchFamily="18" charset="0"/>
              </a:rPr>
              <a:t>特性研究</a:t>
            </a:r>
          </a:p>
        </p:txBody>
      </p:sp>
      <p:pic>
        <p:nvPicPr>
          <p:cNvPr id="10243" name="Picture 14" descr="http://www.xjtu.edu.cn/upfiles/switch/20121231131442_632.jpg"/>
          <p:cNvPicPr>
            <a:picLocks noChangeAspect="1" noChangeArrowheads="1"/>
          </p:cNvPicPr>
          <p:nvPr/>
        </p:nvPicPr>
        <p:blipFill>
          <a:blip r:embed="rId2" cstate="print">
            <a:extLst>
              <a:ext uri="{28A0092B-C50C-407E-A947-70E740481C1C}">
                <a14:useLocalDpi xmlns:a14="http://schemas.microsoft.com/office/drawing/2010/main" val="0"/>
              </a:ext>
            </a:extLst>
          </a:blip>
          <a:srcRect r="14406" b="26860"/>
          <a:stretch>
            <a:fillRect/>
          </a:stretch>
        </p:blipFill>
        <p:spPr bwMode="auto">
          <a:xfrm>
            <a:off x="5292725" y="5878513"/>
            <a:ext cx="3784600" cy="100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44" name="Picture 16" descr="http://xjtunews.xjtu.edu.cn/tpxw/resource/h000/h61/img201104080906130_s.jpg"/>
          <p:cNvPicPr>
            <a:picLocks noChangeAspect="1" noChangeArrowheads="1"/>
          </p:cNvPicPr>
          <p:nvPr/>
        </p:nvPicPr>
        <p:blipFill>
          <a:blip r:embed="rId3" cstate="print">
            <a:extLst>
              <a:ext uri="{28A0092B-C50C-407E-A947-70E740481C1C}">
                <a14:useLocalDpi xmlns:a14="http://schemas.microsoft.com/office/drawing/2010/main" val="0"/>
              </a:ext>
            </a:extLst>
          </a:blip>
          <a:srcRect b="35159"/>
          <a:stretch>
            <a:fillRect/>
          </a:stretch>
        </p:blipFill>
        <p:spPr bwMode="auto">
          <a:xfrm>
            <a:off x="60325" y="5834063"/>
            <a:ext cx="3000375" cy="1023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45" name="Picture 18" descr="http://xjtunews.xjtu.edu.cn/tpxw/resource/h000/h11/img200603190520030295.jpg"/>
          <p:cNvPicPr>
            <a:picLocks noChangeAspect="1" noChangeArrowheads="1"/>
          </p:cNvPicPr>
          <p:nvPr/>
        </p:nvPicPr>
        <p:blipFill>
          <a:blip r:embed="rId4" cstate="print">
            <a:extLst>
              <a:ext uri="{28A0092B-C50C-407E-A947-70E740481C1C}">
                <a14:useLocalDpi xmlns:a14="http://schemas.microsoft.com/office/drawing/2010/main" val="0"/>
              </a:ext>
            </a:extLst>
          </a:blip>
          <a:srcRect b="14288"/>
          <a:stretch>
            <a:fillRect/>
          </a:stretch>
        </p:blipFill>
        <p:spPr bwMode="auto">
          <a:xfrm>
            <a:off x="3060700" y="5862638"/>
            <a:ext cx="2251075" cy="1017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图片 2">
            <a:extLst>
              <a:ext uri="{FF2B5EF4-FFF2-40B4-BE49-F238E27FC236}">
                <a16:creationId xmlns:a16="http://schemas.microsoft.com/office/drawing/2014/main" id="{B8D3DC0A-CA87-44CD-90CF-9CD7AB05231A}"/>
              </a:ext>
            </a:extLst>
          </p:cNvPr>
          <p:cNvPicPr>
            <a:picLocks noChangeAspect="1"/>
          </p:cNvPicPr>
          <p:nvPr/>
        </p:nvPicPr>
        <p:blipFill>
          <a:blip r:embed="rId5" cstate="print"/>
          <a:stretch>
            <a:fillRect/>
          </a:stretch>
        </p:blipFill>
        <p:spPr>
          <a:xfrm>
            <a:off x="0" y="0"/>
            <a:ext cx="9144000" cy="762000"/>
          </a:xfrm>
          <a:prstGeom prst="rect">
            <a:avLst/>
          </a:prstGeom>
        </p:spPr>
      </p:pic>
      <p:sp>
        <p:nvSpPr>
          <p:cNvPr id="11" name="矩形 10"/>
          <p:cNvSpPr/>
          <p:nvPr/>
        </p:nvSpPr>
        <p:spPr>
          <a:xfrm>
            <a:off x="251774" y="4365104"/>
            <a:ext cx="8640452" cy="1246495"/>
          </a:xfrm>
          <a:prstGeom prst="rect">
            <a:avLst/>
          </a:prstGeom>
        </p:spPr>
        <p:txBody>
          <a:bodyPr wrap="square">
            <a:spAutoFit/>
          </a:bodyPr>
          <a:lstStyle/>
          <a:p>
            <a:pPr algn="ctr">
              <a:lnSpc>
                <a:spcPct val="150000"/>
              </a:lnSpc>
            </a:pPr>
            <a:r>
              <a:rPr lang="zh-CN" altLang="en-US" b="1" dirty="0">
                <a:latin typeface="Cambria" panose="02040503050406030204" pitchFamily="18" charset="0"/>
                <a:ea typeface="华文楷体" panose="02010600040101010101" pitchFamily="2" charset="-122"/>
                <a:cs typeface="Times New Roman" panose="02020603050405020304" pitchFamily="18" charset="0"/>
                <a:sym typeface="Arial" panose="020B0604020202020204" pitchFamily="34" charset="0"/>
              </a:rPr>
              <a:t>胡于家</a:t>
            </a:r>
            <a:endParaRPr lang="en-US" altLang="zh-CN" b="1" dirty="0">
              <a:latin typeface="Cambria" panose="02040503050406030204" pitchFamily="18" charset="0"/>
              <a:ea typeface="华文楷体" panose="02010600040101010101" pitchFamily="2" charset="-122"/>
              <a:cs typeface="Times New Roman" panose="02020603050405020304" pitchFamily="18" charset="0"/>
              <a:sym typeface="Arial" panose="020B0604020202020204" pitchFamily="34" charset="0"/>
            </a:endParaRPr>
          </a:p>
          <a:p>
            <a:pPr algn="ctr">
              <a:lnSpc>
                <a:spcPct val="150000"/>
              </a:lnSpc>
            </a:pPr>
            <a:r>
              <a:rPr lang="zh-CN" altLang="en-US" b="1" dirty="0">
                <a:latin typeface="Cambria" panose="02040503050406030204" pitchFamily="18" charset="0"/>
                <a:ea typeface="华文楷体" panose="02010600040101010101" pitchFamily="2" charset="-122"/>
                <a:cs typeface="Times New Roman" panose="02020603050405020304" pitchFamily="18" charset="0"/>
                <a:sym typeface="Arial" panose="020B0604020202020204" pitchFamily="34" charset="0"/>
              </a:rPr>
              <a:t>李团，陶站平，石桓通，吴坚，李兴文，陈立，李鹏辉，张永民，邱爱慈</a:t>
            </a:r>
            <a:endParaRPr lang="en-US" altLang="zh-CN" b="1" dirty="0">
              <a:latin typeface="Cambria" panose="02040503050406030204" pitchFamily="18" charset="0"/>
              <a:ea typeface="华文楷体" panose="02010600040101010101" pitchFamily="2" charset="-122"/>
              <a:cs typeface="Times New Roman" panose="02020603050405020304" pitchFamily="18" charset="0"/>
              <a:sym typeface="Arial" panose="020B0604020202020204" pitchFamily="34" charset="0"/>
            </a:endParaRPr>
          </a:p>
          <a:p>
            <a:pPr algn="ctr">
              <a:lnSpc>
                <a:spcPct val="150000"/>
              </a:lnSpc>
            </a:pPr>
            <a:r>
              <a:rPr lang="zh-CN" altLang="en-US" sz="1400" dirty="0">
                <a:latin typeface="华文楷体" panose="02010600040101010101" pitchFamily="2" charset="-122"/>
                <a:ea typeface="华文楷体" panose="02010600040101010101" pitchFamily="2" charset="-122"/>
                <a:cs typeface="Times New Roman" panose="02020603050405020304" pitchFamily="18" charset="0"/>
                <a:sym typeface="Arial" panose="020B0604020202020204" pitchFamily="34" charset="0"/>
              </a:rPr>
              <a:t>电力设备电气绝缘国家重点实验室</a:t>
            </a:r>
            <a:r>
              <a:rPr lang="en-US" altLang="zh-CN" sz="1400" dirty="0">
                <a:latin typeface="华文楷体" panose="02010600040101010101" pitchFamily="2" charset="-122"/>
                <a:ea typeface="华文楷体" panose="02010600040101010101" pitchFamily="2" charset="-122"/>
                <a:cs typeface="Times New Roman" panose="02020603050405020304" pitchFamily="18" charset="0"/>
                <a:sym typeface="Arial" panose="020B0604020202020204" pitchFamily="34" charset="0"/>
              </a:rPr>
              <a:t>, </a:t>
            </a:r>
            <a:r>
              <a:rPr lang="zh-CN" altLang="en-US" sz="1400" dirty="0">
                <a:latin typeface="华文楷体" panose="02010600040101010101" pitchFamily="2" charset="-122"/>
                <a:ea typeface="华文楷体" panose="02010600040101010101" pitchFamily="2" charset="-122"/>
                <a:cs typeface="Times New Roman" panose="02020603050405020304" pitchFamily="18" charset="0"/>
                <a:sym typeface="Arial" panose="020B0604020202020204" pitchFamily="34" charset="0"/>
              </a:rPr>
              <a:t>西安交通大学</a:t>
            </a:r>
            <a:endParaRPr lang="en-US" altLang="zh-CN" sz="1400" dirty="0">
              <a:latin typeface="华文楷体" panose="02010600040101010101" pitchFamily="2" charset="-122"/>
              <a:ea typeface="华文楷体" panose="02010600040101010101" pitchFamily="2" charset="-122"/>
              <a:cs typeface="Times New Roman" panose="02020603050405020304" pitchFamily="18" charset="0"/>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4529"/>
    </mc:Choice>
    <mc:Fallback xmlns="">
      <p:transition spd="slow" advTm="1452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p>
        </p:txBody>
      </p:sp>
      <p:sp>
        <p:nvSpPr>
          <p:cNvPr id="11" name="矩形 10"/>
          <p:cNvSpPr/>
          <p:nvPr/>
        </p:nvSpPr>
        <p:spPr>
          <a:xfrm>
            <a:off x="107504" y="944199"/>
            <a:ext cx="8256848" cy="78483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固液复合含能材料</a:t>
            </a:r>
            <a:endParaRPr lang="en-US" altLang="zh-CN" sz="2000" b="1" dirty="0">
              <a:latin typeface="Cambria" panose="02040503050406030204" pitchFamily="18" charset="0"/>
              <a:ea typeface="黑体" pitchFamily="2" charset="-122"/>
            </a:endParaRPr>
          </a:p>
          <a:p>
            <a:pPr marL="5400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基于硝基甲烷的泥浆状含能材料，成分比例如下</a:t>
            </a:r>
            <a:endParaRPr lang="en-US" altLang="zh-CN" sz="2000" dirty="0">
              <a:latin typeface="Cambria" panose="02040503050406030204" pitchFamily="18" charset="0"/>
              <a:ea typeface="黑体" pitchFamily="2" charset="-122"/>
            </a:endParaRPr>
          </a:p>
        </p:txBody>
      </p:sp>
      <p:graphicFrame>
        <p:nvGraphicFramePr>
          <p:cNvPr id="6" name="表格 5"/>
          <p:cNvGraphicFramePr>
            <a:graphicFrameLocks noGrp="1"/>
          </p:cNvGraphicFramePr>
          <p:nvPr>
            <p:extLst>
              <p:ext uri="{D42A27DB-BD31-4B8C-83A1-F6EECF244321}">
                <p14:modId xmlns:p14="http://schemas.microsoft.com/office/powerpoint/2010/main" val="1308699913"/>
              </p:ext>
            </p:extLst>
          </p:nvPr>
        </p:nvGraphicFramePr>
        <p:xfrm>
          <a:off x="2355048" y="1772816"/>
          <a:ext cx="4449199" cy="2232250"/>
        </p:xfrm>
        <a:graphic>
          <a:graphicData uri="http://schemas.openxmlformats.org/drawingml/2006/table">
            <a:tbl>
              <a:tblPr firstRow="1" bandRow="1">
                <a:tableStyleId>{5C22544A-7EE6-4342-B048-85BDC9FD1C3A}</a:tableStyleId>
              </a:tblPr>
              <a:tblGrid>
                <a:gridCol w="2454730">
                  <a:extLst>
                    <a:ext uri="{9D8B030D-6E8A-4147-A177-3AD203B41FA5}">
                      <a16:colId xmlns:a16="http://schemas.microsoft.com/office/drawing/2014/main" val="4207014455"/>
                    </a:ext>
                  </a:extLst>
                </a:gridCol>
                <a:gridCol w="1994469">
                  <a:extLst>
                    <a:ext uri="{9D8B030D-6E8A-4147-A177-3AD203B41FA5}">
                      <a16:colId xmlns:a16="http://schemas.microsoft.com/office/drawing/2014/main" val="4270923282"/>
                    </a:ext>
                  </a:extLst>
                </a:gridCol>
              </a:tblGrid>
              <a:tr h="446450">
                <a:tc>
                  <a:txBody>
                    <a:bodyPr/>
                    <a:lstStyle/>
                    <a:p>
                      <a:pPr algn="ctr"/>
                      <a:r>
                        <a:rPr lang="zh-CN" altLang="en-US" dirty="0">
                          <a:latin typeface="+mj-lt"/>
                          <a:ea typeface="黑体" panose="02010609060101010101" pitchFamily="49" charset="-122"/>
                        </a:rPr>
                        <a:t>成分</a:t>
                      </a:r>
                    </a:p>
                  </a:txBody>
                  <a:tcPr anchor="ctr"/>
                </a:tc>
                <a:tc>
                  <a:txBody>
                    <a:bodyPr/>
                    <a:lstStyle/>
                    <a:p>
                      <a:pPr algn="ctr"/>
                      <a:r>
                        <a:rPr lang="zh-CN" altLang="en-US" dirty="0">
                          <a:latin typeface="+mj-lt"/>
                          <a:ea typeface="黑体" panose="02010609060101010101" pitchFamily="49" charset="-122"/>
                        </a:rPr>
                        <a:t>质量比</a:t>
                      </a:r>
                      <a:r>
                        <a:rPr lang="en-US" altLang="zh-CN" dirty="0">
                          <a:latin typeface="+mj-lt"/>
                          <a:ea typeface="黑体" panose="02010609060101010101" pitchFamily="49" charset="-122"/>
                        </a:rPr>
                        <a:t> %</a:t>
                      </a:r>
                      <a:endParaRPr lang="zh-CN" altLang="en-US" dirty="0">
                        <a:latin typeface="+mj-lt"/>
                        <a:ea typeface="黑体" panose="02010609060101010101" pitchFamily="49" charset="-122"/>
                      </a:endParaRPr>
                    </a:p>
                  </a:txBody>
                  <a:tcPr anchor="ctr"/>
                </a:tc>
                <a:extLst>
                  <a:ext uri="{0D108BD9-81ED-4DB2-BD59-A6C34878D82A}">
                    <a16:rowId xmlns:a16="http://schemas.microsoft.com/office/drawing/2014/main" val="786275464"/>
                  </a:ext>
                </a:extLst>
              </a:tr>
              <a:tr h="446450">
                <a:tc>
                  <a:txBody>
                    <a:bodyPr/>
                    <a:lstStyle/>
                    <a:p>
                      <a:pPr algn="ctr"/>
                      <a:r>
                        <a:rPr lang="zh-CN" altLang="en-US" dirty="0">
                          <a:latin typeface="+mj-lt"/>
                          <a:ea typeface="黑体" panose="02010609060101010101" pitchFamily="49" charset="-122"/>
                        </a:rPr>
                        <a:t>硝基甲烷（</a:t>
                      </a:r>
                      <a:r>
                        <a:rPr lang="en-US" altLang="zh-CN" dirty="0">
                          <a:latin typeface="+mj-lt"/>
                          <a:ea typeface="黑体" panose="02010609060101010101" pitchFamily="49" charset="-122"/>
                        </a:rPr>
                        <a:t>NM</a:t>
                      </a:r>
                      <a:r>
                        <a:rPr lang="zh-CN" altLang="en-US" dirty="0">
                          <a:latin typeface="+mj-lt"/>
                          <a:ea typeface="黑体" panose="02010609060101010101" pitchFamily="49" charset="-122"/>
                        </a:rPr>
                        <a:t>）</a:t>
                      </a:r>
                      <a:r>
                        <a:rPr lang="en-US" altLang="zh-CN" dirty="0">
                          <a:latin typeface="+mj-lt"/>
                          <a:ea typeface="黑体" panose="02010609060101010101" pitchFamily="49" charset="-122"/>
                        </a:rPr>
                        <a:t> </a:t>
                      </a:r>
                      <a:endParaRPr lang="zh-CN" altLang="en-US" dirty="0">
                        <a:latin typeface="+mj-lt"/>
                        <a:ea typeface="黑体" panose="02010609060101010101" pitchFamily="49" charset="-122"/>
                      </a:endParaRPr>
                    </a:p>
                  </a:txBody>
                  <a:tcPr anchor="ctr"/>
                </a:tc>
                <a:tc>
                  <a:txBody>
                    <a:bodyPr/>
                    <a:lstStyle/>
                    <a:p>
                      <a:pPr algn="ctr"/>
                      <a:r>
                        <a:rPr lang="en-US" altLang="zh-CN" dirty="0">
                          <a:latin typeface="+mj-lt"/>
                          <a:ea typeface="黑体" panose="02010609060101010101" pitchFamily="49" charset="-122"/>
                        </a:rPr>
                        <a:t>26.5</a:t>
                      </a:r>
                      <a:endParaRPr lang="zh-CN" altLang="en-US" dirty="0">
                        <a:latin typeface="+mj-lt"/>
                        <a:ea typeface="黑体" panose="02010609060101010101" pitchFamily="49" charset="-122"/>
                      </a:endParaRPr>
                    </a:p>
                  </a:txBody>
                  <a:tcPr anchor="ctr"/>
                </a:tc>
                <a:extLst>
                  <a:ext uri="{0D108BD9-81ED-4DB2-BD59-A6C34878D82A}">
                    <a16:rowId xmlns:a16="http://schemas.microsoft.com/office/drawing/2014/main" val="572919583"/>
                  </a:ext>
                </a:extLst>
              </a:tr>
              <a:tr h="4464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mj-lt"/>
                          <a:ea typeface="黑体" panose="02010609060101010101" pitchFamily="49" charset="-122"/>
                        </a:rPr>
                        <a:t>Al</a:t>
                      </a:r>
                      <a:endParaRPr lang="zh-CN" altLang="en-US" dirty="0">
                        <a:latin typeface="+mj-lt"/>
                        <a:ea typeface="黑体" panose="02010609060101010101" pitchFamily="49" charset="-122"/>
                      </a:endParaRPr>
                    </a:p>
                  </a:txBody>
                  <a:tcPr anchor="ctr"/>
                </a:tc>
                <a:tc>
                  <a:txBody>
                    <a:bodyPr/>
                    <a:lstStyle/>
                    <a:p>
                      <a:pPr algn="ctr"/>
                      <a:r>
                        <a:rPr lang="en-US" altLang="zh-CN" dirty="0">
                          <a:latin typeface="+mj-lt"/>
                          <a:ea typeface="黑体" panose="02010609060101010101" pitchFamily="49" charset="-122"/>
                        </a:rPr>
                        <a:t>54.2</a:t>
                      </a:r>
                      <a:endParaRPr lang="zh-CN" altLang="en-US" dirty="0">
                        <a:latin typeface="+mj-lt"/>
                        <a:ea typeface="黑体" panose="02010609060101010101" pitchFamily="49" charset="-122"/>
                      </a:endParaRPr>
                    </a:p>
                  </a:txBody>
                  <a:tcPr anchor="ctr"/>
                </a:tc>
                <a:extLst>
                  <a:ext uri="{0D108BD9-81ED-4DB2-BD59-A6C34878D82A}">
                    <a16:rowId xmlns:a16="http://schemas.microsoft.com/office/drawing/2014/main" val="1467466753"/>
                  </a:ext>
                </a:extLst>
              </a:tr>
              <a:tr h="446450">
                <a:tc>
                  <a:txBody>
                    <a:bodyPr/>
                    <a:lstStyle/>
                    <a:p>
                      <a:pPr algn="ctr"/>
                      <a:r>
                        <a:rPr lang="en-US" altLang="zh-CN" dirty="0" err="1">
                          <a:latin typeface="+mj-lt"/>
                          <a:ea typeface="黑体" panose="02010609060101010101" pitchFamily="49" charset="-122"/>
                        </a:rPr>
                        <a:t>CuO</a:t>
                      </a:r>
                      <a:endParaRPr lang="zh-CN" altLang="en-US" dirty="0">
                        <a:latin typeface="+mj-lt"/>
                        <a:ea typeface="黑体" panose="02010609060101010101" pitchFamily="49" charset="-122"/>
                      </a:endParaRPr>
                    </a:p>
                  </a:txBody>
                  <a:tcPr anchor="ctr"/>
                </a:tc>
                <a:tc>
                  <a:txBody>
                    <a:bodyPr/>
                    <a:lstStyle/>
                    <a:p>
                      <a:pPr algn="ctr"/>
                      <a:r>
                        <a:rPr lang="en-US" altLang="zh-CN" dirty="0">
                          <a:latin typeface="+mj-lt"/>
                          <a:ea typeface="黑体" panose="02010609060101010101" pitchFamily="49" charset="-122"/>
                        </a:rPr>
                        <a:t>18</a:t>
                      </a:r>
                      <a:endParaRPr lang="zh-CN" altLang="en-US" dirty="0">
                        <a:latin typeface="+mj-lt"/>
                        <a:ea typeface="黑体" panose="02010609060101010101" pitchFamily="49" charset="-122"/>
                      </a:endParaRPr>
                    </a:p>
                  </a:txBody>
                  <a:tcPr anchor="ctr"/>
                </a:tc>
                <a:extLst>
                  <a:ext uri="{0D108BD9-81ED-4DB2-BD59-A6C34878D82A}">
                    <a16:rowId xmlns:a16="http://schemas.microsoft.com/office/drawing/2014/main" val="1987090056"/>
                  </a:ext>
                </a:extLst>
              </a:tr>
              <a:tr h="446450">
                <a:tc>
                  <a:txBody>
                    <a:bodyPr/>
                    <a:lstStyle/>
                    <a:p>
                      <a:pPr algn="ctr"/>
                      <a:r>
                        <a:rPr lang="zh-CN" altLang="en-US" dirty="0">
                          <a:latin typeface="+mj-lt"/>
                          <a:ea typeface="黑体" panose="02010609060101010101" pitchFamily="49" charset="-122"/>
                        </a:rPr>
                        <a:t>醋酸纤维素</a:t>
                      </a:r>
                    </a:p>
                  </a:txBody>
                  <a:tcPr anchor="ctr"/>
                </a:tc>
                <a:tc>
                  <a:txBody>
                    <a:bodyPr/>
                    <a:lstStyle/>
                    <a:p>
                      <a:pPr algn="ctr"/>
                      <a:r>
                        <a:rPr lang="en-US" altLang="zh-CN" dirty="0">
                          <a:latin typeface="+mj-lt"/>
                          <a:ea typeface="黑体" panose="02010609060101010101" pitchFamily="49" charset="-122"/>
                        </a:rPr>
                        <a:t>1.3</a:t>
                      </a:r>
                      <a:endParaRPr lang="zh-CN" altLang="en-US" dirty="0">
                        <a:latin typeface="+mj-lt"/>
                        <a:ea typeface="黑体" panose="02010609060101010101" pitchFamily="49" charset="-122"/>
                      </a:endParaRPr>
                    </a:p>
                  </a:txBody>
                  <a:tcPr anchor="ctr"/>
                </a:tc>
                <a:extLst>
                  <a:ext uri="{0D108BD9-81ED-4DB2-BD59-A6C34878D82A}">
                    <a16:rowId xmlns:a16="http://schemas.microsoft.com/office/drawing/2014/main" val="1397150132"/>
                  </a:ext>
                </a:extLst>
              </a:tr>
            </a:tbl>
          </a:graphicData>
        </a:graphic>
      </p:graphicFrame>
      <p:sp>
        <p:nvSpPr>
          <p:cNvPr id="7" name="矩形 6"/>
          <p:cNvSpPr/>
          <p:nvPr/>
        </p:nvSpPr>
        <p:spPr>
          <a:xfrm>
            <a:off x="179512" y="4221088"/>
            <a:ext cx="6480720" cy="2323713"/>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优点</a:t>
            </a:r>
          </a:p>
          <a:p>
            <a:pPr marL="5400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含液体含能材料，提升负载耐静压和抗冲击能力</a:t>
            </a:r>
            <a:endParaRPr lang="en-US" altLang="zh-CN" sz="2000" dirty="0">
              <a:latin typeface="Cambria" panose="02040503050406030204" pitchFamily="18" charset="0"/>
              <a:ea typeface="黑体" pitchFamily="2" charset="-122"/>
            </a:endParaRPr>
          </a:p>
          <a:p>
            <a:pPr marL="5400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不含爆炸物</a:t>
            </a:r>
            <a:endParaRPr lang="en-US" altLang="zh-CN" sz="2000" dirty="0">
              <a:latin typeface="Cambria" panose="02040503050406030204" pitchFamily="18" charset="0"/>
              <a:ea typeface="黑体" pitchFamily="2" charset="-122"/>
            </a:endParaRPr>
          </a:p>
          <a:p>
            <a:pPr marL="5400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能够直接在金属丝电爆炸驱动下爆燃或爆轰</a:t>
            </a:r>
            <a:endParaRPr lang="en-US" altLang="zh-CN" sz="2000" dirty="0">
              <a:latin typeface="Cambria" panose="02040503050406030204" pitchFamily="18" charset="0"/>
              <a:ea typeface="黑体" pitchFamily="2" charset="-122"/>
            </a:endParaRPr>
          </a:p>
          <a:p>
            <a:pPr marL="5400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更高的能量密度</a:t>
            </a:r>
            <a:endParaRPr lang="en-US" altLang="zh-CN" sz="2000" dirty="0">
              <a:latin typeface="Cambria" panose="02040503050406030204" pitchFamily="18" charset="0"/>
              <a:ea typeface="黑体" pitchFamily="2" charset="-122"/>
            </a:endParaRPr>
          </a:p>
          <a:p>
            <a:pPr marL="5400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更好的冲击波性能</a:t>
            </a:r>
            <a:endParaRPr lang="en-US" altLang="zh-CN" sz="2000" dirty="0">
              <a:latin typeface="Cambria" panose="02040503050406030204" pitchFamily="18" charset="0"/>
              <a:ea typeface="黑体" pitchFamily="2" charset="-122"/>
            </a:endParaRPr>
          </a:p>
        </p:txBody>
      </p:sp>
      <p:sp>
        <p:nvSpPr>
          <p:cNvPr id="10" name="文本框 9"/>
          <p:cNvSpPr txBox="1"/>
          <p:nvPr/>
        </p:nvSpPr>
        <p:spPr>
          <a:xfrm>
            <a:off x="8172400" y="216177"/>
            <a:ext cx="864096" cy="400110"/>
          </a:xfrm>
          <a:prstGeom prst="rect">
            <a:avLst/>
          </a:prstGeom>
          <a:noFill/>
        </p:spPr>
        <p:txBody>
          <a:bodyPr wrap="square" rtlCol="0">
            <a:spAutoFit/>
          </a:bodyPr>
          <a:lstStyle/>
          <a:p>
            <a:pPr algn="r"/>
            <a:r>
              <a:rPr lang="en-US" altLang="zh-CN" sz="2000" b="1" dirty="0"/>
              <a:t>9</a:t>
            </a:r>
            <a:endParaRPr lang="zh-CN" altLang="en-US" sz="2000" b="1" dirty="0"/>
          </a:p>
        </p:txBody>
      </p:sp>
    </p:spTree>
    <p:extLst>
      <p:ext uri="{BB962C8B-B14F-4D97-AF65-F5344CB8AC3E}">
        <p14:creationId xmlns:p14="http://schemas.microsoft.com/office/powerpoint/2010/main" val="3656182435"/>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8172400" y="216177"/>
            <a:ext cx="864096" cy="400110"/>
          </a:xfrm>
          <a:prstGeom prst="rect">
            <a:avLst/>
          </a:prstGeom>
          <a:noFill/>
        </p:spPr>
        <p:txBody>
          <a:bodyPr wrap="square" rtlCol="0">
            <a:spAutoFit/>
          </a:bodyPr>
          <a:lstStyle/>
          <a:p>
            <a:pPr algn="r"/>
            <a:r>
              <a:rPr lang="en-US" altLang="zh-CN" sz="2000" b="1" dirty="0"/>
              <a:t>10</a:t>
            </a:r>
            <a:endParaRPr lang="zh-CN" altLang="en-US" sz="2000" b="1" dirty="0"/>
          </a:p>
        </p:txBody>
      </p:sp>
      <p:sp>
        <p:nvSpPr>
          <p:cNvPr id="13" name="矩形 12"/>
          <p:cNvSpPr/>
          <p:nvPr/>
        </p:nvSpPr>
        <p:spPr>
          <a:xfrm>
            <a:off x="25587" y="755685"/>
            <a:ext cx="8544880" cy="40011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冲击波特性</a:t>
            </a:r>
            <a:endParaRPr lang="en-US" altLang="zh-CN" sz="2000" b="1" dirty="0">
              <a:latin typeface="Cambria" panose="02040503050406030204" pitchFamily="18" charset="0"/>
              <a:ea typeface="黑体" pitchFamily="2" charset="-122"/>
            </a:endParaRPr>
          </a:p>
        </p:txBody>
      </p:sp>
      <p:grpSp>
        <p:nvGrpSpPr>
          <p:cNvPr id="6" name="组合 5"/>
          <p:cNvGrpSpPr/>
          <p:nvPr/>
        </p:nvGrpSpPr>
        <p:grpSpPr>
          <a:xfrm>
            <a:off x="251520" y="1628800"/>
            <a:ext cx="2736304" cy="4735243"/>
            <a:chOff x="251520" y="1628800"/>
            <a:chExt cx="2736304" cy="4735243"/>
          </a:xfrm>
        </p:grpSpPr>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51520" y="1628800"/>
              <a:ext cx="2736304" cy="2594509"/>
            </a:xfrm>
            <a:prstGeom prst="rect">
              <a:avLst/>
            </a:prstGeom>
          </p:spPr>
        </p:pic>
        <p:sp>
          <p:nvSpPr>
            <p:cNvPr id="5" name="矩形 4"/>
            <p:cNvSpPr/>
            <p:nvPr/>
          </p:nvSpPr>
          <p:spPr>
            <a:xfrm>
              <a:off x="411379" y="4224996"/>
              <a:ext cx="2576445" cy="2139047"/>
            </a:xfrm>
            <a:prstGeom prst="rect">
              <a:avLst/>
            </a:prstGeom>
            <a:solidFill>
              <a:schemeClr val="accent6">
                <a:lumMod val="40000"/>
                <a:lumOff val="60000"/>
              </a:schemeClr>
            </a:solidFill>
          </p:spPr>
          <p:txBody>
            <a:bodyPr wrap="square">
              <a:spAutoFit/>
            </a:bodyPr>
            <a:lstStyle/>
            <a:p>
              <a:pPr marL="285750" indent="-285750" eaLnBrk="1" hangingPunct="1">
                <a:spcAft>
                  <a:spcPts val="600"/>
                </a:spcAft>
                <a:buFont typeface="Wingdings" panose="05000000000000000000" pitchFamily="2" charset="2"/>
                <a:buChar char="ü"/>
                <a:tabLst>
                  <a:tab pos="1884363" algn="l"/>
                </a:tabLst>
                <a:defRPr/>
              </a:pPr>
              <a:r>
                <a:rPr lang="en-US" altLang="zh-CN" dirty="0">
                  <a:latin typeface="Cambria" panose="02040503050406030204" pitchFamily="18" charset="0"/>
                  <a:ea typeface="黑体" pitchFamily="2" charset="-122"/>
                </a:rPr>
                <a:t>1.5g </a:t>
              </a:r>
              <a:r>
                <a:rPr lang="en-US" altLang="zh-CN" dirty="0" err="1">
                  <a:latin typeface="Cambria" panose="02040503050406030204" pitchFamily="18" charset="0"/>
                  <a:ea typeface="黑体" pitchFamily="2" charset="-122"/>
                </a:rPr>
                <a:t>AP+Al</a:t>
              </a:r>
              <a:r>
                <a:rPr lang="en-US" altLang="zh-CN" dirty="0">
                  <a:latin typeface="Cambria" panose="02040503050406030204" pitchFamily="18" charset="0"/>
                  <a:ea typeface="黑体" pitchFamily="2" charset="-122"/>
                </a:rPr>
                <a:t> (1.41cm</a:t>
              </a:r>
              <a:r>
                <a:rPr lang="en-US" altLang="zh-CN" baseline="30000" dirty="0">
                  <a:latin typeface="Cambria" panose="02040503050406030204" pitchFamily="18" charset="0"/>
                  <a:ea typeface="黑体" pitchFamily="2" charset="-122"/>
                </a:rPr>
                <a:t>3</a:t>
              </a:r>
              <a:r>
                <a:rPr lang="en-US" altLang="zh-CN" dirty="0">
                  <a:latin typeface="Cambria" panose="02040503050406030204" pitchFamily="18" charset="0"/>
                  <a:ea typeface="黑体" pitchFamily="2" charset="-122"/>
                </a:rPr>
                <a:t>)</a:t>
              </a:r>
            </a:p>
            <a:p>
              <a:pPr marL="285750" indent="-285750" eaLnBrk="1" hangingPunct="1">
                <a:spcAft>
                  <a:spcPts val="600"/>
                </a:spcAft>
                <a:buFont typeface="Wingdings" panose="05000000000000000000" pitchFamily="2" charset="2"/>
                <a:buChar char="ü"/>
                <a:tabLst>
                  <a:tab pos="1884363" algn="l"/>
                </a:tabLst>
                <a:defRPr/>
              </a:pPr>
              <a:r>
                <a:rPr lang="en-US" altLang="zh-CN" dirty="0">
                  <a:latin typeface="Cambria" panose="02040503050406030204" pitchFamily="18" charset="0"/>
                  <a:ea typeface="黑体" pitchFamily="2" charset="-122"/>
                </a:rPr>
                <a:t>20kV  W EWE</a:t>
              </a:r>
            </a:p>
            <a:p>
              <a:pPr marL="285750" indent="-285750" eaLnBrk="1" hangingPunct="1">
                <a:spcAft>
                  <a:spcPts val="600"/>
                </a:spcAft>
                <a:buFont typeface="Wingdings" panose="05000000000000000000" pitchFamily="2" charset="2"/>
                <a:buChar char="ü"/>
                <a:tabLst>
                  <a:tab pos="1884363" algn="l"/>
                </a:tabLst>
                <a:defRPr/>
              </a:pPr>
              <a:r>
                <a:rPr lang="zh-CN" altLang="en-US" dirty="0">
                  <a:latin typeface="Cambria" panose="02040503050406030204" pitchFamily="18" charset="0"/>
                  <a:ea typeface="黑体" pitchFamily="2" charset="-122"/>
                </a:rPr>
                <a:t>幅值</a:t>
              </a:r>
              <a:r>
                <a:rPr lang="en-US" altLang="zh-CN" dirty="0">
                  <a:latin typeface="Cambria" panose="02040503050406030204" pitchFamily="18" charset="0"/>
                  <a:ea typeface="黑体" pitchFamily="2" charset="-122"/>
                </a:rPr>
                <a:t> 9MPa </a:t>
              </a:r>
            </a:p>
            <a:p>
              <a:pPr marL="285750" indent="-285750" eaLnBrk="1" hangingPunct="1">
                <a:spcAft>
                  <a:spcPts val="600"/>
                </a:spcAft>
                <a:buFont typeface="Wingdings" panose="05000000000000000000" pitchFamily="2" charset="2"/>
                <a:buChar char="ü"/>
                <a:tabLst>
                  <a:tab pos="1884363" algn="l"/>
                </a:tabLst>
                <a:defRPr/>
              </a:pPr>
              <a:r>
                <a:rPr lang="zh-CN" altLang="en-US" dirty="0">
                  <a:latin typeface="Cambria" panose="02040503050406030204" pitchFamily="18" charset="0"/>
                  <a:ea typeface="黑体" pitchFamily="2" charset="-122"/>
                </a:rPr>
                <a:t>持续时间 </a:t>
              </a:r>
              <a:r>
                <a:rPr lang="en-US" altLang="zh-CN" dirty="0">
                  <a:latin typeface="Cambria" panose="02040503050406030204" pitchFamily="18" charset="0"/>
                  <a:ea typeface="黑体" pitchFamily="2" charset="-122"/>
                </a:rPr>
                <a:t>200</a:t>
              </a:r>
              <a:r>
                <a:rPr lang="el-GR" altLang="zh-CN" dirty="0">
                  <a:latin typeface="Times New Roman" panose="02020603050405020304" pitchFamily="18" charset="0"/>
                  <a:ea typeface="黑体" pitchFamily="2" charset="-122"/>
                  <a:cs typeface="Times New Roman" panose="02020603050405020304" pitchFamily="18" charset="0"/>
                </a:rPr>
                <a:t>μ</a:t>
              </a:r>
              <a:r>
                <a:rPr lang="en-US" altLang="zh-CN" dirty="0">
                  <a:latin typeface="Times New Roman" panose="02020603050405020304" pitchFamily="18" charset="0"/>
                  <a:ea typeface="黑体" pitchFamily="2" charset="-122"/>
                  <a:cs typeface="Times New Roman" panose="02020603050405020304" pitchFamily="18" charset="0"/>
                </a:rPr>
                <a:t>s</a:t>
              </a:r>
              <a:endParaRPr lang="en-US" altLang="zh-CN" dirty="0">
                <a:latin typeface="Cambria" panose="02040503050406030204" pitchFamily="18" charset="0"/>
                <a:ea typeface="黑体" pitchFamily="2" charset="-122"/>
              </a:endParaRPr>
            </a:p>
            <a:p>
              <a:pPr marL="371475" indent="-285750" eaLnBrk="1" hangingPunct="1">
                <a:spcAft>
                  <a:spcPts val="600"/>
                </a:spcAft>
                <a:buFont typeface="Arial" panose="020B0604020202020204" pitchFamily="34" charset="0"/>
                <a:buChar char="•"/>
                <a:tabLst>
                  <a:tab pos="1884363" algn="l"/>
                </a:tabLst>
                <a:defRPr/>
              </a:pPr>
              <a:r>
                <a:rPr lang="zh-CN" altLang="en-US" dirty="0">
                  <a:latin typeface="Cambria" panose="02040503050406030204" pitchFamily="18" charset="0"/>
                  <a:ea typeface="黑体" pitchFamily="2" charset="-122"/>
                </a:rPr>
                <a:t>冲量 </a:t>
              </a:r>
              <a:r>
                <a:rPr lang="en-US" altLang="zh-CN" dirty="0">
                  <a:latin typeface="Cambria" panose="02040503050406030204" pitchFamily="18" charset="0"/>
                  <a:ea typeface="黑体" pitchFamily="2" charset="-122"/>
                </a:rPr>
                <a:t>300 </a:t>
              </a:r>
              <a:r>
                <a:rPr lang="en-US" altLang="zh-CN" dirty="0" err="1">
                  <a:latin typeface="Cambria" panose="02040503050406030204" pitchFamily="18" charset="0"/>
                  <a:ea typeface="黑体" pitchFamily="2" charset="-122"/>
                </a:rPr>
                <a:t>Pa·s</a:t>
              </a:r>
              <a:r>
                <a:rPr lang="en-US" altLang="zh-CN" dirty="0">
                  <a:latin typeface="Cambria" panose="02040503050406030204" pitchFamily="18" charset="0"/>
                  <a:ea typeface="黑体" pitchFamily="2" charset="-122"/>
                </a:rPr>
                <a:t>  </a:t>
              </a:r>
            </a:p>
            <a:p>
              <a:pPr marL="371475" indent="-285750" eaLnBrk="1" hangingPunct="1">
                <a:spcAft>
                  <a:spcPts val="600"/>
                </a:spcAft>
                <a:buFont typeface="Arial" panose="020B0604020202020204" pitchFamily="34" charset="0"/>
                <a:buChar char="•"/>
                <a:tabLst>
                  <a:tab pos="1884363" algn="l"/>
                </a:tabLst>
                <a:defRPr/>
              </a:pPr>
              <a:r>
                <a:rPr lang="zh-CN" altLang="en-US" dirty="0">
                  <a:latin typeface="Cambria" panose="02040503050406030204" pitchFamily="18" charset="0"/>
                  <a:ea typeface="黑体" pitchFamily="2" charset="-122"/>
                </a:rPr>
                <a:t>能量密度 </a:t>
              </a:r>
              <a:r>
                <a:rPr lang="en-US" altLang="zh-CN" dirty="0">
                  <a:latin typeface="Cambria" panose="02040503050406030204" pitchFamily="18" charset="0"/>
                  <a:ea typeface="黑体" pitchFamily="2" charset="-122"/>
                </a:rPr>
                <a:t>0.7kJ/m</a:t>
              </a:r>
              <a:r>
                <a:rPr lang="en-US" altLang="zh-CN" baseline="30000" dirty="0">
                  <a:latin typeface="Cambria" panose="02040503050406030204" pitchFamily="18" charset="0"/>
                  <a:ea typeface="黑体" pitchFamily="2" charset="-122"/>
                </a:rPr>
                <a:t>2</a:t>
              </a:r>
              <a:r>
                <a:rPr lang="en-US" altLang="zh-CN" dirty="0">
                  <a:latin typeface="Cambria" panose="02040503050406030204" pitchFamily="18" charset="0"/>
                  <a:ea typeface="黑体" pitchFamily="2" charset="-122"/>
                </a:rPr>
                <a:t> </a:t>
              </a:r>
            </a:p>
          </p:txBody>
        </p:sp>
      </p:grpSp>
      <p:sp>
        <p:nvSpPr>
          <p:cNvPr id="17" name="矩形 16"/>
          <p:cNvSpPr/>
          <p:nvPr/>
        </p:nvSpPr>
        <p:spPr>
          <a:xfrm>
            <a:off x="1896925" y="1234646"/>
            <a:ext cx="5267363" cy="369332"/>
          </a:xfrm>
          <a:prstGeom prst="rect">
            <a:avLst/>
          </a:prstGeom>
        </p:spPr>
        <p:txBody>
          <a:bodyPr wrap="square">
            <a:spAutoFit/>
          </a:bodyPr>
          <a:lstStyle/>
          <a:p>
            <a:pPr algn="ctr" eaLnBrk="1" hangingPunct="1">
              <a:spcAft>
                <a:spcPts val="600"/>
              </a:spcAft>
              <a:tabLst>
                <a:tab pos="1884363" algn="l"/>
              </a:tabLst>
              <a:defRPr/>
            </a:pPr>
            <a:r>
              <a:rPr lang="en-US" altLang="zh-CN" b="1" dirty="0">
                <a:latin typeface="Cambria" panose="02040503050406030204" pitchFamily="18" charset="0"/>
                <a:ea typeface="黑体" pitchFamily="2" charset="-122"/>
              </a:rPr>
              <a:t>15cm </a:t>
            </a:r>
            <a:r>
              <a:rPr lang="zh-CN" altLang="en-US" b="1" dirty="0">
                <a:latin typeface="Cambria" panose="02040503050406030204" pitchFamily="18" charset="0"/>
                <a:ea typeface="黑体" pitchFamily="2" charset="-122"/>
              </a:rPr>
              <a:t>处测得的冲击波波形</a:t>
            </a:r>
            <a:endParaRPr lang="en-US" altLang="zh-CN" b="1" dirty="0">
              <a:latin typeface="Cambria" panose="02040503050406030204" pitchFamily="18" charset="0"/>
              <a:ea typeface="黑体" pitchFamily="2" charset="-122"/>
            </a:endParaRPr>
          </a:p>
        </p:txBody>
      </p:sp>
      <p:grpSp>
        <p:nvGrpSpPr>
          <p:cNvPr id="7" name="组合 6"/>
          <p:cNvGrpSpPr/>
          <p:nvPr/>
        </p:nvGrpSpPr>
        <p:grpSpPr>
          <a:xfrm>
            <a:off x="3044142" y="1658405"/>
            <a:ext cx="2751994" cy="4698011"/>
            <a:chOff x="3196003" y="1658405"/>
            <a:chExt cx="2751994" cy="4698011"/>
          </a:xfrm>
        </p:grpSpPr>
        <p:grpSp>
          <p:nvGrpSpPr>
            <p:cNvPr id="4" name="组合 3"/>
            <p:cNvGrpSpPr/>
            <p:nvPr/>
          </p:nvGrpSpPr>
          <p:grpSpPr>
            <a:xfrm>
              <a:off x="3196003" y="1658405"/>
              <a:ext cx="2751994" cy="2492325"/>
              <a:chOff x="3196003" y="3501008"/>
              <a:chExt cx="2751994" cy="2492325"/>
            </a:xfrm>
          </p:grpSpPr>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196003" y="3501008"/>
                <a:ext cx="2751994" cy="2492325"/>
              </a:xfrm>
              <a:prstGeom prst="rect">
                <a:avLst/>
              </a:prstGeom>
            </p:spPr>
          </p:pic>
          <p:sp>
            <p:nvSpPr>
              <p:cNvPr id="2" name="矩形 1"/>
              <p:cNvSpPr/>
              <p:nvPr/>
            </p:nvSpPr>
            <p:spPr bwMode="auto">
              <a:xfrm>
                <a:off x="3635896" y="3645024"/>
                <a:ext cx="1152128" cy="288032"/>
              </a:xfrm>
              <a:prstGeom prst="rect">
                <a:avLst/>
              </a:prstGeom>
              <a:solidFill>
                <a:schemeClr val="bg1"/>
              </a:solidFill>
              <a:ln>
                <a:no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grpSp>
        <p:sp>
          <p:nvSpPr>
            <p:cNvPr id="18" name="矩形 17"/>
            <p:cNvSpPr/>
            <p:nvPr/>
          </p:nvSpPr>
          <p:spPr>
            <a:xfrm>
              <a:off x="3419872" y="4217369"/>
              <a:ext cx="2528125" cy="2139047"/>
            </a:xfrm>
            <a:prstGeom prst="rect">
              <a:avLst/>
            </a:prstGeom>
            <a:solidFill>
              <a:schemeClr val="accent6">
                <a:lumMod val="40000"/>
                <a:lumOff val="60000"/>
              </a:schemeClr>
            </a:solidFill>
          </p:spPr>
          <p:txBody>
            <a:bodyPr wrap="square">
              <a:spAutoFit/>
            </a:bodyPr>
            <a:lstStyle/>
            <a:p>
              <a:pPr marL="285750" indent="-285750" eaLnBrk="1" hangingPunct="1">
                <a:spcAft>
                  <a:spcPts val="600"/>
                </a:spcAft>
                <a:buFont typeface="Wingdings" panose="05000000000000000000" pitchFamily="2" charset="2"/>
                <a:buChar char="ü"/>
                <a:tabLst>
                  <a:tab pos="1884363" algn="l"/>
                </a:tabLst>
                <a:defRPr/>
              </a:pPr>
              <a:r>
                <a:rPr lang="en-US" altLang="zh-CN" dirty="0">
                  <a:latin typeface="Cambria" panose="02040503050406030204" pitchFamily="18" charset="0"/>
                  <a:ea typeface="黑体" pitchFamily="2" charset="-122"/>
                </a:rPr>
                <a:t>20kV Al EWE</a:t>
              </a:r>
            </a:p>
            <a:p>
              <a:pPr marL="285750" indent="-285750" eaLnBrk="1" hangingPunct="1">
                <a:spcAft>
                  <a:spcPts val="600"/>
                </a:spcAft>
                <a:buFont typeface="Wingdings" panose="05000000000000000000" pitchFamily="2" charset="2"/>
                <a:buChar char="ü"/>
                <a:tabLst>
                  <a:tab pos="1884363" algn="l"/>
                </a:tabLst>
                <a:defRPr/>
              </a:pPr>
              <a:r>
                <a:rPr lang="zh-CN" altLang="en-US" dirty="0">
                  <a:latin typeface="Cambria" panose="02040503050406030204" pitchFamily="18" charset="0"/>
                  <a:ea typeface="黑体" pitchFamily="2" charset="-122"/>
                </a:rPr>
                <a:t>匹配模式</a:t>
              </a:r>
              <a:endParaRPr lang="en-US" altLang="zh-CN" dirty="0">
                <a:latin typeface="Cambria" panose="02040503050406030204" pitchFamily="18" charset="0"/>
                <a:ea typeface="黑体" pitchFamily="2" charset="-122"/>
              </a:endParaRPr>
            </a:p>
            <a:p>
              <a:pPr marL="285750" indent="-285750" eaLnBrk="1" hangingPunct="1">
                <a:spcAft>
                  <a:spcPts val="600"/>
                </a:spcAft>
                <a:buFont typeface="Wingdings" panose="05000000000000000000" pitchFamily="2" charset="2"/>
                <a:buChar char="ü"/>
                <a:tabLst>
                  <a:tab pos="1884363" algn="l"/>
                </a:tabLst>
                <a:defRPr/>
              </a:pPr>
              <a:r>
                <a:rPr lang="zh-CN" altLang="en-US" dirty="0">
                  <a:latin typeface="Cambria" panose="02040503050406030204" pitchFamily="18" charset="0"/>
                  <a:ea typeface="黑体" pitchFamily="2" charset="-122"/>
                </a:rPr>
                <a:t>幅值 </a:t>
              </a:r>
              <a:r>
                <a:rPr lang="en-US" altLang="zh-CN" dirty="0">
                  <a:latin typeface="Cambria" panose="02040503050406030204" pitchFamily="18" charset="0"/>
                  <a:ea typeface="黑体" pitchFamily="2" charset="-122"/>
                </a:rPr>
                <a:t>15.5MPa</a:t>
              </a:r>
            </a:p>
            <a:p>
              <a:pPr marL="285750" indent="-285750" eaLnBrk="1" hangingPunct="1">
                <a:spcAft>
                  <a:spcPts val="600"/>
                </a:spcAft>
                <a:buFont typeface="Wingdings" panose="05000000000000000000" pitchFamily="2" charset="2"/>
                <a:buChar char="ü"/>
                <a:tabLst>
                  <a:tab pos="1884363" algn="l"/>
                </a:tabLst>
                <a:defRPr/>
              </a:pPr>
              <a:r>
                <a:rPr lang="zh-CN" altLang="en-US" dirty="0">
                  <a:latin typeface="Cambria" panose="02040503050406030204" pitchFamily="18" charset="0"/>
                  <a:ea typeface="黑体" pitchFamily="2" charset="-122"/>
                </a:rPr>
                <a:t>持续时间</a:t>
              </a:r>
              <a:r>
                <a:rPr lang="en-US" altLang="zh-CN" dirty="0">
                  <a:latin typeface="Cambria" panose="02040503050406030204" pitchFamily="18" charset="0"/>
                  <a:ea typeface="黑体" pitchFamily="2" charset="-122"/>
                </a:rPr>
                <a:t> 200</a:t>
              </a:r>
              <a:r>
                <a:rPr lang="el-GR" altLang="zh-CN" dirty="0">
                  <a:latin typeface="Times New Roman" panose="02020603050405020304" pitchFamily="18" charset="0"/>
                  <a:ea typeface="黑体" pitchFamily="2" charset="-122"/>
                  <a:cs typeface="Times New Roman" panose="02020603050405020304" pitchFamily="18" charset="0"/>
                </a:rPr>
                <a:t>μ</a:t>
              </a:r>
              <a:r>
                <a:rPr lang="en-US" altLang="zh-CN" dirty="0">
                  <a:latin typeface="Times New Roman" panose="02020603050405020304" pitchFamily="18" charset="0"/>
                  <a:ea typeface="黑体" pitchFamily="2" charset="-122"/>
                  <a:cs typeface="Times New Roman" panose="02020603050405020304" pitchFamily="18" charset="0"/>
                </a:rPr>
                <a:t>s</a:t>
              </a:r>
              <a:endParaRPr lang="en-US" altLang="zh-CN" dirty="0">
                <a:latin typeface="Cambria" panose="02040503050406030204" pitchFamily="18" charset="0"/>
                <a:ea typeface="黑体" pitchFamily="2" charset="-122"/>
              </a:endParaRPr>
            </a:p>
            <a:p>
              <a:pPr marL="371475" indent="-285750" eaLnBrk="1" hangingPunct="1">
                <a:spcAft>
                  <a:spcPts val="600"/>
                </a:spcAft>
                <a:buFont typeface="Arial" panose="020B0604020202020204" pitchFamily="34" charset="0"/>
                <a:buChar char="•"/>
                <a:tabLst>
                  <a:tab pos="1884363" algn="l"/>
                </a:tabLst>
                <a:defRPr/>
              </a:pPr>
              <a:r>
                <a:rPr lang="zh-CN" altLang="en-US" dirty="0">
                  <a:latin typeface="Cambria" panose="02040503050406030204" pitchFamily="18" charset="0"/>
                  <a:ea typeface="黑体" pitchFamily="2" charset="-122"/>
                </a:rPr>
                <a:t>冲量 </a:t>
              </a:r>
              <a:r>
                <a:rPr lang="en-US" altLang="zh-CN" dirty="0">
                  <a:latin typeface="Cambria" panose="02040503050406030204" pitchFamily="18" charset="0"/>
                  <a:ea typeface="黑体" pitchFamily="2" charset="-122"/>
                </a:rPr>
                <a:t>240 </a:t>
              </a:r>
              <a:r>
                <a:rPr lang="en-US" altLang="zh-CN" dirty="0" err="1">
                  <a:latin typeface="Cambria" panose="02040503050406030204" pitchFamily="18" charset="0"/>
                  <a:ea typeface="黑体" pitchFamily="2" charset="-122"/>
                </a:rPr>
                <a:t>Pa·s</a:t>
              </a:r>
              <a:r>
                <a:rPr lang="en-US" altLang="zh-CN" dirty="0">
                  <a:latin typeface="Cambria" panose="02040503050406030204" pitchFamily="18" charset="0"/>
                  <a:ea typeface="黑体" pitchFamily="2" charset="-122"/>
                </a:rPr>
                <a:t>  </a:t>
              </a:r>
            </a:p>
            <a:p>
              <a:pPr marL="371475" indent="-285750" eaLnBrk="1" hangingPunct="1">
                <a:spcAft>
                  <a:spcPts val="600"/>
                </a:spcAft>
                <a:buFont typeface="Arial" panose="020B0604020202020204" pitchFamily="34" charset="0"/>
                <a:buChar char="•"/>
                <a:tabLst>
                  <a:tab pos="1884363" algn="l"/>
                </a:tabLst>
                <a:defRPr/>
              </a:pPr>
              <a:r>
                <a:rPr lang="zh-CN" altLang="en-US" dirty="0">
                  <a:latin typeface="Cambria" panose="02040503050406030204" pitchFamily="18" charset="0"/>
                  <a:ea typeface="黑体" pitchFamily="2" charset="-122"/>
                </a:rPr>
                <a:t>能量密度 </a:t>
              </a:r>
              <a:r>
                <a:rPr lang="en-US" altLang="zh-CN" dirty="0">
                  <a:latin typeface="Cambria" panose="02040503050406030204" pitchFamily="18" charset="0"/>
                  <a:ea typeface="黑体" pitchFamily="2" charset="-122"/>
                </a:rPr>
                <a:t>0.85kJ/m</a:t>
              </a:r>
              <a:r>
                <a:rPr lang="en-US" altLang="zh-CN" baseline="30000" dirty="0">
                  <a:latin typeface="Cambria" panose="02040503050406030204" pitchFamily="18" charset="0"/>
                  <a:ea typeface="黑体" pitchFamily="2" charset="-122"/>
                </a:rPr>
                <a:t>2</a:t>
              </a:r>
              <a:endParaRPr lang="en-US" altLang="zh-CN" dirty="0">
                <a:latin typeface="Cambria" panose="02040503050406030204" pitchFamily="18" charset="0"/>
                <a:ea typeface="黑体" pitchFamily="2" charset="-122"/>
              </a:endParaRPr>
            </a:p>
          </p:txBody>
        </p:sp>
      </p:grpSp>
      <p:grpSp>
        <p:nvGrpSpPr>
          <p:cNvPr id="20" name="组合 19"/>
          <p:cNvGrpSpPr/>
          <p:nvPr/>
        </p:nvGrpSpPr>
        <p:grpSpPr>
          <a:xfrm>
            <a:off x="6084168" y="1702035"/>
            <a:ext cx="2864477" cy="4641513"/>
            <a:chOff x="6084168" y="1702035"/>
            <a:chExt cx="2864477" cy="4641513"/>
          </a:xfrm>
        </p:grpSpPr>
        <p:grpSp>
          <p:nvGrpSpPr>
            <p:cNvPr id="3" name="组合 2"/>
            <p:cNvGrpSpPr/>
            <p:nvPr/>
          </p:nvGrpSpPr>
          <p:grpSpPr>
            <a:xfrm>
              <a:off x="6156176" y="1702035"/>
              <a:ext cx="2669825" cy="2448039"/>
              <a:chOff x="6156176" y="3544638"/>
              <a:chExt cx="2669825" cy="2448039"/>
            </a:xfrm>
          </p:grpSpPr>
          <p:pic>
            <p:nvPicPr>
              <p:cNvPr id="11" name="图片 10"/>
              <p:cNvPicPr>
                <a:picLocks noChangeAspect="1"/>
              </p:cNvPicPr>
              <p:nvPr/>
            </p:nvPicPr>
            <p:blipFill rotWithShape="1">
              <a:blip r:embed="rId5"/>
              <a:srcRect r="50358"/>
              <a:stretch/>
            </p:blipFill>
            <p:spPr>
              <a:xfrm>
                <a:off x="6156176" y="3544638"/>
                <a:ext cx="2669825" cy="2448039"/>
              </a:xfrm>
              <a:prstGeom prst="rect">
                <a:avLst/>
              </a:prstGeom>
            </p:spPr>
          </p:pic>
          <p:sp>
            <p:nvSpPr>
              <p:cNvPr id="16" name="矩形 15"/>
              <p:cNvSpPr/>
              <p:nvPr/>
            </p:nvSpPr>
            <p:spPr bwMode="auto">
              <a:xfrm>
                <a:off x="6588224" y="3645024"/>
                <a:ext cx="1152128" cy="211632"/>
              </a:xfrm>
              <a:prstGeom prst="rect">
                <a:avLst/>
              </a:prstGeom>
              <a:solidFill>
                <a:schemeClr val="bg1"/>
              </a:solidFill>
              <a:ln>
                <a:no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grpSp>
        <p:sp>
          <p:nvSpPr>
            <p:cNvPr id="19" name="矩形 18"/>
            <p:cNvSpPr/>
            <p:nvPr/>
          </p:nvSpPr>
          <p:spPr>
            <a:xfrm>
              <a:off x="6084168" y="4204501"/>
              <a:ext cx="2864477" cy="2139047"/>
            </a:xfrm>
            <a:prstGeom prst="rect">
              <a:avLst/>
            </a:prstGeom>
            <a:solidFill>
              <a:schemeClr val="accent6">
                <a:lumMod val="40000"/>
                <a:lumOff val="60000"/>
              </a:schemeClr>
            </a:solidFill>
            <a:ln w="28575">
              <a:solidFill>
                <a:srgbClr val="C00000"/>
              </a:solidFill>
            </a:ln>
          </p:spPr>
          <p:txBody>
            <a:bodyPr wrap="square">
              <a:spAutoFit/>
            </a:bodyPr>
            <a:lstStyle/>
            <a:p>
              <a:pPr marL="285750" indent="-285750" eaLnBrk="1" hangingPunct="1">
                <a:spcAft>
                  <a:spcPts val="600"/>
                </a:spcAft>
                <a:buFont typeface="Wingdings" panose="05000000000000000000" pitchFamily="2" charset="2"/>
                <a:buChar char="ü"/>
                <a:tabLst>
                  <a:tab pos="1884363" algn="l"/>
                </a:tabLst>
                <a:defRPr/>
              </a:pPr>
              <a:r>
                <a:rPr lang="en-US" altLang="zh-CN" dirty="0">
                  <a:latin typeface="Cambria" panose="02040503050406030204" pitchFamily="18" charset="0"/>
                  <a:ea typeface="黑体" pitchFamily="2" charset="-122"/>
                </a:rPr>
                <a:t>3g </a:t>
              </a:r>
              <a:r>
                <a:rPr lang="en-US" altLang="zh-CN" dirty="0" err="1">
                  <a:latin typeface="Cambria" panose="02040503050406030204" pitchFamily="18" charset="0"/>
                  <a:ea typeface="黑体" pitchFamily="2" charset="-122"/>
                </a:rPr>
                <a:t>NM+Al+CuO</a:t>
              </a:r>
              <a:r>
                <a:rPr lang="en-US" altLang="zh-CN" dirty="0">
                  <a:latin typeface="Cambria" panose="02040503050406030204" pitchFamily="18" charset="0"/>
                  <a:ea typeface="黑体" pitchFamily="2" charset="-122"/>
                </a:rPr>
                <a:t>(1.41cm</a:t>
              </a:r>
              <a:r>
                <a:rPr lang="en-US" altLang="zh-CN" baseline="30000" dirty="0">
                  <a:latin typeface="Cambria" panose="02040503050406030204" pitchFamily="18" charset="0"/>
                  <a:ea typeface="黑体" pitchFamily="2" charset="-122"/>
                </a:rPr>
                <a:t>3</a:t>
              </a:r>
              <a:r>
                <a:rPr lang="en-US" altLang="zh-CN" dirty="0">
                  <a:latin typeface="Cambria" panose="02040503050406030204" pitchFamily="18" charset="0"/>
                  <a:ea typeface="黑体" pitchFamily="2" charset="-122"/>
                </a:rPr>
                <a:t>)</a:t>
              </a:r>
            </a:p>
            <a:p>
              <a:pPr marL="285750" indent="-285750" eaLnBrk="1" hangingPunct="1">
                <a:spcAft>
                  <a:spcPts val="600"/>
                </a:spcAft>
                <a:buFont typeface="Wingdings" panose="05000000000000000000" pitchFamily="2" charset="2"/>
                <a:buChar char="ü"/>
                <a:tabLst>
                  <a:tab pos="1884363" algn="l"/>
                </a:tabLst>
                <a:defRPr/>
              </a:pPr>
              <a:r>
                <a:rPr lang="en-US" altLang="zh-CN" dirty="0">
                  <a:latin typeface="Cambria" panose="02040503050406030204" pitchFamily="18" charset="0"/>
                  <a:ea typeface="黑体" pitchFamily="2" charset="-122"/>
                </a:rPr>
                <a:t>20kV W EWE</a:t>
              </a:r>
            </a:p>
            <a:p>
              <a:pPr marL="285750" indent="-285750" eaLnBrk="1" hangingPunct="1">
                <a:spcAft>
                  <a:spcPts val="600"/>
                </a:spcAft>
                <a:buFont typeface="Wingdings" panose="05000000000000000000" pitchFamily="2" charset="2"/>
                <a:buChar char="ü"/>
                <a:tabLst>
                  <a:tab pos="1884363" algn="l"/>
                </a:tabLst>
                <a:defRPr/>
              </a:pPr>
              <a:r>
                <a:rPr lang="zh-CN" altLang="en-US" dirty="0">
                  <a:latin typeface="Cambria" panose="02040503050406030204" pitchFamily="18" charset="0"/>
                  <a:ea typeface="黑体" pitchFamily="2" charset="-122"/>
                </a:rPr>
                <a:t>幅值 </a:t>
              </a:r>
              <a:r>
                <a:rPr lang="en-US" altLang="zh-CN" dirty="0">
                  <a:latin typeface="Cambria" panose="02040503050406030204" pitchFamily="18" charset="0"/>
                  <a:ea typeface="黑体" pitchFamily="2" charset="-122"/>
                </a:rPr>
                <a:t>26MPa</a:t>
              </a:r>
            </a:p>
            <a:p>
              <a:pPr marL="285750" indent="-285750" eaLnBrk="1" hangingPunct="1">
                <a:spcAft>
                  <a:spcPts val="600"/>
                </a:spcAft>
                <a:buFont typeface="Wingdings" panose="05000000000000000000" pitchFamily="2" charset="2"/>
                <a:buChar char="ü"/>
                <a:tabLst>
                  <a:tab pos="1884363" algn="l"/>
                </a:tabLst>
                <a:defRPr/>
              </a:pPr>
              <a:r>
                <a:rPr lang="zh-CN" altLang="en-US" dirty="0">
                  <a:latin typeface="Cambria" panose="02040503050406030204" pitchFamily="18" charset="0"/>
                  <a:ea typeface="黑体" pitchFamily="2" charset="-122"/>
                </a:rPr>
                <a:t>持续时间</a:t>
              </a:r>
              <a:r>
                <a:rPr lang="en-US" altLang="zh-CN" dirty="0">
                  <a:latin typeface="Cambria" panose="02040503050406030204" pitchFamily="18" charset="0"/>
                  <a:ea typeface="黑体" pitchFamily="2" charset="-122"/>
                </a:rPr>
                <a:t> 200</a:t>
              </a:r>
              <a:r>
                <a:rPr lang="el-GR" altLang="zh-CN" dirty="0">
                  <a:latin typeface="Times New Roman" panose="02020603050405020304" pitchFamily="18" charset="0"/>
                  <a:ea typeface="黑体" pitchFamily="2" charset="-122"/>
                  <a:cs typeface="Times New Roman" panose="02020603050405020304" pitchFamily="18" charset="0"/>
                </a:rPr>
                <a:t>μ</a:t>
              </a:r>
              <a:r>
                <a:rPr lang="en-US" altLang="zh-CN" dirty="0">
                  <a:latin typeface="Times New Roman" panose="02020603050405020304" pitchFamily="18" charset="0"/>
                  <a:ea typeface="黑体" pitchFamily="2" charset="-122"/>
                  <a:cs typeface="Times New Roman" panose="02020603050405020304" pitchFamily="18" charset="0"/>
                </a:rPr>
                <a:t>s</a:t>
              </a:r>
              <a:endParaRPr lang="en-US" altLang="zh-CN" dirty="0">
                <a:latin typeface="Cambria" panose="02040503050406030204" pitchFamily="18" charset="0"/>
                <a:ea typeface="黑体" pitchFamily="2" charset="-122"/>
              </a:endParaRPr>
            </a:p>
            <a:p>
              <a:pPr marL="371475" indent="-285750" eaLnBrk="1" hangingPunct="1">
                <a:spcAft>
                  <a:spcPts val="600"/>
                </a:spcAft>
                <a:buFont typeface="Arial" panose="020B0604020202020204" pitchFamily="34" charset="0"/>
                <a:buChar char="•"/>
                <a:tabLst>
                  <a:tab pos="1884363" algn="l"/>
                </a:tabLst>
                <a:defRPr/>
              </a:pPr>
              <a:r>
                <a:rPr lang="zh-CN" altLang="en-US" dirty="0">
                  <a:latin typeface="Cambria" panose="02040503050406030204" pitchFamily="18" charset="0"/>
                  <a:ea typeface="黑体" pitchFamily="2" charset="-122"/>
                </a:rPr>
                <a:t>冲量 </a:t>
              </a:r>
              <a:r>
                <a:rPr lang="en-US" altLang="zh-CN" dirty="0">
                  <a:latin typeface="Cambria" panose="02040503050406030204" pitchFamily="18" charset="0"/>
                  <a:ea typeface="黑体" pitchFamily="2" charset="-122"/>
                </a:rPr>
                <a:t>800 </a:t>
              </a:r>
              <a:r>
                <a:rPr lang="en-US" altLang="zh-CN" dirty="0" err="1">
                  <a:latin typeface="Cambria" panose="02040503050406030204" pitchFamily="18" charset="0"/>
                  <a:ea typeface="黑体" pitchFamily="2" charset="-122"/>
                </a:rPr>
                <a:t>Pa·s</a:t>
              </a:r>
              <a:r>
                <a:rPr lang="en-US" altLang="zh-CN" dirty="0">
                  <a:latin typeface="Cambria" panose="02040503050406030204" pitchFamily="18" charset="0"/>
                  <a:ea typeface="黑体" pitchFamily="2" charset="-122"/>
                </a:rPr>
                <a:t>  </a:t>
              </a:r>
            </a:p>
            <a:p>
              <a:pPr marL="371475" indent="-285750" eaLnBrk="1" hangingPunct="1">
                <a:spcAft>
                  <a:spcPts val="600"/>
                </a:spcAft>
                <a:buFont typeface="Arial" panose="020B0604020202020204" pitchFamily="34" charset="0"/>
                <a:buChar char="•"/>
                <a:tabLst>
                  <a:tab pos="1884363" algn="l"/>
                </a:tabLst>
                <a:defRPr/>
              </a:pPr>
              <a:r>
                <a:rPr lang="zh-CN" altLang="en-US" dirty="0">
                  <a:latin typeface="Cambria" panose="02040503050406030204" pitchFamily="18" charset="0"/>
                  <a:ea typeface="黑体" pitchFamily="2" charset="-122"/>
                </a:rPr>
                <a:t>能量密度 </a:t>
              </a:r>
              <a:r>
                <a:rPr lang="en-US" altLang="zh-CN" dirty="0">
                  <a:latin typeface="Cambria" panose="02040503050406030204" pitchFamily="18" charset="0"/>
                  <a:ea typeface="黑体" pitchFamily="2" charset="-122"/>
                </a:rPr>
                <a:t>5.4kJ/m</a:t>
              </a:r>
              <a:r>
                <a:rPr lang="en-US" altLang="zh-CN" baseline="30000" dirty="0">
                  <a:latin typeface="Cambria" panose="02040503050406030204" pitchFamily="18" charset="0"/>
                  <a:ea typeface="黑体" pitchFamily="2" charset="-122"/>
                </a:rPr>
                <a:t>2</a:t>
              </a:r>
              <a:r>
                <a:rPr lang="en-US" altLang="zh-CN" dirty="0">
                  <a:latin typeface="Cambria" panose="02040503050406030204" pitchFamily="18" charset="0"/>
                  <a:ea typeface="黑体" pitchFamily="2" charset="-122"/>
                </a:rPr>
                <a:t> </a:t>
              </a:r>
            </a:p>
          </p:txBody>
        </p:sp>
      </p:grpSp>
      <p:sp>
        <p:nvSpPr>
          <p:cNvPr id="22"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p>
        </p:txBody>
      </p:sp>
    </p:spTree>
    <p:extLst>
      <p:ext uri="{BB962C8B-B14F-4D97-AF65-F5344CB8AC3E}">
        <p14:creationId xmlns:p14="http://schemas.microsoft.com/office/powerpoint/2010/main" val="3709268067"/>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8172400" y="216177"/>
            <a:ext cx="864096" cy="400110"/>
          </a:xfrm>
          <a:prstGeom prst="rect">
            <a:avLst/>
          </a:prstGeom>
          <a:noFill/>
        </p:spPr>
        <p:txBody>
          <a:bodyPr wrap="square" rtlCol="0">
            <a:spAutoFit/>
          </a:bodyPr>
          <a:lstStyle/>
          <a:p>
            <a:pPr algn="r"/>
            <a:r>
              <a:rPr lang="en-US" altLang="zh-CN" sz="2000" b="1" dirty="0"/>
              <a:t>11</a:t>
            </a:r>
            <a:endParaRPr lang="zh-CN" altLang="en-US" sz="2000" b="1" dirty="0"/>
          </a:p>
        </p:txBody>
      </p:sp>
      <p:sp>
        <p:nvSpPr>
          <p:cNvPr id="13" name="矩形 12"/>
          <p:cNvSpPr/>
          <p:nvPr/>
        </p:nvSpPr>
        <p:spPr>
          <a:xfrm>
            <a:off x="25587" y="755685"/>
            <a:ext cx="8544880" cy="40011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冲击波形态</a:t>
            </a:r>
            <a:r>
              <a:rPr lang="en-US" altLang="zh-CN" sz="2000" dirty="0">
                <a:latin typeface="Cambria" panose="02040503050406030204" pitchFamily="18" charset="0"/>
                <a:ea typeface="黑体" pitchFamily="2" charset="-122"/>
              </a:rPr>
              <a:t> </a:t>
            </a:r>
          </a:p>
        </p:txBody>
      </p:sp>
      <p:pic>
        <p:nvPicPr>
          <p:cNvPr id="24" name="图片 2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67544" y="1495722"/>
            <a:ext cx="7875411" cy="2293318"/>
          </a:xfrm>
          <a:prstGeom prst="rect">
            <a:avLst/>
          </a:prstGeom>
        </p:spPr>
      </p:pic>
      <p:sp>
        <p:nvSpPr>
          <p:cNvPr id="14" name="矩形 13"/>
          <p:cNvSpPr/>
          <p:nvPr/>
        </p:nvSpPr>
        <p:spPr>
          <a:xfrm>
            <a:off x="107504" y="1080012"/>
            <a:ext cx="8989738" cy="369332"/>
          </a:xfrm>
          <a:prstGeom prst="rect">
            <a:avLst/>
          </a:prstGeom>
        </p:spPr>
        <p:txBody>
          <a:bodyPr wrap="square">
            <a:spAutoFit/>
          </a:bodyPr>
          <a:lstStyle/>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极好的轴向均匀性</a:t>
            </a:r>
            <a:endParaRPr lang="en-US" altLang="zh-CN" dirty="0">
              <a:latin typeface="Cambria" panose="02040503050406030204" pitchFamily="18" charset="0"/>
              <a:ea typeface="黑体" pitchFamily="2" charset="-122"/>
            </a:endParaRPr>
          </a:p>
        </p:txBody>
      </p:sp>
      <p:sp>
        <p:nvSpPr>
          <p:cNvPr id="2" name="矩形 1"/>
          <p:cNvSpPr/>
          <p:nvPr/>
        </p:nvSpPr>
        <p:spPr>
          <a:xfrm>
            <a:off x="2627784" y="6430259"/>
            <a:ext cx="6120680" cy="461665"/>
          </a:xfrm>
          <a:prstGeom prst="rect">
            <a:avLst/>
          </a:prstGeom>
        </p:spPr>
        <p:txBody>
          <a:bodyPr wrap="square">
            <a:spAutoFit/>
          </a:bodyPr>
          <a:lstStyle/>
          <a:p>
            <a:pPr marL="182562" algn="just" eaLnBrk="1" hangingPunct="1">
              <a:spcAft>
                <a:spcPts val="1200"/>
              </a:spcAft>
              <a:tabLst>
                <a:tab pos="1884363" algn="l"/>
              </a:tabLst>
              <a:defRPr/>
            </a:pPr>
            <a:r>
              <a:rPr lang="zh-CN" altLang="en-US" sz="2400" b="1" dirty="0">
                <a:solidFill>
                  <a:srgbClr val="C00000"/>
                </a:solidFill>
                <a:latin typeface="Cambria" panose="02040503050406030204" pitchFamily="18" charset="0"/>
                <a:ea typeface="黑体" pitchFamily="2" charset="-122"/>
              </a:rPr>
              <a:t>爆轰需要足够储能的</a:t>
            </a:r>
            <a:r>
              <a:rPr lang="en-US" altLang="zh-CN" sz="2400" b="1" dirty="0">
                <a:solidFill>
                  <a:srgbClr val="C00000"/>
                </a:solidFill>
                <a:latin typeface="Cambria" panose="02040503050406030204" pitchFamily="18" charset="0"/>
                <a:ea typeface="黑体" pitchFamily="2" charset="-122"/>
              </a:rPr>
              <a:t>EWE</a:t>
            </a:r>
          </a:p>
        </p:txBody>
      </p:sp>
      <p:sp>
        <p:nvSpPr>
          <p:cNvPr id="10"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p>
        </p:txBody>
      </p:sp>
      <p:sp>
        <p:nvSpPr>
          <p:cNvPr id="4" name="矩形 3">
            <a:extLst>
              <a:ext uri="{FF2B5EF4-FFF2-40B4-BE49-F238E27FC236}">
                <a16:creationId xmlns:a16="http://schemas.microsoft.com/office/drawing/2014/main" id="{7BAE9620-B7EF-4320-A6C0-A2C67AAE2CD3}"/>
              </a:ext>
            </a:extLst>
          </p:cNvPr>
          <p:cNvSpPr/>
          <p:nvPr/>
        </p:nvSpPr>
        <p:spPr bwMode="auto">
          <a:xfrm>
            <a:off x="4103384" y="3459548"/>
            <a:ext cx="1440160" cy="288564"/>
          </a:xfrm>
          <a:prstGeom prst="rect">
            <a:avLst/>
          </a:prstGeom>
          <a:solidFill>
            <a:schemeClr val="bg1"/>
          </a:solidFill>
          <a:ln>
            <a:no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zh-CN" altLang="en-US" sz="160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电源储能</a:t>
            </a:r>
          </a:p>
        </p:txBody>
      </p:sp>
      <p:sp>
        <p:nvSpPr>
          <p:cNvPr id="15" name="矩形 14">
            <a:extLst>
              <a:ext uri="{FF2B5EF4-FFF2-40B4-BE49-F238E27FC236}">
                <a16:creationId xmlns:a16="http://schemas.microsoft.com/office/drawing/2014/main" id="{764FC3EF-6E4D-4815-8256-975AD9BFBA8B}"/>
              </a:ext>
            </a:extLst>
          </p:cNvPr>
          <p:cNvSpPr/>
          <p:nvPr/>
        </p:nvSpPr>
        <p:spPr>
          <a:xfrm>
            <a:off x="26544" y="3573016"/>
            <a:ext cx="8544880" cy="40011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冲击波形态</a:t>
            </a:r>
            <a:r>
              <a:rPr lang="en-US" altLang="zh-CN" sz="2000" dirty="0">
                <a:latin typeface="Cambria" panose="02040503050406030204" pitchFamily="18" charset="0"/>
                <a:ea typeface="黑体" pitchFamily="2" charset="-122"/>
              </a:rPr>
              <a:t>  </a:t>
            </a:r>
          </a:p>
        </p:txBody>
      </p:sp>
      <p:sp>
        <p:nvSpPr>
          <p:cNvPr id="16" name="矩形 15">
            <a:extLst>
              <a:ext uri="{FF2B5EF4-FFF2-40B4-BE49-F238E27FC236}">
                <a16:creationId xmlns:a16="http://schemas.microsoft.com/office/drawing/2014/main" id="{9E916919-A411-470E-9167-C4DFB195189C}"/>
              </a:ext>
            </a:extLst>
          </p:cNvPr>
          <p:cNvSpPr/>
          <p:nvPr/>
        </p:nvSpPr>
        <p:spPr>
          <a:xfrm>
            <a:off x="47715" y="3861048"/>
            <a:ext cx="8989738" cy="369332"/>
          </a:xfrm>
          <a:prstGeom prst="rect">
            <a:avLst/>
          </a:prstGeom>
        </p:spPr>
        <p:txBody>
          <a:bodyPr wrap="square">
            <a:spAutoFit/>
          </a:bodyPr>
          <a:lstStyle/>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使用高速相机在</a:t>
            </a:r>
            <a:r>
              <a:rPr lang="en-US" altLang="zh-CN" dirty="0">
                <a:latin typeface="Cambria" panose="02040503050406030204" pitchFamily="18" charset="0"/>
                <a:ea typeface="黑体" pitchFamily="2" charset="-122"/>
              </a:rPr>
              <a:t>250ns</a:t>
            </a:r>
            <a:r>
              <a:rPr lang="zh-CN" altLang="en-US" dirty="0">
                <a:latin typeface="Cambria" panose="02040503050406030204" pitchFamily="18" charset="0"/>
                <a:ea typeface="黑体" pitchFamily="2" charset="-122"/>
              </a:rPr>
              <a:t>曝光时间下拍摄的自发光图像</a:t>
            </a:r>
            <a:endParaRPr lang="en-US" altLang="zh-CN" dirty="0">
              <a:latin typeface="Cambria" panose="02040503050406030204" pitchFamily="18" charset="0"/>
              <a:ea typeface="黑体" pitchFamily="2" charset="-122"/>
            </a:endParaRPr>
          </a:p>
        </p:txBody>
      </p:sp>
      <p:grpSp>
        <p:nvGrpSpPr>
          <p:cNvPr id="17" name="组合 16">
            <a:extLst>
              <a:ext uri="{FF2B5EF4-FFF2-40B4-BE49-F238E27FC236}">
                <a16:creationId xmlns:a16="http://schemas.microsoft.com/office/drawing/2014/main" id="{97E4871D-0E25-40BF-AC0F-9CA4CA1F7ACE}"/>
              </a:ext>
            </a:extLst>
          </p:cNvPr>
          <p:cNvGrpSpPr/>
          <p:nvPr/>
        </p:nvGrpSpPr>
        <p:grpSpPr>
          <a:xfrm>
            <a:off x="251520" y="4221088"/>
            <a:ext cx="8716136" cy="2378448"/>
            <a:chOff x="251520" y="4365104"/>
            <a:chExt cx="8716136" cy="2378448"/>
          </a:xfrm>
        </p:grpSpPr>
        <p:pic>
          <p:nvPicPr>
            <p:cNvPr id="18" name="图片 17">
              <a:extLst>
                <a:ext uri="{FF2B5EF4-FFF2-40B4-BE49-F238E27FC236}">
                  <a16:creationId xmlns:a16="http://schemas.microsoft.com/office/drawing/2014/main" id="{1CCC54C9-FFB5-4BBC-8D91-BE5D5D5C0A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20" y="4366895"/>
              <a:ext cx="3566680" cy="2038103"/>
            </a:xfrm>
            <a:prstGeom prst="rect">
              <a:avLst/>
            </a:prstGeom>
          </p:spPr>
        </p:pic>
        <p:sp>
          <p:nvSpPr>
            <p:cNvPr id="19" name="矩形 18">
              <a:extLst>
                <a:ext uri="{FF2B5EF4-FFF2-40B4-BE49-F238E27FC236}">
                  <a16:creationId xmlns:a16="http://schemas.microsoft.com/office/drawing/2014/main" id="{0C9E3855-5EA1-433A-B4C2-941F5D46FBBA}"/>
                </a:ext>
              </a:extLst>
            </p:cNvPr>
            <p:cNvSpPr/>
            <p:nvPr/>
          </p:nvSpPr>
          <p:spPr>
            <a:xfrm>
              <a:off x="810724" y="6404998"/>
              <a:ext cx="2448272" cy="338554"/>
            </a:xfrm>
            <a:prstGeom prst="rect">
              <a:avLst/>
            </a:prstGeom>
          </p:spPr>
          <p:txBody>
            <a:bodyPr wrap="square">
              <a:spAutoFit/>
            </a:bodyPr>
            <a:lstStyle/>
            <a:p>
              <a:pPr marL="182562" algn="ctr" eaLnBrk="1" hangingPunct="1">
                <a:spcAft>
                  <a:spcPts val="600"/>
                </a:spcAft>
                <a:tabLst>
                  <a:tab pos="1884363" algn="l"/>
                </a:tabLst>
                <a:defRPr/>
              </a:pPr>
              <a:r>
                <a:rPr lang="en-US" altLang="zh-CN" sz="1600" dirty="0">
                  <a:latin typeface="Cambria" panose="02040503050406030204" pitchFamily="18" charset="0"/>
                  <a:ea typeface="黑体" pitchFamily="2" charset="-122"/>
                </a:rPr>
                <a:t>1200 J </a:t>
              </a:r>
              <a:r>
                <a:rPr lang="zh-CN" altLang="en-US" sz="1600" dirty="0">
                  <a:latin typeface="Cambria" panose="02040503050406030204" pitchFamily="18" charset="0"/>
                  <a:ea typeface="黑体" pitchFamily="2" charset="-122"/>
                </a:rPr>
                <a:t>储能</a:t>
              </a:r>
              <a:endParaRPr lang="en-US" altLang="zh-CN" sz="1600" dirty="0">
                <a:latin typeface="Cambria" panose="02040503050406030204" pitchFamily="18" charset="0"/>
                <a:ea typeface="黑体" pitchFamily="2" charset="-122"/>
              </a:endParaRPr>
            </a:p>
          </p:txBody>
        </p:sp>
        <p:pic>
          <p:nvPicPr>
            <p:cNvPr id="20" name="图片 19">
              <a:extLst>
                <a:ext uri="{FF2B5EF4-FFF2-40B4-BE49-F238E27FC236}">
                  <a16:creationId xmlns:a16="http://schemas.microsoft.com/office/drawing/2014/main" id="{B6742666-1466-4569-87EB-D0C30F22B6F2}"/>
                </a:ext>
              </a:extLst>
            </p:cNvPr>
            <p:cNvPicPr>
              <a:picLocks noChangeAspect="1"/>
            </p:cNvPicPr>
            <p:nvPr/>
          </p:nvPicPr>
          <p:blipFill>
            <a:blip r:embed="rId5"/>
            <a:stretch>
              <a:fillRect/>
            </a:stretch>
          </p:blipFill>
          <p:spPr>
            <a:xfrm>
              <a:off x="4020406" y="4365104"/>
              <a:ext cx="4847477" cy="1381047"/>
            </a:xfrm>
            <a:prstGeom prst="rect">
              <a:avLst/>
            </a:prstGeom>
          </p:spPr>
        </p:pic>
        <p:sp>
          <p:nvSpPr>
            <p:cNvPr id="21" name="矩形 20">
              <a:extLst>
                <a:ext uri="{FF2B5EF4-FFF2-40B4-BE49-F238E27FC236}">
                  <a16:creationId xmlns:a16="http://schemas.microsoft.com/office/drawing/2014/main" id="{586F18CF-E09F-469E-B3F8-08D987310710}"/>
                </a:ext>
              </a:extLst>
            </p:cNvPr>
            <p:cNvSpPr/>
            <p:nvPr/>
          </p:nvSpPr>
          <p:spPr>
            <a:xfrm>
              <a:off x="4048140" y="5733256"/>
              <a:ext cx="4919516" cy="830997"/>
            </a:xfrm>
            <a:prstGeom prst="rect">
              <a:avLst/>
            </a:prstGeom>
            <a:solidFill>
              <a:schemeClr val="accent5">
                <a:lumMod val="40000"/>
                <a:lumOff val="60000"/>
              </a:schemeClr>
            </a:solidFill>
          </p:spPr>
          <p:txBody>
            <a:bodyPr wrap="square">
              <a:spAutoFit/>
            </a:bodyPr>
            <a:lstStyle/>
            <a:p>
              <a:pPr marL="179388" indent="-179388" algn="just" eaLnBrk="1" hangingPunct="1">
                <a:spcAft>
                  <a:spcPts val="0"/>
                </a:spcAft>
                <a:buFont typeface="Arial" pitchFamily="34" charset="0"/>
                <a:buChar char="•"/>
                <a:tabLst>
                  <a:tab pos="1884363" algn="l"/>
                </a:tabLst>
                <a:defRPr/>
              </a:pPr>
              <a:r>
                <a:rPr lang="el-GR" altLang="zh-CN" sz="1600" dirty="0">
                  <a:latin typeface="Cambria" panose="02040503050406030204" pitchFamily="18" charset="0"/>
                  <a:ea typeface="黑体" pitchFamily="2" charset="-122"/>
                </a:rPr>
                <a:t>30μ</a:t>
              </a:r>
              <a:r>
                <a:rPr lang="en-US" altLang="zh-CN" sz="1600" dirty="0">
                  <a:latin typeface="Cambria" panose="02040503050406030204" pitchFamily="18" charset="0"/>
                  <a:ea typeface="黑体" pitchFamily="2" charset="-122"/>
                </a:rPr>
                <a:t>s:</a:t>
              </a:r>
              <a:r>
                <a:rPr lang="zh-CN" altLang="en-US" sz="1600" dirty="0">
                  <a:latin typeface="Cambria" panose="02040503050406030204" pitchFamily="18" charset="0"/>
                  <a:ea typeface="黑体" pitchFamily="2" charset="-122"/>
                </a:rPr>
                <a:t>膨胀速率</a:t>
              </a:r>
              <a:r>
                <a:rPr lang="en-US" altLang="zh-CN" sz="1600" dirty="0">
                  <a:latin typeface="Cambria" panose="02040503050406030204" pitchFamily="18" charset="0"/>
                  <a:ea typeface="黑体" pitchFamily="2" charset="-122"/>
                </a:rPr>
                <a:t> ~180m/s</a:t>
              </a:r>
            </a:p>
            <a:p>
              <a:pPr marL="179388" indent="-179388" algn="just" eaLnBrk="1" hangingPunct="1">
                <a:spcAft>
                  <a:spcPts val="0"/>
                </a:spcAft>
                <a:buFont typeface="Arial" pitchFamily="34" charset="0"/>
                <a:buChar char="•"/>
                <a:tabLst>
                  <a:tab pos="1884363" algn="l"/>
                </a:tabLst>
                <a:defRPr/>
              </a:pPr>
              <a:r>
                <a:rPr lang="en-US" altLang="zh-CN" sz="1600" dirty="0">
                  <a:latin typeface="Cambria" panose="02040503050406030204" pitchFamily="18" charset="0"/>
                  <a:ea typeface="黑体" pitchFamily="2" charset="-122"/>
                </a:rPr>
                <a:t>30</a:t>
              </a:r>
              <a:r>
                <a:rPr lang="el-GR" altLang="zh-CN" sz="1600" dirty="0">
                  <a:latin typeface="Cambria" panose="02040503050406030204" pitchFamily="18" charset="0"/>
                  <a:ea typeface="黑体" pitchFamily="2" charset="-122"/>
                </a:rPr>
                <a:t>μ</a:t>
              </a:r>
              <a:r>
                <a:rPr lang="en-US" altLang="zh-CN" sz="1600" dirty="0">
                  <a:latin typeface="Cambria" panose="02040503050406030204" pitchFamily="18" charset="0"/>
                  <a:ea typeface="黑体" pitchFamily="2" charset="-122"/>
                </a:rPr>
                <a:t>s~1000</a:t>
              </a:r>
              <a:r>
                <a:rPr lang="el-GR" altLang="zh-CN" sz="1600" dirty="0">
                  <a:latin typeface="Cambria" panose="02040503050406030204" pitchFamily="18" charset="0"/>
                  <a:ea typeface="黑体" pitchFamily="2" charset="-122"/>
                </a:rPr>
                <a:t>μ</a:t>
              </a:r>
              <a:r>
                <a:rPr lang="en-US" altLang="zh-CN" sz="1600" dirty="0">
                  <a:latin typeface="Cambria" panose="02040503050406030204" pitchFamily="18" charset="0"/>
                  <a:ea typeface="黑体" pitchFamily="2" charset="-122"/>
                </a:rPr>
                <a:t>s:</a:t>
              </a:r>
              <a:r>
                <a:rPr lang="zh-CN" altLang="en-US" sz="1600" dirty="0">
                  <a:latin typeface="Cambria" panose="02040503050406030204" pitchFamily="18" charset="0"/>
                  <a:ea typeface="黑体" pitchFamily="2" charset="-122"/>
                </a:rPr>
                <a:t>药柱由柱面向球面演化</a:t>
              </a:r>
              <a:endParaRPr lang="en-US" altLang="zh-CN" sz="1600" dirty="0">
                <a:latin typeface="Cambria" panose="02040503050406030204" pitchFamily="18" charset="0"/>
                <a:ea typeface="黑体" pitchFamily="2" charset="-122"/>
              </a:endParaRPr>
            </a:p>
            <a:p>
              <a:pPr marL="179388" indent="-179388" algn="just" eaLnBrk="1" hangingPunct="1">
                <a:spcAft>
                  <a:spcPts val="0"/>
                </a:spcAft>
                <a:buFont typeface="Arial" pitchFamily="34" charset="0"/>
                <a:buChar char="•"/>
                <a:tabLst>
                  <a:tab pos="1884363" algn="l"/>
                </a:tabLst>
                <a:defRPr/>
              </a:pPr>
              <a:r>
                <a:rPr lang="zh-CN" altLang="en-US" sz="1600" dirty="0">
                  <a:latin typeface="Cambria" panose="02040503050406030204" pitchFamily="18" charset="0"/>
                  <a:ea typeface="黑体" pitchFamily="2" charset="-122"/>
                </a:rPr>
                <a:t>整个燃烧过程</a:t>
              </a:r>
              <a:r>
                <a:rPr lang="en-US" altLang="zh-CN" sz="1600" dirty="0">
                  <a:latin typeface="Cambria" panose="02040503050406030204" pitchFamily="18" charset="0"/>
                  <a:ea typeface="黑体" pitchFamily="2" charset="-122"/>
                </a:rPr>
                <a:t>~4ms</a:t>
              </a:r>
            </a:p>
          </p:txBody>
        </p:sp>
      </p:grpSp>
    </p:spTree>
    <p:extLst>
      <p:ext uri="{BB962C8B-B14F-4D97-AF65-F5344CB8AC3E}">
        <p14:creationId xmlns:p14="http://schemas.microsoft.com/office/powerpoint/2010/main" val="139733457"/>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8172400" y="216177"/>
            <a:ext cx="864096" cy="400110"/>
          </a:xfrm>
          <a:prstGeom prst="rect">
            <a:avLst/>
          </a:prstGeom>
          <a:noFill/>
        </p:spPr>
        <p:txBody>
          <a:bodyPr wrap="square" rtlCol="0">
            <a:spAutoFit/>
          </a:bodyPr>
          <a:lstStyle/>
          <a:p>
            <a:pPr algn="r"/>
            <a:r>
              <a:rPr lang="en-US" altLang="zh-CN" sz="2000" b="1" dirty="0"/>
              <a:t>12</a:t>
            </a:r>
            <a:endParaRPr lang="zh-CN" altLang="en-US" sz="2000" b="1" dirty="0"/>
          </a:p>
        </p:txBody>
      </p:sp>
      <p:sp>
        <p:nvSpPr>
          <p:cNvPr id="13" name="矩形 12"/>
          <p:cNvSpPr/>
          <p:nvPr/>
        </p:nvSpPr>
        <p:spPr>
          <a:xfrm>
            <a:off x="25587" y="755685"/>
            <a:ext cx="8544880" cy="40011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爆轰波速度测量</a:t>
            </a:r>
            <a:r>
              <a:rPr lang="en-US" altLang="zh-CN" sz="2000" dirty="0">
                <a:latin typeface="Cambria" panose="02040503050406030204" pitchFamily="18" charset="0"/>
                <a:ea typeface="黑体" pitchFamily="2" charset="-122"/>
              </a:rPr>
              <a:t> </a:t>
            </a:r>
          </a:p>
        </p:txBody>
      </p:sp>
      <p:pic>
        <p:nvPicPr>
          <p:cNvPr id="10" name="图片 9" descr="F:\研究生\研究生\胡于家\硝基甲烷泥浆\fig6.jpg"/>
          <p:cNvPicPr/>
          <p:nvPr/>
        </p:nvPicPr>
        <p:blipFill>
          <a:blip r:embed="rId3">
            <a:extLst>
              <a:ext uri="{28A0092B-C50C-407E-A947-70E740481C1C}">
                <a14:useLocalDpi xmlns:a14="http://schemas.microsoft.com/office/drawing/2010/main" val="0"/>
              </a:ext>
            </a:extLst>
          </a:blip>
          <a:srcRect/>
          <a:stretch>
            <a:fillRect/>
          </a:stretch>
        </p:blipFill>
        <p:spPr bwMode="auto">
          <a:xfrm>
            <a:off x="891705" y="2600082"/>
            <a:ext cx="7276875" cy="3780826"/>
          </a:xfrm>
          <a:prstGeom prst="rect">
            <a:avLst/>
          </a:prstGeom>
          <a:noFill/>
          <a:ln>
            <a:noFill/>
          </a:ln>
        </p:spPr>
      </p:pic>
      <p:sp>
        <p:nvSpPr>
          <p:cNvPr id="11" name="矩形 10"/>
          <p:cNvSpPr/>
          <p:nvPr/>
        </p:nvSpPr>
        <p:spPr>
          <a:xfrm>
            <a:off x="-224619" y="1200830"/>
            <a:ext cx="9421786" cy="1354217"/>
          </a:xfrm>
          <a:prstGeom prst="rect">
            <a:avLst/>
          </a:prstGeom>
        </p:spPr>
        <p:txBody>
          <a:bodyPr wrap="square">
            <a:spAutoFit/>
          </a:bodyPr>
          <a:lstStyle/>
          <a:p>
            <a:pPr marL="342900" indent="-160338" algn="just" eaLnBrk="1" hangingPunct="1">
              <a:spcAft>
                <a:spcPts val="600"/>
              </a:spcAft>
              <a:buFont typeface="Arial" pitchFamily="34" charset="0"/>
              <a:buChar char="•"/>
              <a:tabLst>
                <a:tab pos="1884363" algn="l"/>
              </a:tabLst>
              <a:defRPr/>
            </a:pPr>
            <a:r>
              <a:rPr lang="zh-CN" altLang="en-US" dirty="0">
                <a:latin typeface="Cambria" panose="02040503050406030204" pitchFamily="18" charset="0"/>
                <a:ea typeface="黑体" pitchFamily="2" charset="-122"/>
              </a:rPr>
              <a:t>对于</a:t>
            </a:r>
            <a:r>
              <a:rPr lang="en-US" altLang="zh-CN" dirty="0">
                <a:latin typeface="Cambria" panose="02040503050406030204" pitchFamily="18" charset="0"/>
                <a:ea typeface="黑体" pitchFamily="2" charset="-122"/>
              </a:rPr>
              <a:t>5mm</a:t>
            </a:r>
            <a:r>
              <a:rPr lang="zh-CN" altLang="en-US" dirty="0">
                <a:latin typeface="Cambria" panose="02040503050406030204" pitchFamily="18" charset="0"/>
                <a:ea typeface="黑体" pitchFamily="2" charset="-122"/>
              </a:rPr>
              <a:t>药柱，在</a:t>
            </a:r>
            <a:r>
              <a:rPr lang="en-US" altLang="zh-CN" dirty="0">
                <a:latin typeface="Cambria" panose="02040503050406030204" pitchFamily="18" charset="0"/>
                <a:ea typeface="黑体" pitchFamily="2" charset="-122"/>
              </a:rPr>
              <a:t>6.1</a:t>
            </a:r>
            <a:r>
              <a:rPr lang="el-GR" altLang="zh-CN" dirty="0">
                <a:latin typeface="Cambria" panose="02040503050406030204" pitchFamily="18" charset="0"/>
                <a:ea typeface="黑体" pitchFamily="2" charset="-122"/>
              </a:rPr>
              <a:t>μ</a:t>
            </a:r>
            <a:r>
              <a:rPr lang="en-US" altLang="zh-CN" dirty="0">
                <a:latin typeface="Cambria" panose="02040503050406030204" pitchFamily="18" charset="0"/>
                <a:ea typeface="黑体" pitchFamily="2" charset="-122"/>
              </a:rPr>
              <a:t>s</a:t>
            </a:r>
            <a:r>
              <a:rPr lang="zh-CN" altLang="en-US" dirty="0">
                <a:latin typeface="Cambria" panose="02040503050406030204" pitchFamily="18" charset="0"/>
                <a:ea typeface="黑体" pitchFamily="2" charset="-122"/>
              </a:rPr>
              <a:t>时刻两侧冲击波对称，并且均可观测到液化冲击波与汽化冲击波的分层现象</a:t>
            </a:r>
            <a:endParaRPr lang="en-US" altLang="zh-CN" dirty="0">
              <a:latin typeface="Cambria" panose="02040503050406030204" pitchFamily="18" charset="0"/>
              <a:ea typeface="黑体" pitchFamily="2" charset="-122"/>
            </a:endParaRPr>
          </a:p>
          <a:p>
            <a:pPr marL="342900" indent="-160338" algn="just" eaLnBrk="1" hangingPunct="1">
              <a:spcAft>
                <a:spcPts val="600"/>
              </a:spcAft>
              <a:buFont typeface="Arial" pitchFamily="34" charset="0"/>
              <a:buChar char="•"/>
              <a:tabLst>
                <a:tab pos="1884363" algn="l"/>
              </a:tabLst>
              <a:defRPr/>
            </a:pPr>
            <a:r>
              <a:rPr lang="zh-CN" altLang="en-US" dirty="0">
                <a:latin typeface="Cambria" panose="02040503050406030204" pitchFamily="18" charset="0"/>
                <a:ea typeface="黑体" pitchFamily="2" charset="-122"/>
              </a:rPr>
              <a:t>对于</a:t>
            </a:r>
            <a:r>
              <a:rPr lang="en-US" altLang="zh-CN" dirty="0">
                <a:latin typeface="Cambria" panose="02040503050406030204" pitchFamily="18" charset="0"/>
                <a:ea typeface="黑体" pitchFamily="2" charset="-122"/>
              </a:rPr>
              <a:t>6mm</a:t>
            </a:r>
            <a:r>
              <a:rPr lang="zh-CN" altLang="en-US" dirty="0">
                <a:latin typeface="Cambria" panose="02040503050406030204" pitchFamily="18" charset="0"/>
                <a:ea typeface="黑体" pitchFamily="2" charset="-122"/>
              </a:rPr>
              <a:t>药柱，在</a:t>
            </a:r>
            <a:r>
              <a:rPr lang="en-US" altLang="zh-CN" dirty="0">
                <a:latin typeface="Cambria" panose="02040503050406030204" pitchFamily="18" charset="0"/>
                <a:ea typeface="黑体" pitchFamily="2" charset="-122"/>
              </a:rPr>
              <a:t>6.4</a:t>
            </a:r>
            <a:r>
              <a:rPr lang="el-GR" altLang="zh-CN" dirty="0">
                <a:latin typeface="Cambria" panose="02040503050406030204" pitchFamily="18" charset="0"/>
                <a:ea typeface="黑体" pitchFamily="2" charset="-122"/>
              </a:rPr>
              <a:t>μ</a:t>
            </a:r>
            <a:r>
              <a:rPr lang="en-US" altLang="zh-CN" dirty="0">
                <a:latin typeface="Cambria" panose="02040503050406030204" pitchFamily="18" charset="0"/>
                <a:ea typeface="黑体" pitchFamily="2" charset="-122"/>
              </a:rPr>
              <a:t>s</a:t>
            </a:r>
            <a:r>
              <a:rPr lang="zh-CN" altLang="en-US" dirty="0">
                <a:latin typeface="Cambria" panose="02040503050406030204" pitchFamily="18" charset="0"/>
                <a:ea typeface="黑体" pitchFamily="2" charset="-122"/>
              </a:rPr>
              <a:t>时刻两侧冲击波不对称，左侧有分层现象而右侧已经融合</a:t>
            </a:r>
            <a:endParaRPr lang="en-US" altLang="zh-CN" dirty="0">
              <a:latin typeface="Cambria" panose="02040503050406030204" pitchFamily="18" charset="0"/>
              <a:ea typeface="黑体" pitchFamily="2" charset="-122"/>
            </a:endParaRPr>
          </a:p>
          <a:p>
            <a:pPr marL="342900" indent="-160338" algn="just" eaLnBrk="1" hangingPunct="1">
              <a:spcAft>
                <a:spcPts val="600"/>
              </a:spcAft>
              <a:buFont typeface="Arial" pitchFamily="34" charset="0"/>
              <a:buChar char="•"/>
              <a:tabLst>
                <a:tab pos="1884363" algn="l"/>
              </a:tabLst>
              <a:defRPr/>
            </a:pPr>
            <a:r>
              <a:rPr lang="zh-CN" altLang="en-US" dirty="0">
                <a:latin typeface="Cambria" panose="02040503050406030204" pitchFamily="18" charset="0"/>
                <a:ea typeface="黑体" pitchFamily="2" charset="-122"/>
              </a:rPr>
              <a:t>结合爆轰波起始时刻，水中声速与不同时刻冲击波前沿位置，可粗略估计爆速为</a:t>
            </a:r>
            <a:r>
              <a:rPr lang="en-US" altLang="zh-CN" dirty="0">
                <a:latin typeface="Cambria" panose="02040503050406030204" pitchFamily="18" charset="0"/>
                <a:ea typeface="黑体" pitchFamily="2" charset="-122"/>
              </a:rPr>
              <a:t>4km/s</a:t>
            </a:r>
          </a:p>
        </p:txBody>
      </p:sp>
      <p:sp>
        <p:nvSpPr>
          <p:cNvPr id="7"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p>
        </p:txBody>
      </p:sp>
    </p:spTree>
    <p:extLst>
      <p:ext uri="{BB962C8B-B14F-4D97-AF65-F5344CB8AC3E}">
        <p14:creationId xmlns:p14="http://schemas.microsoft.com/office/powerpoint/2010/main" val="1469946207"/>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8172400" y="216177"/>
            <a:ext cx="864096" cy="400110"/>
          </a:xfrm>
          <a:prstGeom prst="rect">
            <a:avLst/>
          </a:prstGeom>
          <a:noFill/>
        </p:spPr>
        <p:txBody>
          <a:bodyPr wrap="square" rtlCol="0">
            <a:spAutoFit/>
          </a:bodyPr>
          <a:lstStyle/>
          <a:p>
            <a:pPr algn="r"/>
            <a:r>
              <a:rPr lang="en-US" altLang="zh-CN" sz="2000" b="1" dirty="0"/>
              <a:t>13</a:t>
            </a:r>
            <a:endParaRPr lang="zh-CN" altLang="en-US" sz="2000" b="1" dirty="0"/>
          </a:p>
        </p:txBody>
      </p:sp>
      <p:sp>
        <p:nvSpPr>
          <p:cNvPr id="19" name="矩形 18"/>
          <p:cNvSpPr/>
          <p:nvPr/>
        </p:nvSpPr>
        <p:spPr>
          <a:xfrm>
            <a:off x="0" y="1295193"/>
            <a:ext cx="8303892" cy="1231106"/>
          </a:xfrm>
          <a:prstGeom prst="rect">
            <a:avLst/>
          </a:prstGeom>
        </p:spPr>
        <p:txBody>
          <a:bodyPr wrap="square">
            <a:spAutoFit/>
          </a:bodyPr>
          <a:lstStyle/>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液化冲击波（绿色）：识别条纹图像得到</a:t>
            </a:r>
            <a:endParaRPr lang="en-US" altLang="zh-CN" dirty="0">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汽化冲击波（蓝色）：识别条纹图像得到</a:t>
            </a:r>
            <a:endParaRPr lang="en-US" altLang="zh-CN" dirty="0">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爆轰冲击波（黄色）：偏心结构负载实验多次测量拟合得到</a:t>
            </a:r>
            <a:endParaRPr lang="en-US" altLang="zh-CN" dirty="0">
              <a:latin typeface="Cambria" panose="02040503050406030204" pitchFamily="18" charset="0"/>
              <a:ea typeface="黑体" pitchFamily="2" charset="-122"/>
            </a:endParaRPr>
          </a:p>
        </p:txBody>
      </p:sp>
      <p:sp>
        <p:nvSpPr>
          <p:cNvPr id="8" name="矩形 7"/>
          <p:cNvSpPr/>
          <p:nvPr/>
        </p:nvSpPr>
        <p:spPr>
          <a:xfrm>
            <a:off x="25587" y="755685"/>
            <a:ext cx="8544880" cy="40011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冲击波结构</a:t>
            </a:r>
            <a:r>
              <a:rPr lang="en-US" altLang="zh-CN" sz="2000" dirty="0">
                <a:latin typeface="Cambria" panose="02040503050406030204" pitchFamily="18" charset="0"/>
                <a:ea typeface="黑体" pitchFamily="2" charset="-122"/>
              </a:rPr>
              <a:t> </a:t>
            </a:r>
          </a:p>
        </p:txBody>
      </p:sp>
      <p:sp>
        <p:nvSpPr>
          <p:cNvPr id="10"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87" y="2684561"/>
            <a:ext cx="8795372" cy="4075671"/>
          </a:xfrm>
          <a:prstGeom prst="rect">
            <a:avLst/>
          </a:prstGeom>
        </p:spPr>
      </p:pic>
    </p:spTree>
    <p:extLst>
      <p:ext uri="{BB962C8B-B14F-4D97-AF65-F5344CB8AC3E}">
        <p14:creationId xmlns:p14="http://schemas.microsoft.com/office/powerpoint/2010/main" val="859123315"/>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8172400" y="216177"/>
            <a:ext cx="864096" cy="400110"/>
          </a:xfrm>
          <a:prstGeom prst="rect">
            <a:avLst/>
          </a:prstGeom>
          <a:noFill/>
        </p:spPr>
        <p:txBody>
          <a:bodyPr wrap="square" rtlCol="0">
            <a:spAutoFit/>
          </a:bodyPr>
          <a:lstStyle/>
          <a:p>
            <a:pPr algn="r"/>
            <a:r>
              <a:rPr lang="en-US" altLang="zh-CN" sz="2000" b="1" dirty="0"/>
              <a:t>14</a:t>
            </a:r>
            <a:endParaRPr lang="zh-CN" altLang="en-US" sz="2000" b="1" dirty="0"/>
          </a:p>
        </p:txBody>
      </p:sp>
      <p:sp>
        <p:nvSpPr>
          <p:cNvPr id="19" name="矩形 18"/>
          <p:cNvSpPr/>
          <p:nvPr/>
        </p:nvSpPr>
        <p:spPr>
          <a:xfrm>
            <a:off x="-108520" y="1295193"/>
            <a:ext cx="8303892" cy="369332"/>
          </a:xfrm>
          <a:prstGeom prst="rect">
            <a:avLst/>
          </a:prstGeom>
        </p:spPr>
        <p:txBody>
          <a:bodyPr wrap="square">
            <a:spAutoFit/>
          </a:bodyPr>
          <a:lstStyle/>
          <a:p>
            <a:pPr marL="468312" indent="-285750" algn="just" eaLnBrk="1" hangingPunct="1">
              <a:spcAft>
                <a:spcPts val="1200"/>
              </a:spcAft>
              <a:buFont typeface="Wingdings" panose="05000000000000000000" pitchFamily="2" charset="2"/>
              <a:buChar char="p"/>
              <a:tabLst>
                <a:tab pos="1884363" algn="l"/>
              </a:tabLst>
              <a:defRPr/>
            </a:pPr>
            <a:r>
              <a:rPr lang="zh-CN" altLang="en-US" dirty="0">
                <a:latin typeface="Cambria" panose="02040503050406030204" pitchFamily="18" charset="0"/>
                <a:ea typeface="黑体" pitchFamily="2" charset="-122"/>
              </a:rPr>
              <a:t>偏心结构负载实验</a:t>
            </a:r>
            <a:endParaRPr lang="en-US" altLang="zh-CN" dirty="0">
              <a:latin typeface="Cambria" panose="02040503050406030204" pitchFamily="18" charset="0"/>
              <a:ea typeface="黑体" pitchFamily="2" charset="-122"/>
            </a:endParaRPr>
          </a:p>
        </p:txBody>
      </p:sp>
      <p:sp>
        <p:nvSpPr>
          <p:cNvPr id="8" name="矩形 7"/>
          <p:cNvSpPr/>
          <p:nvPr/>
        </p:nvSpPr>
        <p:spPr>
          <a:xfrm>
            <a:off x="25587" y="755685"/>
            <a:ext cx="8544880" cy="40011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冲击波结构</a:t>
            </a:r>
            <a:r>
              <a:rPr lang="en-US" altLang="zh-CN" sz="2000" dirty="0">
                <a:latin typeface="Cambria" panose="02040503050406030204" pitchFamily="18" charset="0"/>
                <a:ea typeface="黑体" pitchFamily="2" charset="-122"/>
              </a:rPr>
              <a:t> </a:t>
            </a:r>
          </a:p>
        </p:txBody>
      </p:sp>
      <p:pic>
        <p:nvPicPr>
          <p:cNvPr id="9" name="图片 8"/>
          <p:cNvPicPr>
            <a:picLocks noChangeAspect="1"/>
          </p:cNvPicPr>
          <p:nvPr/>
        </p:nvPicPr>
        <p:blipFill>
          <a:blip r:embed="rId3"/>
          <a:stretch>
            <a:fillRect/>
          </a:stretch>
        </p:blipFill>
        <p:spPr>
          <a:xfrm>
            <a:off x="3995936" y="1015600"/>
            <a:ext cx="3993674" cy="2679142"/>
          </a:xfrm>
          <a:prstGeom prst="rect">
            <a:avLst/>
          </a:prstGeom>
        </p:spPr>
      </p:pic>
      <p:sp>
        <p:nvSpPr>
          <p:cNvPr id="11" name="矩形 10"/>
          <p:cNvSpPr/>
          <p:nvPr/>
        </p:nvSpPr>
        <p:spPr>
          <a:xfrm>
            <a:off x="5605208" y="3553271"/>
            <a:ext cx="1567227" cy="307777"/>
          </a:xfrm>
          <a:prstGeom prst="rect">
            <a:avLst/>
          </a:prstGeom>
        </p:spPr>
        <p:txBody>
          <a:bodyPr wrap="square">
            <a:spAutoFit/>
          </a:bodyPr>
          <a:lstStyle/>
          <a:p>
            <a:pPr marL="182562" algn="ctr" eaLnBrk="1" hangingPunct="1">
              <a:spcAft>
                <a:spcPts val="1200"/>
              </a:spcAft>
              <a:tabLst>
                <a:tab pos="1884363" algn="l"/>
              </a:tabLst>
              <a:defRPr/>
            </a:pPr>
            <a:r>
              <a:rPr lang="zh-CN" altLang="en-US" sz="1400" dirty="0">
                <a:latin typeface="Cambria" panose="02040503050406030204" pitchFamily="18" charset="0"/>
                <a:ea typeface="黑体" pitchFamily="2" charset="-122"/>
              </a:rPr>
              <a:t>实验设置</a:t>
            </a:r>
            <a:endParaRPr lang="en-US" altLang="zh-CN" sz="1400" dirty="0">
              <a:latin typeface="Cambria" panose="02040503050406030204" pitchFamily="18" charset="0"/>
              <a:ea typeface="黑体" pitchFamily="2" charset="-122"/>
            </a:endParaRPr>
          </a:p>
        </p:txBody>
      </p:sp>
      <p:pic>
        <p:nvPicPr>
          <p:cNvPr id="28" name="图片 27"/>
          <p:cNvPicPr>
            <a:picLocks noChangeAspect="1"/>
          </p:cNvPicPr>
          <p:nvPr/>
        </p:nvPicPr>
        <p:blipFill>
          <a:blip r:embed="rId4"/>
          <a:stretch>
            <a:fillRect/>
          </a:stretch>
        </p:blipFill>
        <p:spPr>
          <a:xfrm>
            <a:off x="3763054" y="3817704"/>
            <a:ext cx="5251536" cy="2400265"/>
          </a:xfrm>
          <a:prstGeom prst="rect">
            <a:avLst/>
          </a:prstGeom>
        </p:spPr>
      </p:pic>
      <p:sp>
        <p:nvSpPr>
          <p:cNvPr id="29" name="矩形 28"/>
          <p:cNvSpPr/>
          <p:nvPr/>
        </p:nvSpPr>
        <p:spPr>
          <a:xfrm>
            <a:off x="3419872" y="6318861"/>
            <a:ext cx="3651069" cy="307777"/>
          </a:xfrm>
          <a:prstGeom prst="rect">
            <a:avLst/>
          </a:prstGeom>
        </p:spPr>
        <p:txBody>
          <a:bodyPr wrap="square">
            <a:spAutoFit/>
          </a:bodyPr>
          <a:lstStyle/>
          <a:p>
            <a:pPr marL="182562" algn="ctr" eaLnBrk="1" hangingPunct="1">
              <a:spcAft>
                <a:spcPts val="1200"/>
              </a:spcAft>
              <a:tabLst>
                <a:tab pos="1884363" algn="l"/>
              </a:tabLst>
              <a:defRPr/>
            </a:pPr>
            <a:r>
              <a:rPr lang="zh-CN" altLang="en-US" sz="1400" dirty="0">
                <a:latin typeface="Cambria" panose="02040503050406030204" pitchFamily="18" charset="0"/>
                <a:ea typeface="黑体" pitchFamily="2" charset="-122"/>
              </a:rPr>
              <a:t>穆勒探头测得的典型冲击波波形</a:t>
            </a:r>
            <a:endParaRPr lang="en-US" altLang="zh-CN" sz="1400" dirty="0">
              <a:latin typeface="Cambria" panose="02040503050406030204" pitchFamily="18" charset="0"/>
              <a:ea typeface="黑体" pitchFamily="2" charset="-122"/>
            </a:endParaRPr>
          </a:p>
        </p:txBody>
      </p:sp>
      <p:sp>
        <p:nvSpPr>
          <p:cNvPr id="30" name="矩形 29"/>
          <p:cNvSpPr/>
          <p:nvPr/>
        </p:nvSpPr>
        <p:spPr>
          <a:xfrm>
            <a:off x="-108520" y="3851756"/>
            <a:ext cx="1580561" cy="369332"/>
          </a:xfrm>
          <a:prstGeom prst="rect">
            <a:avLst/>
          </a:prstGeom>
        </p:spPr>
        <p:txBody>
          <a:bodyPr wrap="none">
            <a:spAutoFit/>
          </a:bodyPr>
          <a:lstStyle/>
          <a:p>
            <a:pPr marL="468312" indent="-285750" algn="just" eaLnBrk="1" hangingPunct="1">
              <a:spcAft>
                <a:spcPts val="1200"/>
              </a:spcAft>
              <a:buFont typeface="Wingdings" panose="05000000000000000000" pitchFamily="2" charset="2"/>
              <a:buChar char="p"/>
              <a:tabLst>
                <a:tab pos="1884363" algn="l"/>
              </a:tabLst>
              <a:defRPr/>
            </a:pPr>
            <a:r>
              <a:rPr lang="zh-CN" altLang="en-US" dirty="0">
                <a:latin typeface="Cambria" panose="02040503050406030204" pitchFamily="18" charset="0"/>
                <a:ea typeface="黑体" pitchFamily="2" charset="-122"/>
              </a:rPr>
              <a:t>实验结果</a:t>
            </a:r>
            <a:endParaRPr lang="en-US" altLang="zh-CN" dirty="0">
              <a:latin typeface="Cambria" panose="02040503050406030204" pitchFamily="18" charset="0"/>
              <a:ea typeface="黑体" pitchFamily="2" charset="-122"/>
            </a:endParaRPr>
          </a:p>
        </p:txBody>
      </p:sp>
      <p:sp>
        <p:nvSpPr>
          <p:cNvPr id="31" name="矩形 30"/>
          <p:cNvSpPr/>
          <p:nvPr/>
        </p:nvSpPr>
        <p:spPr>
          <a:xfrm>
            <a:off x="-108520" y="1931789"/>
            <a:ext cx="3743222" cy="1354217"/>
          </a:xfrm>
          <a:prstGeom prst="rect">
            <a:avLst/>
          </a:prstGeom>
        </p:spPr>
        <p:txBody>
          <a:bodyPr wrap="square">
            <a:spAutoFit/>
          </a:bodyPr>
          <a:lstStyle/>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将金属丝置于负载一侧，以延迟三重冲击波的融合</a:t>
            </a:r>
            <a:endParaRPr lang="en-US" altLang="zh-CN" dirty="0">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使用穆勒探头在距离金属丝</a:t>
            </a:r>
            <a:r>
              <a:rPr lang="en-US" altLang="zh-CN" dirty="0">
                <a:latin typeface="Cambria" panose="02040503050406030204" pitchFamily="18" charset="0"/>
                <a:ea typeface="黑体" pitchFamily="2" charset="-122"/>
              </a:rPr>
              <a:t>3cm-5cm</a:t>
            </a:r>
            <a:r>
              <a:rPr lang="zh-CN" altLang="en-US" dirty="0">
                <a:latin typeface="Cambria" panose="02040503050406030204" pitchFamily="18" charset="0"/>
                <a:ea typeface="黑体" pitchFamily="2" charset="-122"/>
              </a:rPr>
              <a:t>处测量冲击波</a:t>
            </a:r>
            <a:endParaRPr lang="en-US" altLang="zh-CN" dirty="0">
              <a:latin typeface="Cambria" panose="02040503050406030204" pitchFamily="18" charset="0"/>
              <a:ea typeface="黑体" pitchFamily="2" charset="-122"/>
            </a:endParaRPr>
          </a:p>
        </p:txBody>
      </p:sp>
      <p:sp>
        <p:nvSpPr>
          <p:cNvPr id="32" name="矩形 31"/>
          <p:cNvSpPr/>
          <p:nvPr/>
        </p:nvSpPr>
        <p:spPr>
          <a:xfrm>
            <a:off x="-108520" y="4595063"/>
            <a:ext cx="3743222" cy="1354217"/>
          </a:xfrm>
          <a:prstGeom prst="rect">
            <a:avLst/>
          </a:prstGeom>
        </p:spPr>
        <p:txBody>
          <a:bodyPr wrap="square">
            <a:spAutoFit/>
          </a:bodyPr>
          <a:lstStyle/>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冲击波曲线中第一个峰为汽化冲击波，第二个峰为爆轰冲击波</a:t>
            </a:r>
            <a:endParaRPr lang="en-US" altLang="zh-CN" dirty="0">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将</a:t>
            </a:r>
            <a:r>
              <a:rPr lang="en-US" altLang="zh-CN" dirty="0">
                <a:latin typeface="Cambria" panose="02040503050406030204" pitchFamily="18" charset="0"/>
                <a:ea typeface="黑体" pitchFamily="2" charset="-122"/>
              </a:rPr>
              <a:t>17</a:t>
            </a:r>
            <a:r>
              <a:rPr lang="zh-CN" altLang="en-US" dirty="0">
                <a:latin typeface="Cambria" panose="02040503050406030204" pitchFamily="18" charset="0"/>
                <a:ea typeface="黑体" pitchFamily="2" charset="-122"/>
              </a:rPr>
              <a:t>次实验测得的实验结果拟合得到冲击波轨迹</a:t>
            </a:r>
            <a:endParaRPr lang="en-US" altLang="zh-CN" dirty="0">
              <a:latin typeface="Cambria" panose="02040503050406030204" pitchFamily="18" charset="0"/>
              <a:ea typeface="黑体" pitchFamily="2" charset="-122"/>
            </a:endParaRPr>
          </a:p>
        </p:txBody>
      </p:sp>
      <p:sp>
        <p:nvSpPr>
          <p:cNvPr id="33" name="矩形 32"/>
          <p:cNvSpPr/>
          <p:nvPr/>
        </p:nvSpPr>
        <p:spPr>
          <a:xfrm>
            <a:off x="7070941" y="6318861"/>
            <a:ext cx="2045879" cy="307777"/>
          </a:xfrm>
          <a:prstGeom prst="rect">
            <a:avLst/>
          </a:prstGeom>
        </p:spPr>
        <p:txBody>
          <a:bodyPr wrap="square">
            <a:spAutoFit/>
          </a:bodyPr>
          <a:lstStyle/>
          <a:p>
            <a:pPr marL="182562" algn="ctr" eaLnBrk="1" hangingPunct="1">
              <a:spcAft>
                <a:spcPts val="1200"/>
              </a:spcAft>
              <a:tabLst>
                <a:tab pos="1884363" algn="l"/>
              </a:tabLst>
              <a:defRPr/>
            </a:pPr>
            <a:r>
              <a:rPr lang="zh-CN" altLang="en-US" sz="1400" dirty="0">
                <a:latin typeface="Cambria" panose="02040503050406030204" pitchFamily="18" charset="0"/>
                <a:ea typeface="黑体" pitchFamily="2" charset="-122"/>
              </a:rPr>
              <a:t>拟合得到冲击波轨迹</a:t>
            </a:r>
            <a:endParaRPr lang="en-US" altLang="zh-CN" sz="1400" dirty="0">
              <a:latin typeface="Cambria" panose="02040503050406030204" pitchFamily="18" charset="0"/>
              <a:ea typeface="黑体" pitchFamily="2" charset="-122"/>
            </a:endParaRPr>
          </a:p>
        </p:txBody>
      </p:sp>
      <p:sp>
        <p:nvSpPr>
          <p:cNvPr id="14"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p>
        </p:txBody>
      </p:sp>
    </p:spTree>
    <p:extLst>
      <p:ext uri="{BB962C8B-B14F-4D97-AF65-F5344CB8AC3E}">
        <p14:creationId xmlns:p14="http://schemas.microsoft.com/office/powerpoint/2010/main" val="1982412186"/>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044" y="3861756"/>
            <a:ext cx="6058860" cy="2807604"/>
          </a:xfrm>
          <a:prstGeom prst="rect">
            <a:avLst/>
          </a:prstGeom>
        </p:spPr>
      </p:pic>
      <p:sp>
        <p:nvSpPr>
          <p:cNvPr id="12" name="文本框 11"/>
          <p:cNvSpPr txBox="1"/>
          <p:nvPr/>
        </p:nvSpPr>
        <p:spPr>
          <a:xfrm>
            <a:off x="8172400" y="216177"/>
            <a:ext cx="864096" cy="400110"/>
          </a:xfrm>
          <a:prstGeom prst="rect">
            <a:avLst/>
          </a:prstGeom>
          <a:noFill/>
        </p:spPr>
        <p:txBody>
          <a:bodyPr wrap="square" rtlCol="0">
            <a:spAutoFit/>
          </a:bodyPr>
          <a:lstStyle/>
          <a:p>
            <a:pPr algn="r"/>
            <a:r>
              <a:rPr lang="en-US" altLang="zh-CN" sz="2000" b="1" dirty="0"/>
              <a:t>15</a:t>
            </a:r>
            <a:endParaRPr lang="zh-CN" altLang="en-US" sz="2000" b="1" dirty="0"/>
          </a:p>
        </p:txBody>
      </p:sp>
      <p:sp>
        <p:nvSpPr>
          <p:cNvPr id="13" name="矩形 12"/>
          <p:cNvSpPr/>
          <p:nvPr/>
        </p:nvSpPr>
        <p:spPr>
          <a:xfrm>
            <a:off x="25587" y="755685"/>
            <a:ext cx="8544880" cy="40011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冲击波结构</a:t>
            </a:r>
            <a:r>
              <a:rPr lang="en-US" altLang="zh-CN" sz="2000" dirty="0">
                <a:latin typeface="Cambria" panose="02040503050406030204" pitchFamily="18" charset="0"/>
                <a:ea typeface="黑体" pitchFamily="2" charset="-122"/>
              </a:rPr>
              <a:t>  </a:t>
            </a:r>
          </a:p>
        </p:txBody>
      </p:sp>
      <p:sp>
        <p:nvSpPr>
          <p:cNvPr id="19" name="矩形 18"/>
          <p:cNvSpPr/>
          <p:nvPr/>
        </p:nvSpPr>
        <p:spPr>
          <a:xfrm>
            <a:off x="0" y="1104971"/>
            <a:ext cx="6444208" cy="2523768"/>
          </a:xfrm>
          <a:prstGeom prst="rect">
            <a:avLst/>
          </a:prstGeom>
        </p:spPr>
        <p:txBody>
          <a:bodyPr wrap="square">
            <a:spAutoFit/>
          </a:bodyPr>
          <a:lstStyle/>
          <a:p>
            <a:pPr marL="468312" indent="-285750" algn="just" eaLnBrk="1" hangingPunct="1">
              <a:spcAft>
                <a:spcPts val="1200"/>
              </a:spcAft>
              <a:buFont typeface="Wingdings" panose="05000000000000000000" pitchFamily="2" charset="2"/>
              <a:buChar char="p"/>
              <a:tabLst>
                <a:tab pos="1884363" algn="l"/>
              </a:tabLst>
              <a:defRPr/>
            </a:pPr>
            <a:r>
              <a:rPr lang="zh-CN" altLang="en-US" dirty="0">
                <a:latin typeface="Cambria" panose="02040503050406030204" pitchFamily="18" charset="0"/>
                <a:ea typeface="黑体" pitchFamily="2" charset="-122"/>
              </a:rPr>
              <a:t>重要时间节点</a:t>
            </a:r>
            <a:endParaRPr lang="en-US" altLang="zh-CN" dirty="0">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en-US" altLang="zh-CN" dirty="0">
                <a:latin typeface="Cambria" panose="02040503050406030204" pitchFamily="18" charset="0"/>
                <a:ea typeface="黑体" pitchFamily="2" charset="-122"/>
              </a:rPr>
              <a:t>t1(</a:t>
            </a:r>
            <a:r>
              <a:rPr lang="el-GR" altLang="zh-CN" dirty="0">
                <a:latin typeface="Cambria" panose="02040503050406030204" pitchFamily="18" charset="0"/>
                <a:ea typeface="黑体" pitchFamily="2" charset="-122"/>
              </a:rPr>
              <a:t>~1 μ</a:t>
            </a:r>
            <a:r>
              <a:rPr lang="en-US" altLang="zh-CN" dirty="0">
                <a:latin typeface="Cambria" panose="02040503050406030204" pitchFamily="18" charset="0"/>
                <a:ea typeface="黑体" pitchFamily="2" charset="-122"/>
              </a:rPr>
              <a:t>s): </a:t>
            </a:r>
            <a:r>
              <a:rPr lang="zh-CN" altLang="en-US" dirty="0">
                <a:latin typeface="Cambria" panose="02040503050406030204" pitchFamily="18" charset="0"/>
                <a:ea typeface="黑体" pitchFamily="2" charset="-122"/>
              </a:rPr>
              <a:t>液化冲击波起始时刻、金属丝融化</a:t>
            </a:r>
            <a:endParaRPr lang="en-US" altLang="zh-CN" dirty="0">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en-US" altLang="zh-CN" dirty="0">
                <a:latin typeface="Cambria" panose="02040503050406030204" pitchFamily="18" charset="0"/>
                <a:ea typeface="黑体" pitchFamily="2" charset="-122"/>
              </a:rPr>
              <a:t>t2(</a:t>
            </a:r>
            <a:r>
              <a:rPr lang="el-GR" altLang="zh-CN" dirty="0">
                <a:latin typeface="Cambria" panose="02040503050406030204" pitchFamily="18" charset="0"/>
                <a:ea typeface="黑体" pitchFamily="2" charset="-122"/>
              </a:rPr>
              <a:t>~2 μ</a:t>
            </a:r>
            <a:r>
              <a:rPr lang="en-US" altLang="zh-CN" dirty="0">
                <a:latin typeface="Cambria" panose="02040503050406030204" pitchFamily="18" charset="0"/>
                <a:ea typeface="黑体" pitchFamily="2" charset="-122"/>
              </a:rPr>
              <a:t>s): </a:t>
            </a:r>
            <a:r>
              <a:rPr lang="zh-CN" altLang="en-US" dirty="0">
                <a:latin typeface="Cambria" panose="02040503050406030204" pitchFamily="18" charset="0"/>
                <a:ea typeface="黑体" pitchFamily="2" charset="-122"/>
              </a:rPr>
              <a:t>汽化冲击波起始时刻、击穿</a:t>
            </a:r>
            <a:endParaRPr lang="en-US" altLang="zh-CN" dirty="0">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en-US" altLang="zh-CN" dirty="0">
                <a:latin typeface="Cambria" panose="02040503050406030204" pitchFamily="18" charset="0"/>
                <a:ea typeface="黑体" pitchFamily="2" charset="-122"/>
              </a:rPr>
              <a:t>t3(</a:t>
            </a:r>
            <a:r>
              <a:rPr lang="el-GR" altLang="zh-CN" dirty="0">
                <a:latin typeface="Cambria" panose="02040503050406030204" pitchFamily="18" charset="0"/>
                <a:ea typeface="黑体" pitchFamily="2" charset="-122"/>
              </a:rPr>
              <a:t>~3.5 μ</a:t>
            </a:r>
            <a:r>
              <a:rPr lang="en-US" altLang="zh-CN" dirty="0">
                <a:latin typeface="Cambria" panose="02040503050406030204" pitchFamily="18" charset="0"/>
                <a:ea typeface="黑体" pitchFamily="2" charset="-122"/>
              </a:rPr>
              <a:t>s): </a:t>
            </a:r>
            <a:r>
              <a:rPr lang="zh-CN" altLang="en-US" dirty="0">
                <a:latin typeface="Cambria" panose="02040503050406030204" pitchFamily="18" charset="0"/>
                <a:ea typeface="黑体" pitchFamily="2" charset="-122"/>
              </a:rPr>
              <a:t>含能材料爆轰冲击波起始时刻、电阻上升</a:t>
            </a:r>
            <a:endParaRPr lang="en-US" altLang="zh-CN" dirty="0">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en-US" altLang="zh-CN" dirty="0">
                <a:latin typeface="Cambria" panose="02040503050406030204" pitchFamily="18" charset="0"/>
                <a:ea typeface="黑体" pitchFamily="2" charset="-122"/>
              </a:rPr>
              <a:t>t4: </a:t>
            </a:r>
            <a:r>
              <a:rPr lang="zh-CN" altLang="en-US" dirty="0">
                <a:latin typeface="Cambria" panose="02040503050406030204" pitchFamily="18" charset="0"/>
                <a:ea typeface="黑体" pitchFamily="2" charset="-122"/>
              </a:rPr>
              <a:t>液化冲击波与汽化冲击波融合</a:t>
            </a:r>
            <a:endParaRPr lang="en-US" altLang="zh-CN" dirty="0">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en-US" altLang="zh-CN" dirty="0">
                <a:latin typeface="Cambria" panose="02040503050406030204" pitchFamily="18" charset="0"/>
                <a:ea typeface="黑体" pitchFamily="2" charset="-122"/>
              </a:rPr>
              <a:t>t5: </a:t>
            </a:r>
            <a:r>
              <a:rPr lang="zh-CN" altLang="en-US" dirty="0">
                <a:latin typeface="Cambria" panose="02040503050406030204" pitchFamily="18" charset="0"/>
                <a:ea typeface="黑体" pitchFamily="2" charset="-122"/>
              </a:rPr>
              <a:t>汽化冲击波与含能材料冲击波融合</a:t>
            </a:r>
            <a:endParaRPr lang="en-US" altLang="zh-CN" dirty="0">
              <a:latin typeface="Cambria" panose="02040503050406030204" pitchFamily="18" charset="0"/>
              <a:ea typeface="黑体" pitchFamily="2" charset="-122"/>
            </a:endParaRPr>
          </a:p>
        </p:txBody>
      </p:sp>
      <p:sp>
        <p:nvSpPr>
          <p:cNvPr id="6" name="矩形 5"/>
          <p:cNvSpPr/>
          <p:nvPr/>
        </p:nvSpPr>
        <p:spPr bwMode="auto">
          <a:xfrm>
            <a:off x="899592" y="3573016"/>
            <a:ext cx="1296144" cy="2592288"/>
          </a:xfrm>
          <a:prstGeom prst="rect">
            <a:avLst/>
          </a:prstGeom>
          <a:noFill/>
          <a:ln>
            <a:no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sp>
        <p:nvSpPr>
          <p:cNvPr id="14" name="矩形 13"/>
          <p:cNvSpPr/>
          <p:nvPr/>
        </p:nvSpPr>
        <p:spPr bwMode="auto">
          <a:xfrm>
            <a:off x="971600" y="3851354"/>
            <a:ext cx="720080" cy="2241942"/>
          </a:xfrm>
          <a:prstGeom prst="rect">
            <a:avLst/>
          </a:prstGeom>
          <a:noFill/>
          <a:ln w="19050">
            <a:solidFill>
              <a:srgbClr val="C00000"/>
            </a:solidFill>
            <a:prstDash val="sysDash"/>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sp>
        <p:nvSpPr>
          <p:cNvPr id="9" name="右箭头 8"/>
          <p:cNvSpPr/>
          <p:nvPr/>
        </p:nvSpPr>
        <p:spPr bwMode="auto">
          <a:xfrm rot="21111227">
            <a:off x="2118566" y="3454836"/>
            <a:ext cx="4056708" cy="216024"/>
          </a:xfrm>
          <a:prstGeom prst="rightArrow">
            <a:avLst>
              <a:gd name="adj1" fmla="val 19652"/>
              <a:gd name="adj2" fmla="val 50000"/>
            </a:avLst>
          </a:prstGeom>
          <a:solidFill>
            <a:srgbClr val="C00000"/>
          </a:solidFill>
          <a:ln>
            <a:no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sp>
        <p:nvSpPr>
          <p:cNvPr id="16" name="矩形 15"/>
          <p:cNvSpPr/>
          <p:nvPr/>
        </p:nvSpPr>
        <p:spPr bwMode="auto">
          <a:xfrm>
            <a:off x="6516216" y="738464"/>
            <a:ext cx="2376264" cy="5714872"/>
          </a:xfrm>
          <a:prstGeom prst="rect">
            <a:avLst/>
          </a:prstGeom>
          <a:noFill/>
          <a:ln w="19050">
            <a:solidFill>
              <a:srgbClr val="C00000"/>
            </a:solidFill>
            <a:prstDash val="sysDash"/>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sp>
        <p:nvSpPr>
          <p:cNvPr id="17"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p>
        </p:txBody>
      </p:sp>
      <p:pic>
        <p:nvPicPr>
          <p:cNvPr id="3" name="图片 2"/>
          <p:cNvPicPr>
            <a:picLocks noChangeAspect="1"/>
          </p:cNvPicPr>
          <p:nvPr/>
        </p:nvPicPr>
        <p:blipFill>
          <a:blip r:embed="rId4"/>
          <a:stretch>
            <a:fillRect/>
          </a:stretch>
        </p:blipFill>
        <p:spPr>
          <a:xfrm>
            <a:off x="6635910" y="803258"/>
            <a:ext cx="2141069" cy="5552565"/>
          </a:xfrm>
          <a:prstGeom prst="rect">
            <a:avLst/>
          </a:prstGeom>
        </p:spPr>
      </p:pic>
    </p:spTree>
    <p:extLst>
      <p:ext uri="{BB962C8B-B14F-4D97-AF65-F5344CB8AC3E}">
        <p14:creationId xmlns:p14="http://schemas.microsoft.com/office/powerpoint/2010/main" val="1758261702"/>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8172400" y="216177"/>
            <a:ext cx="864096" cy="400110"/>
          </a:xfrm>
          <a:prstGeom prst="rect">
            <a:avLst/>
          </a:prstGeom>
          <a:noFill/>
        </p:spPr>
        <p:txBody>
          <a:bodyPr wrap="square" rtlCol="0">
            <a:spAutoFit/>
          </a:bodyPr>
          <a:lstStyle/>
          <a:p>
            <a:pPr algn="r"/>
            <a:r>
              <a:rPr lang="en-US" altLang="zh-CN" sz="2000" b="1" dirty="0"/>
              <a:t>16</a:t>
            </a:r>
            <a:endParaRPr lang="zh-CN" altLang="en-US" sz="2000" b="1" dirty="0"/>
          </a:p>
        </p:txBody>
      </p:sp>
      <p:sp>
        <p:nvSpPr>
          <p:cNvPr id="8" name="矩形 7"/>
          <p:cNvSpPr/>
          <p:nvPr/>
        </p:nvSpPr>
        <p:spPr>
          <a:xfrm>
            <a:off x="25587" y="755685"/>
            <a:ext cx="8544880" cy="78483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机理分析</a:t>
            </a:r>
            <a:endParaRPr lang="en-US" altLang="zh-CN" sz="2000" b="1" dirty="0">
              <a:latin typeface="Cambria" panose="02040503050406030204" pitchFamily="18" charset="0"/>
              <a:ea typeface="黑体" pitchFamily="2" charset="-122"/>
            </a:endParaRPr>
          </a:p>
          <a:p>
            <a:pPr marL="540000" indent="-342900" algn="just" eaLnBrk="1" hangingPunct="1">
              <a:spcAft>
                <a:spcPts val="600"/>
              </a:spcAft>
              <a:buFont typeface="Wingdings" panose="05000000000000000000" pitchFamily="2" charset="2"/>
              <a:buChar char="p"/>
              <a:tabLst>
                <a:tab pos="1884363" algn="l"/>
              </a:tabLst>
              <a:defRPr/>
            </a:pPr>
            <a:r>
              <a:rPr lang="zh-CN" altLang="en-US" sz="2000" b="1" dirty="0">
                <a:latin typeface="Cambria" panose="02040503050406030204" pitchFamily="18" charset="0"/>
                <a:ea typeface="黑体" pitchFamily="2" charset="-122"/>
              </a:rPr>
              <a:t>电特性</a:t>
            </a:r>
            <a:r>
              <a:rPr lang="en-US" altLang="zh-CN" sz="2000" dirty="0">
                <a:latin typeface="Cambria" panose="02040503050406030204" pitchFamily="18" charset="0"/>
                <a:ea typeface="黑体" pitchFamily="2" charset="-122"/>
              </a:rPr>
              <a:t> </a:t>
            </a:r>
          </a:p>
        </p:txBody>
      </p:sp>
      <p:sp>
        <p:nvSpPr>
          <p:cNvPr id="14" name="矩形 13"/>
          <p:cNvSpPr/>
          <p:nvPr/>
        </p:nvSpPr>
        <p:spPr>
          <a:xfrm>
            <a:off x="25587" y="1632863"/>
            <a:ext cx="9010909" cy="1508105"/>
          </a:xfrm>
          <a:prstGeom prst="rect">
            <a:avLst/>
          </a:prstGeom>
        </p:spPr>
        <p:txBody>
          <a:bodyPr wrap="square">
            <a:spAutoFit/>
          </a:bodyPr>
          <a:lstStyle/>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相同储能下，含能材料负载的</a:t>
            </a:r>
            <a:r>
              <a:rPr lang="zh-CN" altLang="en-US" b="1" dirty="0">
                <a:solidFill>
                  <a:srgbClr val="C00000"/>
                </a:solidFill>
                <a:latin typeface="Cambria" panose="02040503050406030204" pitchFamily="18" charset="0"/>
                <a:ea typeface="黑体" pitchFamily="2" charset="-122"/>
              </a:rPr>
              <a:t>峰值电阻明显降低</a:t>
            </a:r>
            <a:r>
              <a:rPr lang="zh-CN" altLang="en-US" dirty="0">
                <a:latin typeface="Cambria" panose="02040503050406030204" pitchFamily="18" charset="0"/>
                <a:ea typeface="黑体" pitchFamily="2" charset="-122"/>
              </a:rPr>
              <a:t>，含能材料中存在</a:t>
            </a:r>
            <a:r>
              <a:rPr lang="zh-CN" altLang="en-US" b="1" dirty="0">
                <a:solidFill>
                  <a:srgbClr val="C00000"/>
                </a:solidFill>
                <a:latin typeface="Cambria" panose="02040503050406030204" pitchFamily="18" charset="0"/>
                <a:ea typeface="黑体" pitchFamily="2" charset="-122"/>
              </a:rPr>
              <a:t>额外的电流通路</a:t>
            </a:r>
            <a:endParaRPr lang="en-US" altLang="zh-CN" b="1" dirty="0">
              <a:solidFill>
                <a:srgbClr val="C00000"/>
              </a:solidFill>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含能材料负载在爆轰波形成后</a:t>
            </a:r>
            <a:r>
              <a:rPr lang="zh-CN" altLang="en-US" b="1" dirty="0">
                <a:solidFill>
                  <a:srgbClr val="C00000"/>
                </a:solidFill>
                <a:latin typeface="Cambria" panose="02040503050406030204" pitchFamily="18" charset="0"/>
                <a:ea typeface="黑体" pitchFamily="2" charset="-122"/>
              </a:rPr>
              <a:t>电阻重新上升</a:t>
            </a:r>
            <a:endParaRPr lang="en-US" altLang="zh-CN" b="1" dirty="0">
              <a:solidFill>
                <a:srgbClr val="C00000"/>
              </a:solidFill>
              <a:latin typeface="Cambria" panose="02040503050406030204" pitchFamily="18" charset="0"/>
              <a:ea typeface="黑体" pitchFamily="2" charset="-122"/>
            </a:endParaRPr>
          </a:p>
          <a:p>
            <a:pPr marL="342900" indent="-160338" algn="just" eaLnBrk="1" hangingPunct="1">
              <a:spcAft>
                <a:spcPts val="1200"/>
              </a:spcAft>
              <a:buFont typeface="Arial" pitchFamily="34" charset="0"/>
              <a:buChar char="•"/>
              <a:tabLst>
                <a:tab pos="1884363" algn="l"/>
              </a:tabLst>
              <a:defRPr/>
            </a:pPr>
            <a:r>
              <a:rPr lang="zh-CN" altLang="en-US" dirty="0">
                <a:latin typeface="Cambria" panose="02040503050406030204" pitchFamily="18" charset="0"/>
                <a:ea typeface="黑体" pitchFamily="2" charset="-122"/>
              </a:rPr>
              <a:t>在</a:t>
            </a:r>
            <a:r>
              <a:rPr lang="en-US" altLang="zh-CN" dirty="0">
                <a:latin typeface="Cambria" panose="02040503050406030204" pitchFamily="18" charset="0"/>
                <a:ea typeface="黑体" pitchFamily="2" charset="-122"/>
              </a:rPr>
              <a:t>5μs</a:t>
            </a:r>
            <a:r>
              <a:rPr lang="zh-CN" altLang="en-US" dirty="0">
                <a:latin typeface="Cambria" panose="02040503050406030204" pitchFamily="18" charset="0"/>
                <a:ea typeface="黑体" pitchFamily="2" charset="-122"/>
              </a:rPr>
              <a:t>时，含能材料负载的能量沉积比</a:t>
            </a:r>
            <a:r>
              <a:rPr lang="en-US" altLang="zh-CN" dirty="0">
                <a:latin typeface="Cambria" panose="02040503050406030204" pitchFamily="18" charset="0"/>
                <a:ea typeface="黑体" pitchFamily="2" charset="-122"/>
              </a:rPr>
              <a:t>UEWE</a:t>
            </a:r>
            <a:r>
              <a:rPr lang="zh-CN" altLang="en-US" b="1" dirty="0">
                <a:solidFill>
                  <a:srgbClr val="C00000"/>
                </a:solidFill>
                <a:latin typeface="Cambria" panose="02040503050406030204" pitchFamily="18" charset="0"/>
                <a:ea typeface="黑体" pitchFamily="2" charset="-122"/>
              </a:rPr>
              <a:t>高出</a:t>
            </a:r>
            <a:r>
              <a:rPr lang="en-US" altLang="zh-CN" b="1" dirty="0">
                <a:solidFill>
                  <a:srgbClr val="C00000"/>
                </a:solidFill>
                <a:latin typeface="Cambria" panose="02040503050406030204" pitchFamily="18" charset="0"/>
                <a:ea typeface="黑体" pitchFamily="2" charset="-122"/>
              </a:rPr>
              <a:t>180 J</a:t>
            </a:r>
            <a:r>
              <a:rPr lang="zh-CN" altLang="en-US" b="1" dirty="0">
                <a:solidFill>
                  <a:srgbClr val="C00000"/>
                </a:solidFill>
                <a:latin typeface="Cambria" panose="02040503050406030204" pitchFamily="18" charset="0"/>
                <a:ea typeface="黑体" pitchFamily="2" charset="-122"/>
              </a:rPr>
              <a:t>，</a:t>
            </a:r>
            <a:r>
              <a:rPr lang="zh-CN" altLang="en-US" dirty="0">
                <a:latin typeface="Cambria" panose="02040503050406030204" pitchFamily="18" charset="0"/>
                <a:ea typeface="黑体" pitchFamily="2" charset="-122"/>
              </a:rPr>
              <a:t>更高的沉积能量有利于爆轰波维持和进一步发展</a:t>
            </a:r>
          </a:p>
        </p:txBody>
      </p:sp>
      <p:grpSp>
        <p:nvGrpSpPr>
          <p:cNvPr id="15" name="组合 14"/>
          <p:cNvGrpSpPr/>
          <p:nvPr/>
        </p:nvGrpSpPr>
        <p:grpSpPr>
          <a:xfrm>
            <a:off x="611560" y="3356992"/>
            <a:ext cx="5926959" cy="2816524"/>
            <a:chOff x="620971" y="2339143"/>
            <a:chExt cx="7354112" cy="3348119"/>
          </a:xfrm>
        </p:grpSpPr>
        <p:pic>
          <p:nvPicPr>
            <p:cNvPr id="16" name="图片 15"/>
            <p:cNvPicPr>
              <a:picLocks noChangeAspect="1"/>
            </p:cNvPicPr>
            <p:nvPr/>
          </p:nvPicPr>
          <p:blipFill>
            <a:blip r:embed="rId3"/>
            <a:stretch>
              <a:fillRect/>
            </a:stretch>
          </p:blipFill>
          <p:spPr>
            <a:xfrm>
              <a:off x="620971" y="2339143"/>
              <a:ext cx="7354112" cy="3348119"/>
            </a:xfrm>
            <a:prstGeom prst="rect">
              <a:avLst/>
            </a:prstGeom>
          </p:spPr>
        </p:pic>
        <p:sp>
          <p:nvSpPr>
            <p:cNvPr id="17" name="矩形 16"/>
            <p:cNvSpPr/>
            <p:nvPr/>
          </p:nvSpPr>
          <p:spPr bwMode="auto">
            <a:xfrm>
              <a:off x="2627784" y="2492896"/>
              <a:ext cx="1224136" cy="360040"/>
            </a:xfrm>
            <a:prstGeom prst="rect">
              <a:avLst/>
            </a:prstGeom>
            <a:solidFill>
              <a:schemeClr val="bg1"/>
            </a:solidFill>
            <a:ln>
              <a:no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sp>
          <p:nvSpPr>
            <p:cNvPr id="18" name="矩形 17"/>
            <p:cNvSpPr/>
            <p:nvPr/>
          </p:nvSpPr>
          <p:spPr bwMode="auto">
            <a:xfrm>
              <a:off x="6300192" y="2518437"/>
              <a:ext cx="1224136" cy="360040"/>
            </a:xfrm>
            <a:prstGeom prst="rect">
              <a:avLst/>
            </a:prstGeom>
            <a:solidFill>
              <a:schemeClr val="bg1"/>
            </a:solidFill>
            <a:ln>
              <a:no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grpSp>
      <p:sp>
        <p:nvSpPr>
          <p:cNvPr id="20" name="矩形 19"/>
          <p:cNvSpPr/>
          <p:nvPr/>
        </p:nvSpPr>
        <p:spPr>
          <a:xfrm>
            <a:off x="974521" y="6151894"/>
            <a:ext cx="2160240" cy="307777"/>
          </a:xfrm>
          <a:prstGeom prst="rect">
            <a:avLst/>
          </a:prstGeom>
        </p:spPr>
        <p:txBody>
          <a:bodyPr wrap="square">
            <a:spAutoFit/>
          </a:bodyPr>
          <a:lstStyle/>
          <a:p>
            <a:pPr algn="ctr" eaLnBrk="1" hangingPunct="1">
              <a:spcAft>
                <a:spcPts val="1200"/>
              </a:spcAft>
              <a:tabLst>
                <a:tab pos="1884363" algn="l"/>
              </a:tabLst>
              <a:defRPr/>
            </a:pPr>
            <a:r>
              <a:rPr lang="zh-CN" altLang="en-US" sz="1400" dirty="0">
                <a:latin typeface="黑体" panose="02010609060101010101" pitchFamily="49" charset="-122"/>
                <a:ea typeface="黑体" panose="02010609060101010101" pitchFamily="49" charset="-122"/>
              </a:rPr>
              <a:t>水中</a:t>
            </a:r>
            <a:r>
              <a:rPr lang="en-US" altLang="zh-CN" sz="1400" dirty="0">
                <a:latin typeface="黑体" panose="02010609060101010101" pitchFamily="49" charset="-122"/>
                <a:ea typeface="黑体" panose="02010609060101010101" pitchFamily="49" charset="-122"/>
              </a:rPr>
              <a:t>W</a:t>
            </a:r>
            <a:r>
              <a:rPr lang="zh-CN" altLang="en-US" sz="1400" dirty="0">
                <a:latin typeface="黑体" panose="02010609060101010101" pitchFamily="49" charset="-122"/>
                <a:ea typeface="黑体" panose="02010609060101010101" pitchFamily="49" charset="-122"/>
              </a:rPr>
              <a:t>丝电爆炸</a:t>
            </a:r>
            <a:endParaRPr lang="en-US" altLang="zh-CN" sz="1400" dirty="0">
              <a:latin typeface="黑体" panose="02010609060101010101" pitchFamily="49" charset="-122"/>
              <a:ea typeface="黑体" panose="02010609060101010101" pitchFamily="49" charset="-122"/>
            </a:endParaRPr>
          </a:p>
        </p:txBody>
      </p:sp>
      <p:sp>
        <p:nvSpPr>
          <p:cNvPr id="21" name="矩形 20"/>
          <p:cNvSpPr/>
          <p:nvPr/>
        </p:nvSpPr>
        <p:spPr>
          <a:xfrm>
            <a:off x="3822457" y="6151894"/>
            <a:ext cx="2378606" cy="307777"/>
          </a:xfrm>
          <a:prstGeom prst="rect">
            <a:avLst/>
          </a:prstGeom>
        </p:spPr>
        <p:txBody>
          <a:bodyPr wrap="square">
            <a:spAutoFit/>
          </a:bodyPr>
          <a:lstStyle/>
          <a:p>
            <a:pPr algn="ctr" eaLnBrk="1" hangingPunct="1">
              <a:spcAft>
                <a:spcPts val="1200"/>
              </a:spcAft>
              <a:tabLst>
                <a:tab pos="1884363" algn="l"/>
              </a:tabLst>
              <a:defRPr/>
            </a:pPr>
            <a:r>
              <a:rPr lang="en-US" altLang="zh-CN" sz="1400" dirty="0">
                <a:latin typeface="黑体" panose="02010609060101010101" pitchFamily="49" charset="-122"/>
                <a:ea typeface="黑体" panose="02010609060101010101" pitchFamily="49" charset="-122"/>
              </a:rPr>
              <a:t>W</a:t>
            </a:r>
            <a:r>
              <a:rPr lang="zh-CN" altLang="en-US" sz="1400" dirty="0">
                <a:latin typeface="黑体" panose="02010609060101010101" pitchFamily="49" charset="-122"/>
                <a:ea typeface="黑体" panose="02010609060101010101" pitchFamily="49" charset="-122"/>
              </a:rPr>
              <a:t>丝驱动含能材料负载</a:t>
            </a:r>
            <a:endParaRPr lang="en-US" altLang="zh-CN" sz="1400" dirty="0">
              <a:latin typeface="黑体" panose="02010609060101010101" pitchFamily="49" charset="-122"/>
              <a:ea typeface="黑体" panose="02010609060101010101" pitchFamily="49" charset="-122"/>
            </a:endParaRPr>
          </a:p>
        </p:txBody>
      </p:sp>
      <p:pic>
        <p:nvPicPr>
          <p:cNvPr id="45" name="图片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397629" y="4116624"/>
            <a:ext cx="2527610" cy="1098538"/>
          </a:xfrm>
          <a:prstGeom prst="rect">
            <a:avLst/>
          </a:prstGeom>
        </p:spPr>
      </p:pic>
      <p:sp>
        <p:nvSpPr>
          <p:cNvPr id="46" name="矩形 45"/>
          <p:cNvSpPr/>
          <p:nvPr/>
        </p:nvSpPr>
        <p:spPr>
          <a:xfrm>
            <a:off x="6585882" y="6151894"/>
            <a:ext cx="2378606" cy="307777"/>
          </a:xfrm>
          <a:prstGeom prst="rect">
            <a:avLst/>
          </a:prstGeom>
        </p:spPr>
        <p:txBody>
          <a:bodyPr wrap="square">
            <a:spAutoFit/>
          </a:bodyPr>
          <a:lstStyle/>
          <a:p>
            <a:pPr algn="ctr" eaLnBrk="1" hangingPunct="1">
              <a:spcAft>
                <a:spcPts val="1200"/>
              </a:spcAft>
              <a:tabLst>
                <a:tab pos="1884363" algn="l"/>
              </a:tabLst>
              <a:defRPr/>
            </a:pPr>
            <a:r>
              <a:rPr lang="zh-CN" altLang="en-US" sz="1400" dirty="0">
                <a:latin typeface="黑体" panose="02010609060101010101" pitchFamily="49" charset="-122"/>
                <a:ea typeface="黑体" panose="02010609060101010101" pitchFamily="49" charset="-122"/>
              </a:rPr>
              <a:t>含能材料中的电流通路</a:t>
            </a:r>
            <a:endParaRPr lang="en-US" altLang="zh-CN" sz="1400" dirty="0">
              <a:latin typeface="黑体" panose="02010609060101010101" pitchFamily="49" charset="-122"/>
              <a:ea typeface="黑体" panose="02010609060101010101" pitchFamily="49" charset="-122"/>
            </a:endParaRPr>
          </a:p>
        </p:txBody>
      </p:sp>
      <p:sp>
        <p:nvSpPr>
          <p:cNvPr id="19"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p>
        </p:txBody>
      </p:sp>
    </p:spTree>
    <p:extLst>
      <p:ext uri="{BB962C8B-B14F-4D97-AF65-F5344CB8AC3E}">
        <p14:creationId xmlns:p14="http://schemas.microsoft.com/office/powerpoint/2010/main" val="2386679157"/>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8172400" y="216177"/>
            <a:ext cx="864096" cy="400110"/>
          </a:xfrm>
          <a:prstGeom prst="rect">
            <a:avLst/>
          </a:prstGeom>
          <a:noFill/>
        </p:spPr>
        <p:txBody>
          <a:bodyPr wrap="square" rtlCol="0">
            <a:spAutoFit/>
          </a:bodyPr>
          <a:lstStyle/>
          <a:p>
            <a:pPr algn="r"/>
            <a:r>
              <a:rPr lang="en-US" altLang="zh-CN" sz="2000" b="1" dirty="0"/>
              <a:t>17</a:t>
            </a:r>
            <a:endParaRPr lang="zh-CN" altLang="en-US" sz="2000" b="1" dirty="0"/>
          </a:p>
        </p:txBody>
      </p:sp>
      <p:sp>
        <p:nvSpPr>
          <p:cNvPr id="8" name="矩形 7"/>
          <p:cNvSpPr/>
          <p:nvPr/>
        </p:nvSpPr>
        <p:spPr>
          <a:xfrm>
            <a:off x="25587" y="755685"/>
            <a:ext cx="8544880" cy="40011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机理分析</a:t>
            </a:r>
            <a:r>
              <a:rPr lang="en-US" altLang="zh-CN" sz="2000" dirty="0">
                <a:latin typeface="Cambria" panose="02040503050406030204" pitchFamily="18" charset="0"/>
                <a:ea typeface="黑体" pitchFamily="2" charset="-122"/>
              </a:rPr>
              <a:t> </a:t>
            </a:r>
          </a:p>
        </p:txBody>
      </p:sp>
      <p:sp>
        <p:nvSpPr>
          <p:cNvPr id="13" name="矩形 12"/>
          <p:cNvSpPr/>
          <p:nvPr/>
        </p:nvSpPr>
        <p:spPr bwMode="auto">
          <a:xfrm>
            <a:off x="3474720" y="1486763"/>
            <a:ext cx="1944216" cy="720080"/>
          </a:xfrm>
          <a:prstGeom prst="rect">
            <a:avLst/>
          </a:prstGeom>
          <a:solidFill>
            <a:schemeClr val="accent1">
              <a:lumMod val="20000"/>
              <a:lumOff val="80000"/>
            </a:schemeClr>
          </a:solidFill>
          <a:ln w="19050">
            <a:solidFill>
              <a:srgbClr val="0000FF"/>
            </a:solid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zh-CN" altLang="en-US" sz="2400" b="1" dirty="0">
                <a:latin typeface="黑体" panose="02010609060101010101" pitchFamily="49" charset="-122"/>
                <a:ea typeface="黑体" panose="02010609060101010101" pitchFamily="49" charset="-122"/>
              </a:rPr>
              <a:t>焦耳加热</a:t>
            </a:r>
            <a:endParaRPr kumimoji="1" lang="zh-CN" altLang="en-US" sz="24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sp>
        <p:nvSpPr>
          <p:cNvPr id="19" name="矩形 18"/>
          <p:cNvSpPr/>
          <p:nvPr/>
        </p:nvSpPr>
        <p:spPr bwMode="auto">
          <a:xfrm>
            <a:off x="1832346" y="2697525"/>
            <a:ext cx="1944216" cy="864096"/>
          </a:xfrm>
          <a:prstGeom prst="rect">
            <a:avLst/>
          </a:prstGeom>
          <a:solidFill>
            <a:schemeClr val="accent1">
              <a:lumMod val="20000"/>
              <a:lumOff val="80000"/>
            </a:schemeClr>
          </a:solidFill>
          <a:ln w="19050">
            <a:solidFill>
              <a:srgbClr val="0000FF"/>
            </a:solidFill>
          </a:ln>
          <a:effectLst/>
        </p:spPr>
        <p:txBody>
          <a:bodyPr vert="horz" wrap="none" lIns="91440" tIns="45720" rIns="91440" bIns="45720" numCol="1" rtlCol="0" anchor="ctr" anchorCtr="0" compatLnSpc="1">
            <a:prstTxWarp prst="textNoShape">
              <a:avLst/>
            </a:prstTxWarp>
          </a:bodyPr>
          <a:lstStyle/>
          <a:p>
            <a:pPr algn="ctr" eaLnBrk="1" hangingPunct="1"/>
            <a:r>
              <a:rPr kumimoji="1" lang="zh-CN" altLang="en-US" sz="2400" b="1" dirty="0">
                <a:latin typeface="黑体" panose="02010609060101010101" pitchFamily="49" charset="-122"/>
                <a:ea typeface="黑体" panose="02010609060101010101" pitchFamily="49" charset="-122"/>
              </a:rPr>
              <a:t>钨丝电爆炸</a:t>
            </a:r>
          </a:p>
        </p:txBody>
      </p:sp>
      <p:sp>
        <p:nvSpPr>
          <p:cNvPr id="22" name="矩形 21"/>
          <p:cNvSpPr/>
          <p:nvPr/>
        </p:nvSpPr>
        <p:spPr bwMode="auto">
          <a:xfrm>
            <a:off x="5220072" y="2710898"/>
            <a:ext cx="1944216" cy="864096"/>
          </a:xfrm>
          <a:prstGeom prst="rect">
            <a:avLst/>
          </a:prstGeom>
          <a:solidFill>
            <a:schemeClr val="accent1">
              <a:lumMod val="20000"/>
              <a:lumOff val="80000"/>
            </a:schemeClr>
          </a:solidFill>
          <a:ln w="19050">
            <a:solidFill>
              <a:srgbClr val="0000FF"/>
            </a:solidFill>
          </a:ln>
          <a:effectLst/>
        </p:spPr>
        <p:txBody>
          <a:bodyPr vert="horz" wrap="none" lIns="91440" tIns="45720" rIns="91440" bIns="45720" numCol="1" rtlCol="0" anchor="ctr" anchorCtr="0" compatLnSpc="1">
            <a:prstTxWarp prst="textNoShape">
              <a:avLst/>
            </a:prstTxWarp>
          </a:bodyPr>
          <a:lstStyle/>
          <a:p>
            <a:pPr algn="ctr" eaLnBrk="1" hangingPunct="1"/>
            <a:r>
              <a:rPr kumimoji="1" lang="zh-CN" altLang="en-US" sz="2400" b="1" dirty="0">
                <a:latin typeface="黑体" panose="02010609060101010101" pitchFamily="49" charset="-122"/>
                <a:ea typeface="黑体" panose="02010609060101010101" pitchFamily="49" charset="-122"/>
              </a:rPr>
              <a:t>含能材料中</a:t>
            </a:r>
            <a:endParaRPr kumimoji="1" lang="en-US" altLang="zh-CN" sz="2400" b="1" dirty="0">
              <a:latin typeface="黑体" panose="02010609060101010101" pitchFamily="49" charset="-122"/>
              <a:ea typeface="黑体" panose="02010609060101010101" pitchFamily="49" charset="-122"/>
            </a:endParaRPr>
          </a:p>
          <a:p>
            <a:pPr algn="ctr" eaLnBrk="1" hangingPunct="1"/>
            <a:r>
              <a:rPr kumimoji="1" lang="zh-CN" altLang="en-US" sz="2400" b="1" dirty="0">
                <a:latin typeface="黑体" panose="02010609060101010101" pitchFamily="49" charset="-122"/>
                <a:ea typeface="黑体" panose="02010609060101010101" pitchFamily="49" charset="-122"/>
              </a:rPr>
              <a:t>电流通路</a:t>
            </a:r>
          </a:p>
        </p:txBody>
      </p:sp>
      <p:sp>
        <p:nvSpPr>
          <p:cNvPr id="23" name="矩形 22"/>
          <p:cNvSpPr/>
          <p:nvPr/>
        </p:nvSpPr>
        <p:spPr bwMode="auto">
          <a:xfrm>
            <a:off x="5220072" y="4077072"/>
            <a:ext cx="1944216" cy="864096"/>
          </a:xfrm>
          <a:prstGeom prst="rect">
            <a:avLst/>
          </a:prstGeom>
          <a:solidFill>
            <a:schemeClr val="accent1">
              <a:lumMod val="20000"/>
              <a:lumOff val="80000"/>
            </a:schemeClr>
          </a:solidFill>
          <a:ln w="19050">
            <a:solidFill>
              <a:srgbClr val="0000FF"/>
            </a:solidFill>
          </a:ln>
          <a:effectLst/>
        </p:spPr>
        <p:txBody>
          <a:bodyPr vert="horz" wrap="none" lIns="91440" tIns="45720" rIns="91440" bIns="45720" numCol="1" rtlCol="0" anchor="ctr" anchorCtr="0" compatLnSpc="1">
            <a:prstTxWarp prst="textNoShape">
              <a:avLst/>
            </a:prstTxWarp>
          </a:bodyPr>
          <a:lstStyle/>
          <a:p>
            <a:pPr algn="ctr" eaLnBrk="1" hangingPunct="1"/>
            <a:r>
              <a:rPr kumimoji="1" lang="zh-CN" altLang="en-US" sz="2400" b="1" dirty="0">
                <a:latin typeface="黑体" panose="02010609060101010101" pitchFamily="49" charset="-122"/>
                <a:ea typeface="黑体" panose="02010609060101010101" pitchFamily="49" charset="-122"/>
              </a:rPr>
              <a:t>铝热反应</a:t>
            </a:r>
          </a:p>
        </p:txBody>
      </p:sp>
      <p:sp>
        <p:nvSpPr>
          <p:cNvPr id="24" name="矩形 23"/>
          <p:cNvSpPr/>
          <p:nvPr/>
        </p:nvSpPr>
        <p:spPr bwMode="auto">
          <a:xfrm>
            <a:off x="3493993" y="5645270"/>
            <a:ext cx="1944216" cy="864096"/>
          </a:xfrm>
          <a:prstGeom prst="rect">
            <a:avLst/>
          </a:prstGeom>
          <a:solidFill>
            <a:schemeClr val="accent1">
              <a:lumMod val="20000"/>
              <a:lumOff val="80000"/>
            </a:schemeClr>
          </a:solidFill>
          <a:ln w="19050">
            <a:solidFill>
              <a:srgbClr val="0000FF"/>
            </a:solidFill>
          </a:ln>
          <a:effectLst/>
        </p:spPr>
        <p:txBody>
          <a:bodyPr vert="horz" wrap="none" lIns="91440" tIns="45720" rIns="91440" bIns="45720" numCol="1" rtlCol="0" anchor="ctr" anchorCtr="0" compatLnSpc="1">
            <a:prstTxWarp prst="textNoShape">
              <a:avLst/>
            </a:prstTxWarp>
          </a:bodyPr>
          <a:lstStyle/>
          <a:p>
            <a:pPr algn="ctr" eaLnBrk="1" hangingPunct="1"/>
            <a:r>
              <a:rPr kumimoji="1" lang="zh-CN" altLang="en-US" sz="2400" b="1" dirty="0">
                <a:latin typeface="黑体" panose="02010609060101010101" pitchFamily="49" charset="-122"/>
                <a:ea typeface="黑体" panose="02010609060101010101" pitchFamily="49" charset="-122"/>
              </a:rPr>
              <a:t>爆轰</a:t>
            </a:r>
          </a:p>
        </p:txBody>
      </p:sp>
      <p:sp>
        <p:nvSpPr>
          <p:cNvPr id="25" name="矩形 24"/>
          <p:cNvSpPr/>
          <p:nvPr/>
        </p:nvSpPr>
        <p:spPr bwMode="auto">
          <a:xfrm>
            <a:off x="1832346" y="4077072"/>
            <a:ext cx="1944216" cy="864096"/>
          </a:xfrm>
          <a:prstGeom prst="rect">
            <a:avLst/>
          </a:prstGeom>
          <a:solidFill>
            <a:schemeClr val="accent1">
              <a:lumMod val="20000"/>
              <a:lumOff val="80000"/>
            </a:schemeClr>
          </a:solidFill>
          <a:ln w="19050">
            <a:solidFill>
              <a:srgbClr val="0000FF"/>
            </a:solidFill>
          </a:ln>
          <a:effectLst/>
        </p:spPr>
        <p:txBody>
          <a:bodyPr vert="horz" wrap="none" lIns="91440" tIns="45720" rIns="91440" bIns="45720" numCol="1" rtlCol="0" anchor="ctr" anchorCtr="0" compatLnSpc="1">
            <a:prstTxWarp prst="textNoShape">
              <a:avLst/>
            </a:prstTxWarp>
          </a:bodyPr>
          <a:lstStyle/>
          <a:p>
            <a:pPr algn="ctr" eaLnBrk="1" hangingPunct="1"/>
            <a:r>
              <a:rPr kumimoji="1" lang="zh-CN" altLang="en-US" sz="2400" b="1" dirty="0">
                <a:latin typeface="黑体" panose="02010609060101010101" pitchFamily="49" charset="-122"/>
                <a:ea typeface="黑体" panose="02010609060101010101" pitchFamily="49" charset="-122"/>
              </a:rPr>
              <a:t>等离子体</a:t>
            </a:r>
            <a:endParaRPr kumimoji="1" lang="en-US" altLang="zh-CN" sz="2400" b="1" dirty="0">
              <a:latin typeface="黑体" panose="02010609060101010101" pitchFamily="49" charset="-122"/>
              <a:ea typeface="黑体" panose="02010609060101010101" pitchFamily="49" charset="-122"/>
            </a:endParaRPr>
          </a:p>
          <a:p>
            <a:pPr algn="ctr" eaLnBrk="1" hangingPunct="1"/>
            <a:r>
              <a:rPr kumimoji="1" lang="zh-CN" altLang="en-US" sz="2400" b="1" dirty="0">
                <a:latin typeface="黑体" panose="02010609060101010101" pitchFamily="49" charset="-122"/>
                <a:ea typeface="黑体" panose="02010609060101010101" pitchFamily="49" charset="-122"/>
              </a:rPr>
              <a:t>与辐射</a:t>
            </a:r>
          </a:p>
        </p:txBody>
      </p:sp>
      <p:cxnSp>
        <p:nvCxnSpPr>
          <p:cNvPr id="27" name="直接箭头连接符 26"/>
          <p:cNvCxnSpPr>
            <a:stCxn id="25" idx="2"/>
            <a:endCxn id="24" idx="1"/>
          </p:cNvCxnSpPr>
          <p:nvPr/>
        </p:nvCxnSpPr>
        <p:spPr bwMode="auto">
          <a:xfrm>
            <a:off x="2804454" y="4941168"/>
            <a:ext cx="689539" cy="1136150"/>
          </a:xfrm>
          <a:prstGeom prst="straightConnector1">
            <a:avLst/>
          </a:prstGeom>
          <a:solidFill>
            <a:srgbClr val="0000FF"/>
          </a:solidFill>
          <a:ln>
            <a:noFill/>
            <a:tailEnd type="triangle"/>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肘形连接符 27"/>
          <p:cNvCxnSpPr>
            <a:stCxn id="25" idx="2"/>
            <a:endCxn id="24" idx="1"/>
          </p:cNvCxnSpPr>
          <p:nvPr/>
        </p:nvCxnSpPr>
        <p:spPr bwMode="auto">
          <a:xfrm rot="16200000" flipH="1">
            <a:off x="2581148" y="5164473"/>
            <a:ext cx="1136150" cy="689539"/>
          </a:xfrm>
          <a:prstGeom prst="bentConnector2">
            <a:avLst/>
          </a:prstGeom>
          <a:solidFill>
            <a:srgbClr val="0000FF"/>
          </a:solidFill>
          <a:ln>
            <a:noFill/>
            <a:tailEnd type="triangle"/>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肘形连接符 28"/>
          <p:cNvCxnSpPr>
            <a:stCxn id="25" idx="2"/>
            <a:endCxn id="24" idx="1"/>
          </p:cNvCxnSpPr>
          <p:nvPr/>
        </p:nvCxnSpPr>
        <p:spPr bwMode="auto">
          <a:xfrm rot="16200000" flipH="1">
            <a:off x="2581148" y="5164473"/>
            <a:ext cx="1136150" cy="689539"/>
          </a:xfrm>
          <a:prstGeom prst="bentConnector2">
            <a:avLst/>
          </a:prstGeom>
          <a:solidFill>
            <a:srgbClr val="0000FF"/>
          </a:solidFill>
          <a:ln w="57150" cap="flat" cmpd="sng" algn="ctr">
            <a:solidFill>
              <a:srgbClr val="0000FF"/>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直接连接符 30"/>
          <p:cNvCxnSpPr>
            <a:stCxn id="19" idx="2"/>
            <a:endCxn id="25" idx="0"/>
          </p:cNvCxnSpPr>
          <p:nvPr/>
        </p:nvCxnSpPr>
        <p:spPr bwMode="auto">
          <a:xfrm>
            <a:off x="2804454" y="3561621"/>
            <a:ext cx="0" cy="515451"/>
          </a:xfrm>
          <a:prstGeom prst="line">
            <a:avLst/>
          </a:prstGeom>
          <a:solidFill>
            <a:srgbClr val="0000FF"/>
          </a:solidFill>
          <a:ln w="57150" cap="flat" cmpd="sng" algn="ctr">
            <a:solidFill>
              <a:srgbClr val="0000FF"/>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直接连接符 32"/>
          <p:cNvCxnSpPr>
            <a:stCxn id="22" idx="2"/>
            <a:endCxn id="23" idx="0"/>
          </p:cNvCxnSpPr>
          <p:nvPr/>
        </p:nvCxnSpPr>
        <p:spPr bwMode="auto">
          <a:xfrm>
            <a:off x="6192180" y="3574994"/>
            <a:ext cx="0" cy="502078"/>
          </a:xfrm>
          <a:prstGeom prst="line">
            <a:avLst/>
          </a:prstGeom>
          <a:solidFill>
            <a:srgbClr val="0000FF"/>
          </a:solidFill>
          <a:ln w="57150" cap="flat" cmpd="sng" algn="ctr">
            <a:solidFill>
              <a:srgbClr val="0000FF"/>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肘形连接符 33"/>
          <p:cNvCxnSpPr>
            <a:stCxn id="23" idx="2"/>
            <a:endCxn id="24" idx="3"/>
          </p:cNvCxnSpPr>
          <p:nvPr/>
        </p:nvCxnSpPr>
        <p:spPr bwMode="auto">
          <a:xfrm rot="5400000">
            <a:off x="5247120" y="5132258"/>
            <a:ext cx="1136150" cy="753971"/>
          </a:xfrm>
          <a:prstGeom prst="bentConnector2">
            <a:avLst/>
          </a:prstGeom>
          <a:solidFill>
            <a:srgbClr val="0000FF"/>
          </a:solidFill>
          <a:ln w="57150" cap="flat" cmpd="sng" algn="ctr">
            <a:solidFill>
              <a:srgbClr val="0000FF"/>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肘形连接符 34"/>
          <p:cNvCxnSpPr>
            <a:stCxn id="24" idx="0"/>
            <a:endCxn id="22" idx="1"/>
          </p:cNvCxnSpPr>
          <p:nvPr/>
        </p:nvCxnSpPr>
        <p:spPr bwMode="auto">
          <a:xfrm rot="5400000" flipH="1" flipV="1">
            <a:off x="3591924" y="4017123"/>
            <a:ext cx="2502324" cy="753971"/>
          </a:xfrm>
          <a:prstGeom prst="bentConnector2">
            <a:avLst/>
          </a:prstGeom>
          <a:solidFill>
            <a:srgbClr val="0000FF"/>
          </a:solidFill>
          <a:ln w="57150" cap="flat" cmpd="sng" algn="ctr">
            <a:solidFill>
              <a:srgbClr val="0000FF"/>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肘形连接符 35"/>
          <p:cNvCxnSpPr>
            <a:stCxn id="22" idx="3"/>
            <a:endCxn id="24" idx="3"/>
          </p:cNvCxnSpPr>
          <p:nvPr/>
        </p:nvCxnSpPr>
        <p:spPr bwMode="auto">
          <a:xfrm flipH="1">
            <a:off x="5438209" y="3142946"/>
            <a:ext cx="1726079" cy="2934372"/>
          </a:xfrm>
          <a:prstGeom prst="bentConnector3">
            <a:avLst>
              <a:gd name="adj1" fmla="val -13244"/>
            </a:avLst>
          </a:prstGeom>
          <a:solidFill>
            <a:srgbClr val="0000FF"/>
          </a:solidFill>
          <a:ln w="57150" cap="flat" cmpd="sng" algn="ctr">
            <a:solidFill>
              <a:srgbClr val="0000FF"/>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肘形连接符 13"/>
          <p:cNvCxnSpPr>
            <a:stCxn id="13" idx="1"/>
            <a:endCxn id="19" idx="0"/>
          </p:cNvCxnSpPr>
          <p:nvPr/>
        </p:nvCxnSpPr>
        <p:spPr bwMode="auto">
          <a:xfrm rot="10800000" flipV="1">
            <a:off x="2804454" y="1846803"/>
            <a:ext cx="670266" cy="850722"/>
          </a:xfrm>
          <a:prstGeom prst="bentConnector2">
            <a:avLst/>
          </a:prstGeom>
          <a:solidFill>
            <a:srgbClr val="0000FF"/>
          </a:solidFill>
          <a:ln w="57150" cap="flat" cmpd="sng" algn="ctr">
            <a:solidFill>
              <a:srgbClr val="0000FF"/>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肘形连接符 15"/>
          <p:cNvCxnSpPr>
            <a:stCxn id="13" idx="3"/>
            <a:endCxn id="22" idx="0"/>
          </p:cNvCxnSpPr>
          <p:nvPr/>
        </p:nvCxnSpPr>
        <p:spPr bwMode="auto">
          <a:xfrm>
            <a:off x="5418936" y="1846803"/>
            <a:ext cx="773244" cy="864095"/>
          </a:xfrm>
          <a:prstGeom prst="bentConnector2">
            <a:avLst/>
          </a:prstGeom>
          <a:solidFill>
            <a:srgbClr val="0000FF"/>
          </a:solidFill>
          <a:ln w="57150" cap="flat" cmpd="sng" algn="ctr">
            <a:solidFill>
              <a:srgbClr val="0000FF"/>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文本框 16"/>
          <p:cNvSpPr txBox="1"/>
          <p:nvPr/>
        </p:nvSpPr>
        <p:spPr>
          <a:xfrm>
            <a:off x="4463988" y="3416212"/>
            <a:ext cx="216024" cy="2062103"/>
          </a:xfrm>
          <a:prstGeom prst="rect">
            <a:avLst/>
          </a:prstGeom>
          <a:noFill/>
        </p:spPr>
        <p:txBody>
          <a:bodyPr wrap="square" rtlCol="0">
            <a:spAutoFit/>
          </a:bodyPr>
          <a:lstStyle/>
          <a:p>
            <a:r>
              <a:rPr lang="zh-CN" altLang="en-US" sz="1600" dirty="0">
                <a:latin typeface="黑体" panose="02010609060101010101" pitchFamily="49" charset="-122"/>
                <a:ea typeface="黑体" panose="02010609060101010101" pitchFamily="49" charset="-122"/>
              </a:rPr>
              <a:t>放电通道电阻上升</a:t>
            </a:r>
          </a:p>
        </p:txBody>
      </p:sp>
      <p:sp>
        <p:nvSpPr>
          <p:cNvPr id="26"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p>
        </p:txBody>
      </p:sp>
    </p:spTree>
    <p:extLst>
      <p:ext uri="{BB962C8B-B14F-4D97-AF65-F5344CB8AC3E}">
        <p14:creationId xmlns:p14="http://schemas.microsoft.com/office/powerpoint/2010/main" val="2167617738"/>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目录</a:t>
            </a:r>
          </a:p>
        </p:txBody>
      </p:sp>
      <p:sp>
        <p:nvSpPr>
          <p:cNvPr id="2" name="文本框 1"/>
          <p:cNvSpPr txBox="1"/>
          <p:nvPr/>
        </p:nvSpPr>
        <p:spPr>
          <a:xfrm>
            <a:off x="1547664" y="1988840"/>
            <a:ext cx="6381875" cy="2739211"/>
          </a:xfrm>
          <a:prstGeom prst="rect">
            <a:avLst/>
          </a:prstGeom>
          <a:noFill/>
        </p:spPr>
        <p:txBody>
          <a:bodyPr wrap="none" rtlCol="0">
            <a:spAutoFit/>
          </a:bodyPr>
          <a:lstStyle/>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背景与意义</a:t>
            </a:r>
            <a:endParaRPr lang="en-US" altLang="zh-CN" sz="2800" dirty="0">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实验设置与负载结构</a:t>
            </a:r>
            <a:endParaRPr lang="en-US" altLang="zh-CN" sz="2800" dirty="0">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含能材料负载冲击波特性与起爆机理</a:t>
            </a:r>
            <a:endParaRPr lang="en-US" altLang="zh-CN" sz="2800" dirty="0">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b="1" dirty="0">
                <a:solidFill>
                  <a:srgbClr val="C00000"/>
                </a:solidFill>
                <a:latin typeface="黑体" panose="02010609060101010101" pitchFamily="49" charset="-122"/>
                <a:ea typeface="黑体" panose="02010609060101010101" pitchFamily="49" charset="-122"/>
              </a:rPr>
              <a:t>总结与展望</a:t>
            </a:r>
            <a:endParaRPr lang="en-US" altLang="zh-CN" sz="2800" b="1" dirty="0">
              <a:solidFill>
                <a:srgbClr val="C00000"/>
              </a:solidFill>
              <a:latin typeface="黑体" panose="02010609060101010101" pitchFamily="49" charset="-122"/>
              <a:ea typeface="黑体" panose="02010609060101010101" pitchFamily="49" charset="-122"/>
            </a:endParaRPr>
          </a:p>
        </p:txBody>
      </p:sp>
      <p:sp>
        <p:nvSpPr>
          <p:cNvPr id="4" name="文本框 3"/>
          <p:cNvSpPr txBox="1"/>
          <p:nvPr/>
        </p:nvSpPr>
        <p:spPr>
          <a:xfrm>
            <a:off x="8172400" y="216177"/>
            <a:ext cx="864096" cy="400110"/>
          </a:xfrm>
          <a:prstGeom prst="rect">
            <a:avLst/>
          </a:prstGeom>
          <a:noFill/>
        </p:spPr>
        <p:txBody>
          <a:bodyPr wrap="square" rtlCol="0">
            <a:spAutoFit/>
          </a:bodyPr>
          <a:lstStyle/>
          <a:p>
            <a:pPr algn="r"/>
            <a:r>
              <a:rPr lang="en-US" altLang="zh-CN" sz="2000" b="1" dirty="0"/>
              <a:t>18</a:t>
            </a:r>
            <a:endParaRPr lang="zh-CN" altLang="en-US" sz="2000" b="1" dirty="0"/>
          </a:p>
        </p:txBody>
      </p:sp>
    </p:spTree>
    <p:extLst>
      <p:ext uri="{BB962C8B-B14F-4D97-AF65-F5344CB8AC3E}">
        <p14:creationId xmlns:p14="http://schemas.microsoft.com/office/powerpoint/2010/main" val="3358392153"/>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目录</a:t>
            </a:r>
          </a:p>
        </p:txBody>
      </p:sp>
      <p:sp>
        <p:nvSpPr>
          <p:cNvPr id="2" name="文本框 1"/>
          <p:cNvSpPr txBox="1"/>
          <p:nvPr/>
        </p:nvSpPr>
        <p:spPr>
          <a:xfrm>
            <a:off x="1547664" y="1988840"/>
            <a:ext cx="6381875" cy="2739211"/>
          </a:xfrm>
          <a:prstGeom prst="rect">
            <a:avLst/>
          </a:prstGeom>
          <a:noFill/>
        </p:spPr>
        <p:txBody>
          <a:bodyPr wrap="none" rtlCol="0">
            <a:spAutoFit/>
          </a:bodyPr>
          <a:lstStyle/>
          <a:p>
            <a:pPr marL="447675" indent="-447675">
              <a:spcAft>
                <a:spcPts val="2400"/>
              </a:spcAft>
              <a:buFont typeface="Wingdings" panose="05000000000000000000" pitchFamily="2" charset="2"/>
              <a:buChar char="l"/>
            </a:pPr>
            <a:r>
              <a:rPr lang="zh-CN" altLang="en-US" sz="2800" b="1" dirty="0">
                <a:solidFill>
                  <a:srgbClr val="C00000"/>
                </a:solidFill>
                <a:latin typeface="黑体" panose="02010609060101010101" pitchFamily="49" charset="-122"/>
                <a:ea typeface="黑体" panose="02010609060101010101" pitchFamily="49" charset="-122"/>
              </a:rPr>
              <a:t>背景与意义</a:t>
            </a:r>
            <a:endParaRPr lang="en-US" altLang="zh-CN" sz="2800" b="1" dirty="0">
              <a:solidFill>
                <a:srgbClr val="C00000"/>
              </a:solidFill>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实验设置与负载结构</a:t>
            </a:r>
            <a:endParaRPr lang="en-US" altLang="zh-CN" sz="2800" dirty="0">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含能材料负载冲击波特性与起爆机理</a:t>
            </a:r>
            <a:endParaRPr lang="en-US" altLang="zh-CN" sz="2800" dirty="0">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总结与展望</a:t>
            </a:r>
            <a:endParaRPr lang="en-US" altLang="zh-CN" sz="2800" dirty="0">
              <a:latin typeface="黑体" panose="02010609060101010101" pitchFamily="49" charset="-122"/>
              <a:ea typeface="黑体" panose="02010609060101010101" pitchFamily="49" charset="-122"/>
            </a:endParaRPr>
          </a:p>
        </p:txBody>
      </p:sp>
      <p:sp>
        <p:nvSpPr>
          <p:cNvPr id="4" name="文本框 3"/>
          <p:cNvSpPr txBox="1"/>
          <p:nvPr/>
        </p:nvSpPr>
        <p:spPr>
          <a:xfrm>
            <a:off x="8172400" y="216177"/>
            <a:ext cx="864096" cy="400110"/>
          </a:xfrm>
          <a:prstGeom prst="rect">
            <a:avLst/>
          </a:prstGeom>
          <a:noFill/>
        </p:spPr>
        <p:txBody>
          <a:bodyPr wrap="square" rtlCol="0">
            <a:spAutoFit/>
          </a:bodyPr>
          <a:lstStyle/>
          <a:p>
            <a:pPr algn="r"/>
            <a:r>
              <a:rPr lang="en-US" altLang="zh-CN" sz="2000" b="1" dirty="0"/>
              <a:t>1</a:t>
            </a:r>
            <a:endParaRPr lang="zh-CN" altLang="en-US" sz="2000" b="1" dirty="0"/>
          </a:p>
        </p:txBody>
      </p:sp>
    </p:spTree>
    <p:extLst>
      <p:ext uri="{BB962C8B-B14F-4D97-AF65-F5344CB8AC3E}">
        <p14:creationId xmlns:p14="http://schemas.microsoft.com/office/powerpoint/2010/main" val="311791475"/>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总结与展望</a:t>
            </a:r>
            <a:endParaRPr kumimoji="0" lang="en-US" altLang="zh-CN" sz="2800" b="1" dirty="0">
              <a:solidFill>
                <a:srgbClr val="C00000"/>
              </a:solidFill>
              <a:latin typeface="黑体" panose="02010609060101010101" pitchFamily="49" charset="-122"/>
              <a:ea typeface="黑体" panose="02010609060101010101" pitchFamily="49" charset="-122"/>
            </a:endParaRPr>
          </a:p>
        </p:txBody>
      </p:sp>
      <p:sp>
        <p:nvSpPr>
          <p:cNvPr id="12" name="文本框 11"/>
          <p:cNvSpPr txBox="1"/>
          <p:nvPr/>
        </p:nvSpPr>
        <p:spPr>
          <a:xfrm>
            <a:off x="8172400" y="216177"/>
            <a:ext cx="864096" cy="400110"/>
          </a:xfrm>
          <a:prstGeom prst="rect">
            <a:avLst/>
          </a:prstGeom>
          <a:noFill/>
        </p:spPr>
        <p:txBody>
          <a:bodyPr wrap="square" rtlCol="0">
            <a:spAutoFit/>
          </a:bodyPr>
          <a:lstStyle/>
          <a:p>
            <a:pPr algn="r"/>
            <a:r>
              <a:rPr lang="en-US" altLang="zh-CN" sz="2000" b="1" dirty="0"/>
              <a:t>19</a:t>
            </a:r>
            <a:endParaRPr lang="zh-CN" altLang="en-US" sz="2000" b="1" dirty="0"/>
          </a:p>
        </p:txBody>
      </p:sp>
      <p:sp>
        <p:nvSpPr>
          <p:cNvPr id="8" name="矩形 7"/>
          <p:cNvSpPr/>
          <p:nvPr/>
        </p:nvSpPr>
        <p:spPr>
          <a:xfrm>
            <a:off x="299560" y="2089631"/>
            <a:ext cx="7872840" cy="1277273"/>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dirty="0">
                <a:latin typeface="Cambria" panose="02040503050406030204" pitchFamily="18" charset="0"/>
                <a:ea typeface="黑体" pitchFamily="2" charset="-122"/>
              </a:rPr>
              <a:t>提出了一种基于硝基甲烷的固液复合含能材料，并使用中等储能的金属丝电爆炸起爆，</a:t>
            </a:r>
            <a:r>
              <a:rPr lang="zh-CN" altLang="en-US" b="1" dirty="0">
                <a:solidFill>
                  <a:srgbClr val="C00000"/>
                </a:solidFill>
                <a:latin typeface="Cambria" panose="02040503050406030204" pitchFamily="18" charset="0"/>
                <a:ea typeface="黑体" pitchFamily="2" charset="-122"/>
              </a:rPr>
              <a:t>能够显著增强水中冲击波</a:t>
            </a:r>
            <a:r>
              <a:rPr lang="zh-CN" altLang="en-US" dirty="0">
                <a:latin typeface="Cambria" panose="02040503050406030204" pitchFamily="18" charset="0"/>
                <a:ea typeface="黑体" pitchFamily="2" charset="-122"/>
              </a:rPr>
              <a:t>。</a:t>
            </a:r>
          </a:p>
          <a:p>
            <a:pPr marL="342900" indent="-342900" algn="just" eaLnBrk="1" hangingPunct="1">
              <a:spcAft>
                <a:spcPts val="600"/>
              </a:spcAft>
              <a:buFont typeface="Wingdings" panose="05000000000000000000" pitchFamily="2" charset="2"/>
              <a:buChar char="n"/>
              <a:tabLst>
                <a:tab pos="1884363" algn="l"/>
              </a:tabLst>
              <a:defRPr/>
            </a:pPr>
            <a:r>
              <a:rPr lang="zh-CN" altLang="en-US" dirty="0">
                <a:latin typeface="Cambria" panose="02040503050406030204" pitchFamily="18" charset="0"/>
                <a:ea typeface="黑体" pitchFamily="2" charset="-122"/>
              </a:rPr>
              <a:t>固液复合含能材料爆轰机理为</a:t>
            </a:r>
            <a:r>
              <a:rPr lang="zh-CN" altLang="en-US" b="1" dirty="0">
                <a:solidFill>
                  <a:srgbClr val="C00000"/>
                </a:solidFill>
                <a:latin typeface="Cambria" panose="02040503050406030204" pitchFamily="18" charset="0"/>
                <a:ea typeface="黑体" pitchFamily="2" charset="-122"/>
              </a:rPr>
              <a:t>热起爆</a:t>
            </a:r>
            <a:r>
              <a:rPr lang="zh-CN" altLang="en-US" dirty="0">
                <a:latin typeface="Cambria" panose="02040503050406030204" pitchFamily="18" charset="0"/>
                <a:ea typeface="黑体" pitchFamily="2" charset="-122"/>
              </a:rPr>
              <a:t>，能量来源包括金属丝电爆炸、沿电流通路的焦耳加热和</a:t>
            </a:r>
            <a:r>
              <a:rPr lang="en-US" altLang="zh-CN" dirty="0">
                <a:latin typeface="Cambria" panose="02040503050406030204" pitchFamily="18" charset="0"/>
                <a:ea typeface="黑体" pitchFamily="2" charset="-122"/>
              </a:rPr>
              <a:t>Al/</a:t>
            </a:r>
            <a:r>
              <a:rPr lang="en-US" altLang="zh-CN" dirty="0" err="1">
                <a:latin typeface="Cambria" panose="02040503050406030204" pitchFamily="18" charset="0"/>
                <a:ea typeface="黑体" pitchFamily="2" charset="-122"/>
              </a:rPr>
              <a:t>CuO</a:t>
            </a:r>
            <a:r>
              <a:rPr lang="zh-CN" altLang="en-US" dirty="0">
                <a:latin typeface="Cambria" panose="02040503050406030204" pitchFamily="18" charset="0"/>
                <a:ea typeface="黑体" pitchFamily="2" charset="-122"/>
              </a:rPr>
              <a:t>的铝热反应。</a:t>
            </a:r>
            <a:endParaRPr lang="en-US" altLang="zh-CN" dirty="0">
              <a:latin typeface="Cambria" panose="02040503050406030204" pitchFamily="18" charset="0"/>
              <a:ea typeface="黑体" pitchFamily="2" charset="-122"/>
            </a:endParaRPr>
          </a:p>
        </p:txBody>
      </p:sp>
      <p:sp>
        <p:nvSpPr>
          <p:cNvPr id="37" name="矩形 36"/>
          <p:cNvSpPr/>
          <p:nvPr/>
        </p:nvSpPr>
        <p:spPr>
          <a:xfrm>
            <a:off x="299560" y="1364925"/>
            <a:ext cx="1063112" cy="523220"/>
          </a:xfrm>
          <a:prstGeom prst="rect">
            <a:avLst/>
          </a:prstGeom>
        </p:spPr>
        <p:txBody>
          <a:bodyPr wrap="none">
            <a:spAutoFit/>
          </a:bodyPr>
          <a:lstStyle/>
          <a:p>
            <a:pPr>
              <a:spcAft>
                <a:spcPts val="2400"/>
              </a:spcAft>
            </a:pPr>
            <a:r>
              <a:rPr lang="zh-CN" altLang="en-US" sz="2800" b="1" dirty="0">
                <a:solidFill>
                  <a:srgbClr val="C00000"/>
                </a:solidFill>
                <a:latin typeface="Cambria" panose="02040503050406030204" pitchFamily="18" charset="0"/>
              </a:rPr>
              <a:t>结论</a:t>
            </a:r>
            <a:r>
              <a:rPr lang="en-US" altLang="zh-CN" sz="2800" b="1" dirty="0">
                <a:solidFill>
                  <a:srgbClr val="C00000"/>
                </a:solidFill>
                <a:latin typeface="Cambria" panose="02040503050406030204" pitchFamily="18" charset="0"/>
              </a:rPr>
              <a:t>  </a:t>
            </a:r>
          </a:p>
        </p:txBody>
      </p:sp>
      <p:sp>
        <p:nvSpPr>
          <p:cNvPr id="38" name="矩形 37"/>
          <p:cNvSpPr/>
          <p:nvPr/>
        </p:nvSpPr>
        <p:spPr>
          <a:xfrm>
            <a:off x="299560" y="4201924"/>
            <a:ext cx="1063112" cy="523220"/>
          </a:xfrm>
          <a:prstGeom prst="rect">
            <a:avLst/>
          </a:prstGeom>
        </p:spPr>
        <p:txBody>
          <a:bodyPr wrap="none">
            <a:spAutoFit/>
          </a:bodyPr>
          <a:lstStyle/>
          <a:p>
            <a:pPr>
              <a:spcAft>
                <a:spcPts val="2400"/>
              </a:spcAft>
            </a:pPr>
            <a:r>
              <a:rPr lang="zh-CN" altLang="en-US" sz="2800" b="1" dirty="0">
                <a:solidFill>
                  <a:srgbClr val="C00000"/>
                </a:solidFill>
                <a:latin typeface="Cambria" panose="02040503050406030204" pitchFamily="18" charset="0"/>
              </a:rPr>
              <a:t>展望</a:t>
            </a:r>
            <a:r>
              <a:rPr lang="en-US" altLang="zh-CN" sz="2800" b="1" dirty="0">
                <a:solidFill>
                  <a:srgbClr val="C00000"/>
                </a:solidFill>
                <a:latin typeface="Cambria" panose="02040503050406030204" pitchFamily="18" charset="0"/>
              </a:rPr>
              <a:t>  </a:t>
            </a:r>
          </a:p>
        </p:txBody>
      </p:sp>
      <p:sp>
        <p:nvSpPr>
          <p:cNvPr id="2" name="矩形 1"/>
          <p:cNvSpPr/>
          <p:nvPr/>
        </p:nvSpPr>
        <p:spPr>
          <a:xfrm>
            <a:off x="299560" y="4869160"/>
            <a:ext cx="7872840" cy="646331"/>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dirty="0">
                <a:latin typeface="Cambria" panose="02040503050406030204" pitchFamily="18" charset="0"/>
                <a:ea typeface="黑体" pitchFamily="2" charset="-122"/>
              </a:rPr>
              <a:t>在高静水压力、强冲击波、高温、复杂流体介质等极端环境下，含能材料负载及配套冲击波发生装置的稳定性仍需进一步研究。</a:t>
            </a:r>
            <a:endParaRPr lang="en-US" altLang="zh-CN" dirty="0">
              <a:latin typeface="Cambria" panose="02040503050406030204" pitchFamily="18" charset="0"/>
              <a:ea typeface="黑体" pitchFamily="2" charset="-122"/>
            </a:endParaRPr>
          </a:p>
        </p:txBody>
      </p:sp>
    </p:spTree>
    <p:extLst>
      <p:ext uri="{BB962C8B-B14F-4D97-AF65-F5344CB8AC3E}">
        <p14:creationId xmlns:p14="http://schemas.microsoft.com/office/powerpoint/2010/main" val="1480102112"/>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内容占位符 2">
            <a:extLst>
              <a:ext uri="{FF2B5EF4-FFF2-40B4-BE49-F238E27FC236}">
                <a16:creationId xmlns:a16="http://schemas.microsoft.com/office/drawing/2014/main" id="{89BB9DC1-CB12-45CF-916B-99B5C79AFEB5}"/>
              </a:ext>
            </a:extLst>
          </p:cNvPr>
          <p:cNvSpPr>
            <a:spLocks noGrp="1" noChangeArrowheads="1"/>
          </p:cNvSpPr>
          <p:nvPr>
            <p:ph idx="4294967295"/>
          </p:nvPr>
        </p:nvSpPr>
        <p:spPr>
          <a:xfrm>
            <a:off x="323528" y="2564904"/>
            <a:ext cx="8280919" cy="792088"/>
          </a:xfrm>
        </p:spPr>
        <p:txBody>
          <a:bodyPr/>
          <a:lstStyle/>
          <a:p>
            <a:pPr marL="0" indent="0" algn="ctr" eaLnBrk="1" hangingPunct="1">
              <a:spcBef>
                <a:spcPct val="50000"/>
              </a:spcBef>
              <a:buFontTx/>
              <a:buNone/>
            </a:pPr>
            <a:r>
              <a:rPr lang="zh-CN" altLang="en-US" sz="4400" b="1" dirty="0">
                <a:solidFill>
                  <a:srgbClr val="0000FF"/>
                </a:solidFill>
                <a:latin typeface="Cambria" panose="02040503050406030204" pitchFamily="18" charset="0"/>
                <a:ea typeface="黑体" panose="02010609060101010101" pitchFamily="49" charset="-122"/>
              </a:rPr>
              <a:t>谢谢！</a:t>
            </a:r>
            <a:endParaRPr lang="en-US" altLang="zh-CN" sz="4400" b="1" dirty="0">
              <a:solidFill>
                <a:srgbClr val="0000FF"/>
              </a:solidFill>
              <a:latin typeface="Cambria" panose="02040503050406030204" pitchFamily="18" charset="0"/>
              <a:ea typeface="黑体" panose="02010609060101010101" pitchFamily="49" charset="-122"/>
            </a:endParaRPr>
          </a:p>
        </p:txBody>
      </p:sp>
      <p:pic>
        <p:nvPicPr>
          <p:cNvPr id="26629" name="Picture 13">
            <a:extLst>
              <a:ext uri="{FF2B5EF4-FFF2-40B4-BE49-F238E27FC236}">
                <a16:creationId xmlns:a16="http://schemas.microsoft.com/office/drawing/2014/main" id="{163C1C6F-D126-4A00-A07D-49F32E546B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6988"/>
            <a:ext cx="9144000" cy="762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图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5589240"/>
            <a:ext cx="1805485" cy="11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22462" y="5589240"/>
            <a:ext cx="1821538" cy="11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a:extLst>
              <a:ext uri="{FF2B5EF4-FFF2-40B4-BE49-F238E27FC236}">
                <a16:creationId xmlns:a16="http://schemas.microsoft.com/office/drawing/2014/main" id="{A7EB9DC4-2E45-403F-A969-3CDC571A90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3931" y="5589240"/>
            <a:ext cx="2793639" cy="1152000"/>
          </a:xfrm>
          <a:prstGeom prst="rect">
            <a:avLst/>
          </a:prstGeom>
        </p:spPr>
      </p:pic>
      <p:pic>
        <p:nvPicPr>
          <p:cNvPr id="9" name="Picture 6">
            <a:extLst>
              <a:ext uri="{FF2B5EF4-FFF2-40B4-BE49-F238E27FC236}">
                <a16:creationId xmlns:a16="http://schemas.microsoft.com/office/drawing/2014/main" id="{16621815-F53B-4BAB-9DF2-5FDD8F90F6A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30376" y="5589240"/>
            <a:ext cx="2648663" cy="1152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背景及意义</a:t>
            </a:r>
          </a:p>
        </p:txBody>
      </p:sp>
      <p:sp>
        <p:nvSpPr>
          <p:cNvPr id="11" name="矩形 10"/>
          <p:cNvSpPr/>
          <p:nvPr/>
        </p:nvSpPr>
        <p:spPr>
          <a:xfrm>
            <a:off x="250804" y="1043104"/>
            <a:ext cx="8256848" cy="1400383"/>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我国石油对外依存度高达</a:t>
            </a:r>
            <a:r>
              <a:rPr lang="en-US" altLang="zh-CN" sz="2000" b="1" dirty="0">
                <a:solidFill>
                  <a:srgbClr val="C00000"/>
                </a:solidFill>
                <a:latin typeface="Cambria" panose="02040503050406030204" pitchFamily="18" charset="0"/>
                <a:ea typeface="黑体" pitchFamily="2" charset="-122"/>
              </a:rPr>
              <a:t>72%</a:t>
            </a:r>
            <a:r>
              <a:rPr lang="zh-CN" altLang="en-US" sz="2000" b="1" dirty="0">
                <a:latin typeface="Cambria" panose="02040503050406030204" pitchFamily="18" charset="0"/>
                <a:ea typeface="黑体" pitchFamily="2" charset="-122"/>
              </a:rPr>
              <a:t>，能源安全形势紧迫！国内资源有效开采战略意义重大。</a:t>
            </a:r>
            <a:endParaRPr lang="en-US" altLang="zh-CN" sz="2000" b="1" dirty="0">
              <a:latin typeface="Cambria" panose="02040503050406030204" pitchFamily="18" charset="0"/>
              <a:ea typeface="黑体" pitchFamily="2" charset="-122"/>
            </a:endParaRPr>
          </a:p>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国内</a:t>
            </a:r>
            <a:r>
              <a:rPr lang="zh-CN" altLang="en-US" sz="2000" b="1" dirty="0">
                <a:solidFill>
                  <a:srgbClr val="C00000"/>
                </a:solidFill>
                <a:latin typeface="Cambria" panose="02040503050406030204" pitchFamily="18" charset="0"/>
                <a:ea typeface="黑体" pitchFamily="2" charset="-122"/>
              </a:rPr>
              <a:t>常规油气资源较少</a:t>
            </a:r>
            <a:r>
              <a:rPr lang="zh-CN" altLang="en-US" sz="2000" b="1" dirty="0">
                <a:latin typeface="Cambria" panose="02040503050406030204" pitchFamily="18" charset="0"/>
                <a:ea typeface="黑体" pitchFamily="2" charset="-122"/>
              </a:rPr>
              <a:t>，迫切需要开采</a:t>
            </a:r>
            <a:r>
              <a:rPr lang="zh-CN" altLang="en-US" sz="2000" b="1" dirty="0">
                <a:solidFill>
                  <a:srgbClr val="C00000"/>
                </a:solidFill>
                <a:latin typeface="Cambria" panose="02040503050406030204" pitchFamily="18" charset="0"/>
                <a:ea typeface="黑体" pitchFamily="2" charset="-122"/>
              </a:rPr>
              <a:t>低渗资源</a:t>
            </a:r>
            <a:r>
              <a:rPr lang="zh-CN" altLang="en-US" sz="2000" b="1" dirty="0">
                <a:latin typeface="Cambria" panose="02040503050406030204" pitchFamily="18" charset="0"/>
                <a:ea typeface="黑体" pitchFamily="2" charset="-122"/>
              </a:rPr>
              <a:t>，但由于储层渗透率低、油气难以采出。</a:t>
            </a:r>
            <a:endParaRPr lang="en-US" altLang="zh-CN" sz="2000" b="1" dirty="0">
              <a:latin typeface="Cambria" panose="02040503050406030204" pitchFamily="18" charset="0"/>
              <a:ea typeface="黑体" pitchFamily="2" charset="-122"/>
            </a:endParaRPr>
          </a:p>
        </p:txBody>
      </p:sp>
      <p:grpSp>
        <p:nvGrpSpPr>
          <p:cNvPr id="8" name="组合 7">
            <a:extLst>
              <a:ext uri="{FF2B5EF4-FFF2-40B4-BE49-F238E27FC236}">
                <a16:creationId xmlns:a16="http://schemas.microsoft.com/office/drawing/2014/main" id="{84BEE6B6-421C-4DEC-B12B-4B767B3F4361}"/>
              </a:ext>
            </a:extLst>
          </p:cNvPr>
          <p:cNvGrpSpPr/>
          <p:nvPr/>
        </p:nvGrpSpPr>
        <p:grpSpPr>
          <a:xfrm>
            <a:off x="7516" y="3026608"/>
            <a:ext cx="5032218" cy="3289596"/>
            <a:chOff x="229249" y="3309967"/>
            <a:chExt cx="5041581" cy="3189927"/>
          </a:xfrm>
        </p:grpSpPr>
        <p:sp>
          <p:nvSpPr>
            <p:cNvPr id="9" name="文本框 8">
              <a:extLst>
                <a:ext uri="{FF2B5EF4-FFF2-40B4-BE49-F238E27FC236}">
                  <a16:creationId xmlns:a16="http://schemas.microsoft.com/office/drawing/2014/main" id="{1CB9A8AE-2744-4583-A9C0-D056440680B5}"/>
                </a:ext>
              </a:extLst>
            </p:cNvPr>
            <p:cNvSpPr txBox="1"/>
            <p:nvPr/>
          </p:nvSpPr>
          <p:spPr>
            <a:xfrm>
              <a:off x="444692" y="6130562"/>
              <a:ext cx="4284662" cy="369332"/>
            </a:xfrm>
            <a:prstGeom prst="rect">
              <a:avLst/>
            </a:prstGeom>
            <a:noFill/>
          </p:spPr>
          <p:txBody>
            <a:bodyPr wrap="square" rtlCol="0">
              <a:spAutoFit/>
            </a:bodyPr>
            <a:lstStyle/>
            <a:p>
              <a:pPr algn="ctr"/>
              <a:r>
                <a:rPr lang="zh-CN" altLang="en-US" b="1" dirty="0">
                  <a:latin typeface="微软雅黑" panose="020B0503020204020204" pitchFamily="34" charset="-122"/>
                  <a:ea typeface="微软雅黑" panose="020B0503020204020204" pitchFamily="34" charset="-122"/>
                </a:rPr>
                <a:t>我国石油进口量和对外依存度</a:t>
              </a:r>
              <a:r>
                <a:rPr lang="zh-CN" altLang="en-US" b="1" dirty="0">
                  <a:solidFill>
                    <a:srgbClr val="0000FF"/>
                  </a:solidFill>
                  <a:latin typeface="微软雅黑" panose="020B0503020204020204" pitchFamily="34" charset="-122"/>
                  <a:ea typeface="微软雅黑" panose="020B0503020204020204" pitchFamily="34" charset="-122"/>
                </a:rPr>
                <a:t>逐年攀升</a:t>
              </a:r>
            </a:p>
          </p:txBody>
        </p:sp>
        <p:sp>
          <p:nvSpPr>
            <p:cNvPr id="10" name="任意多边形: 形状 218">
              <a:extLst>
                <a:ext uri="{FF2B5EF4-FFF2-40B4-BE49-F238E27FC236}">
                  <a16:creationId xmlns:a16="http://schemas.microsoft.com/office/drawing/2014/main" id="{544EC3D6-0757-4B06-9DBF-75E8D1E6BDAB}"/>
                </a:ext>
              </a:extLst>
            </p:cNvPr>
            <p:cNvSpPr>
              <a:spLocks/>
            </p:cNvSpPr>
            <p:nvPr/>
          </p:nvSpPr>
          <p:spPr bwMode="auto">
            <a:xfrm>
              <a:off x="790589" y="3537228"/>
              <a:ext cx="3829078" cy="1934503"/>
            </a:xfrm>
            <a:custGeom>
              <a:avLst/>
              <a:gdLst>
                <a:gd name="connsiteX0" fmla="*/ 3828940 w 3828940"/>
                <a:gd name="connsiteY0" fmla="*/ 0 h 1934503"/>
                <a:gd name="connsiteX1" fmla="*/ 3828940 w 3828940"/>
                <a:gd name="connsiteY1" fmla="*/ 147638 h 1934503"/>
                <a:gd name="connsiteX2" fmla="*/ 3828940 w 3828940"/>
                <a:gd name="connsiteY2" fmla="*/ 1786865 h 1934503"/>
                <a:gd name="connsiteX3" fmla="*/ 3828940 w 3828940"/>
                <a:gd name="connsiteY3" fmla="*/ 1934503 h 1934503"/>
                <a:gd name="connsiteX4" fmla="*/ 3610882 w 3828940"/>
                <a:gd name="connsiteY4" fmla="*/ 1914649 h 1934503"/>
                <a:gd name="connsiteX5" fmla="*/ 3588935 w 3828940"/>
                <a:gd name="connsiteY5" fmla="*/ 1911532 h 1934503"/>
                <a:gd name="connsiteX6" fmla="*/ 3588935 w 3828940"/>
                <a:gd name="connsiteY6" fmla="*/ 1814947 h 1934503"/>
                <a:gd name="connsiteX7" fmla="*/ 3405061 w 3828940"/>
                <a:gd name="connsiteY7" fmla="*/ 1799505 h 1934503"/>
                <a:gd name="connsiteX8" fmla="*/ 3195390 w 3828940"/>
                <a:gd name="connsiteY8" fmla="*/ 1772036 h 1934503"/>
                <a:gd name="connsiteX9" fmla="*/ 2977331 w 3828940"/>
                <a:gd name="connsiteY9" fmla="*/ 1726255 h 1934503"/>
                <a:gd name="connsiteX10" fmla="*/ 2767660 w 3828940"/>
                <a:gd name="connsiteY10" fmla="*/ 1735412 h 1934503"/>
                <a:gd name="connsiteX11" fmla="*/ 2549602 w 3828940"/>
                <a:gd name="connsiteY11" fmla="*/ 1735412 h 1934503"/>
                <a:gd name="connsiteX12" fmla="*/ 2339931 w 3828940"/>
                <a:gd name="connsiteY12" fmla="*/ 1744568 h 1934503"/>
                <a:gd name="connsiteX13" fmla="*/ 2121873 w 3828940"/>
                <a:gd name="connsiteY13" fmla="*/ 1753724 h 1934503"/>
                <a:gd name="connsiteX14" fmla="*/ 1920588 w 3828940"/>
                <a:gd name="connsiteY14" fmla="*/ 1753724 h 1934503"/>
                <a:gd name="connsiteX15" fmla="*/ 1702530 w 3828940"/>
                <a:gd name="connsiteY15" fmla="*/ 1817817 h 1934503"/>
                <a:gd name="connsiteX16" fmla="*/ 1492859 w 3828940"/>
                <a:gd name="connsiteY16" fmla="*/ 1799505 h 1934503"/>
                <a:gd name="connsiteX17" fmla="*/ 1274801 w 3828940"/>
                <a:gd name="connsiteY17" fmla="*/ 1826974 h 1934503"/>
                <a:gd name="connsiteX18" fmla="*/ 1065130 w 3828940"/>
                <a:gd name="connsiteY18" fmla="*/ 1826974 h 1934503"/>
                <a:gd name="connsiteX19" fmla="*/ 847072 w 3828940"/>
                <a:gd name="connsiteY19" fmla="*/ 1836130 h 1934503"/>
                <a:gd name="connsiteX20" fmla="*/ 645788 w 3828940"/>
                <a:gd name="connsiteY20" fmla="*/ 1863599 h 1934503"/>
                <a:gd name="connsiteX21" fmla="*/ 427729 w 3828940"/>
                <a:gd name="connsiteY21" fmla="*/ 1881911 h 1934503"/>
                <a:gd name="connsiteX22" fmla="*/ 218058 w 3828940"/>
                <a:gd name="connsiteY22" fmla="*/ 1881911 h 1934503"/>
                <a:gd name="connsiteX23" fmla="*/ 0 w 3828940"/>
                <a:gd name="connsiteY23" fmla="*/ 1891067 h 1934503"/>
                <a:gd name="connsiteX24" fmla="*/ 0 w 3828940"/>
                <a:gd name="connsiteY24" fmla="*/ 1743429 h 1934503"/>
                <a:gd name="connsiteX25" fmla="*/ 0 w 3828940"/>
                <a:gd name="connsiteY25" fmla="*/ 1689631 h 1934503"/>
                <a:gd name="connsiteX26" fmla="*/ 0 w 3828940"/>
                <a:gd name="connsiteY26" fmla="*/ 1541993 h 1934503"/>
                <a:gd name="connsiteX27" fmla="*/ 218058 w 3828940"/>
                <a:gd name="connsiteY27" fmla="*/ 1496211 h 1934503"/>
                <a:gd name="connsiteX28" fmla="*/ 427729 w 3828940"/>
                <a:gd name="connsiteY28" fmla="*/ 1413806 h 1934503"/>
                <a:gd name="connsiteX29" fmla="*/ 645788 w 3828940"/>
                <a:gd name="connsiteY29" fmla="*/ 1276462 h 1934503"/>
                <a:gd name="connsiteX30" fmla="*/ 847072 w 3828940"/>
                <a:gd name="connsiteY30" fmla="*/ 1239837 h 1934503"/>
                <a:gd name="connsiteX31" fmla="*/ 1065130 w 3828940"/>
                <a:gd name="connsiteY31" fmla="*/ 1157432 h 1934503"/>
                <a:gd name="connsiteX32" fmla="*/ 1274801 w 3828940"/>
                <a:gd name="connsiteY32" fmla="*/ 1093338 h 1934503"/>
                <a:gd name="connsiteX33" fmla="*/ 1492859 w 3828940"/>
                <a:gd name="connsiteY33" fmla="*/ 1020088 h 1934503"/>
                <a:gd name="connsiteX34" fmla="*/ 1702530 w 3828940"/>
                <a:gd name="connsiteY34" fmla="*/ 946839 h 1934503"/>
                <a:gd name="connsiteX35" fmla="*/ 1920588 w 3828940"/>
                <a:gd name="connsiteY35" fmla="*/ 772871 h 1934503"/>
                <a:gd name="connsiteX36" fmla="*/ 2121873 w 3828940"/>
                <a:gd name="connsiteY36" fmla="*/ 717933 h 1934503"/>
                <a:gd name="connsiteX37" fmla="*/ 2339931 w 3828940"/>
                <a:gd name="connsiteY37" fmla="*/ 635527 h 1934503"/>
                <a:gd name="connsiteX38" fmla="*/ 2549602 w 3828940"/>
                <a:gd name="connsiteY38" fmla="*/ 589746 h 1934503"/>
                <a:gd name="connsiteX39" fmla="*/ 2767660 w 3828940"/>
                <a:gd name="connsiteY39" fmla="*/ 498184 h 1934503"/>
                <a:gd name="connsiteX40" fmla="*/ 2977331 w 3828940"/>
                <a:gd name="connsiteY40" fmla="*/ 379153 h 1934503"/>
                <a:gd name="connsiteX41" fmla="*/ 3195390 w 3828940"/>
                <a:gd name="connsiteY41" fmla="*/ 278435 h 1934503"/>
                <a:gd name="connsiteX42" fmla="*/ 3405061 w 3828940"/>
                <a:gd name="connsiteY42" fmla="*/ 168561 h 1934503"/>
                <a:gd name="connsiteX43" fmla="*/ 3623119 w 3828940"/>
                <a:gd name="connsiteY43" fmla="*/ 22061 h 19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28940" h="1934503">
                  <a:moveTo>
                    <a:pt x="3828940" y="0"/>
                  </a:moveTo>
                  <a:lnTo>
                    <a:pt x="3828940" y="147638"/>
                  </a:lnTo>
                  <a:lnTo>
                    <a:pt x="3828940" y="1786865"/>
                  </a:lnTo>
                  <a:lnTo>
                    <a:pt x="3828940" y="1934503"/>
                  </a:lnTo>
                  <a:lnTo>
                    <a:pt x="3610882" y="1914649"/>
                  </a:lnTo>
                  <a:lnTo>
                    <a:pt x="3588935" y="1911532"/>
                  </a:lnTo>
                  <a:lnTo>
                    <a:pt x="3588935" y="1814947"/>
                  </a:lnTo>
                  <a:lnTo>
                    <a:pt x="3405061" y="1799505"/>
                  </a:lnTo>
                  <a:lnTo>
                    <a:pt x="3195390" y="1772036"/>
                  </a:lnTo>
                  <a:lnTo>
                    <a:pt x="2977331" y="1726255"/>
                  </a:lnTo>
                  <a:lnTo>
                    <a:pt x="2767660" y="1735412"/>
                  </a:lnTo>
                  <a:lnTo>
                    <a:pt x="2549602" y="1735412"/>
                  </a:lnTo>
                  <a:lnTo>
                    <a:pt x="2339931" y="1744568"/>
                  </a:lnTo>
                  <a:lnTo>
                    <a:pt x="2121873" y="1753724"/>
                  </a:lnTo>
                  <a:lnTo>
                    <a:pt x="1920588" y="1753724"/>
                  </a:lnTo>
                  <a:lnTo>
                    <a:pt x="1702530" y="1817817"/>
                  </a:lnTo>
                  <a:lnTo>
                    <a:pt x="1492859" y="1799505"/>
                  </a:lnTo>
                  <a:lnTo>
                    <a:pt x="1274801" y="1826974"/>
                  </a:lnTo>
                  <a:lnTo>
                    <a:pt x="1065130" y="1826974"/>
                  </a:lnTo>
                  <a:lnTo>
                    <a:pt x="847072" y="1836130"/>
                  </a:lnTo>
                  <a:lnTo>
                    <a:pt x="645788" y="1863599"/>
                  </a:lnTo>
                  <a:lnTo>
                    <a:pt x="427729" y="1881911"/>
                  </a:lnTo>
                  <a:lnTo>
                    <a:pt x="218058" y="1881911"/>
                  </a:lnTo>
                  <a:lnTo>
                    <a:pt x="0" y="1891067"/>
                  </a:lnTo>
                  <a:lnTo>
                    <a:pt x="0" y="1743429"/>
                  </a:lnTo>
                  <a:lnTo>
                    <a:pt x="0" y="1689631"/>
                  </a:lnTo>
                  <a:lnTo>
                    <a:pt x="0" y="1541993"/>
                  </a:lnTo>
                  <a:lnTo>
                    <a:pt x="218058" y="1496211"/>
                  </a:lnTo>
                  <a:lnTo>
                    <a:pt x="427729" y="1413806"/>
                  </a:lnTo>
                  <a:lnTo>
                    <a:pt x="645788" y="1276462"/>
                  </a:lnTo>
                  <a:lnTo>
                    <a:pt x="847072" y="1239837"/>
                  </a:lnTo>
                  <a:lnTo>
                    <a:pt x="1065130" y="1157432"/>
                  </a:lnTo>
                  <a:lnTo>
                    <a:pt x="1274801" y="1093338"/>
                  </a:lnTo>
                  <a:lnTo>
                    <a:pt x="1492859" y="1020088"/>
                  </a:lnTo>
                  <a:lnTo>
                    <a:pt x="1702530" y="946839"/>
                  </a:lnTo>
                  <a:lnTo>
                    <a:pt x="1920588" y="772871"/>
                  </a:lnTo>
                  <a:lnTo>
                    <a:pt x="2121873" y="717933"/>
                  </a:lnTo>
                  <a:lnTo>
                    <a:pt x="2339931" y="635527"/>
                  </a:lnTo>
                  <a:lnTo>
                    <a:pt x="2549602" y="589746"/>
                  </a:lnTo>
                  <a:lnTo>
                    <a:pt x="2767660" y="498184"/>
                  </a:lnTo>
                  <a:lnTo>
                    <a:pt x="2977331" y="379153"/>
                  </a:lnTo>
                  <a:lnTo>
                    <a:pt x="3195390" y="278435"/>
                  </a:lnTo>
                  <a:lnTo>
                    <a:pt x="3405061" y="168561"/>
                  </a:lnTo>
                  <a:lnTo>
                    <a:pt x="3623119" y="22061"/>
                  </a:lnTo>
                  <a:close/>
                </a:path>
              </a:pathLst>
            </a:custGeom>
            <a:solidFill>
              <a:schemeClr val="accent2">
                <a:lumMod val="40000"/>
                <a:lumOff val="60000"/>
              </a:schemeClr>
            </a:solidFill>
            <a:ln w="7938" cap="rnd">
              <a:noFill/>
              <a:prstDash val="solid"/>
              <a:round/>
              <a:headEnd/>
              <a:tailEnd/>
            </a:ln>
          </p:spPr>
          <p:txBody>
            <a:bodyPr wrap="square">
              <a:noAutofit/>
            </a:bodyPr>
            <a:lstStyle/>
            <a:p>
              <a:endParaRPr lang="zh-CN" altLang="en-US"/>
            </a:p>
          </p:txBody>
        </p:sp>
        <p:sp>
          <p:nvSpPr>
            <p:cNvPr id="12" name="任意多边形: 形状 219">
              <a:extLst>
                <a:ext uri="{FF2B5EF4-FFF2-40B4-BE49-F238E27FC236}">
                  <a16:creationId xmlns:a16="http://schemas.microsoft.com/office/drawing/2014/main" id="{52FF50DB-251E-4959-9740-438EDB3CE0AA}"/>
                </a:ext>
              </a:extLst>
            </p:cNvPr>
            <p:cNvSpPr>
              <a:spLocks/>
            </p:cNvSpPr>
            <p:nvPr/>
          </p:nvSpPr>
          <p:spPr bwMode="auto">
            <a:xfrm>
              <a:off x="790590" y="5116434"/>
              <a:ext cx="3838747" cy="750951"/>
            </a:xfrm>
            <a:custGeom>
              <a:avLst/>
              <a:gdLst>
                <a:gd name="connsiteX0" fmla="*/ 2983079 w 3838747"/>
                <a:gd name="connsiteY0" fmla="*/ 0 h 750951"/>
                <a:gd name="connsiteX1" fmla="*/ 3201558 w 3838747"/>
                <a:gd name="connsiteY1" fmla="*/ 45789 h 750951"/>
                <a:gd name="connsiteX2" fmla="*/ 3411634 w 3838747"/>
                <a:gd name="connsiteY2" fmla="*/ 73264 h 750951"/>
                <a:gd name="connsiteX3" fmla="*/ 3617224 w 3838747"/>
                <a:gd name="connsiteY3" fmla="*/ 90499 h 750951"/>
                <a:gd name="connsiteX4" fmla="*/ 3617224 w 3838747"/>
                <a:gd name="connsiteY4" fmla="*/ 48834 h 750951"/>
                <a:gd name="connsiteX5" fmla="*/ 3719329 w 3838747"/>
                <a:gd name="connsiteY5" fmla="*/ 73264 h 750951"/>
                <a:gd name="connsiteX6" fmla="*/ 3838747 w 3838747"/>
                <a:gd name="connsiteY6" fmla="*/ 91580 h 750951"/>
                <a:gd name="connsiteX7" fmla="*/ 3838747 w 3838747"/>
                <a:gd name="connsiteY7" fmla="*/ 750951 h 750951"/>
                <a:gd name="connsiteX8" fmla="*/ 3719329 w 3838747"/>
                <a:gd name="connsiteY8" fmla="*/ 750951 h 750951"/>
                <a:gd name="connsiteX9" fmla="*/ 3630113 w 3838747"/>
                <a:gd name="connsiteY9" fmla="*/ 750951 h 750951"/>
                <a:gd name="connsiteX10" fmla="*/ 3617224 w 3838747"/>
                <a:gd name="connsiteY10" fmla="*/ 750951 h 750951"/>
                <a:gd name="connsiteX11" fmla="*/ 3411634 w 3838747"/>
                <a:gd name="connsiteY11" fmla="*/ 750951 h 750951"/>
                <a:gd name="connsiteX12" fmla="*/ 3201558 w 3838747"/>
                <a:gd name="connsiteY12" fmla="*/ 750951 h 750951"/>
                <a:gd name="connsiteX13" fmla="*/ 2983079 w 3838747"/>
                <a:gd name="connsiteY13" fmla="*/ 750951 h 750951"/>
                <a:gd name="connsiteX14" fmla="*/ 2773003 w 3838747"/>
                <a:gd name="connsiteY14" fmla="*/ 750951 h 750951"/>
                <a:gd name="connsiteX15" fmla="*/ 2554524 w 3838747"/>
                <a:gd name="connsiteY15" fmla="*/ 750951 h 750951"/>
                <a:gd name="connsiteX16" fmla="*/ 2344448 w 3838747"/>
                <a:gd name="connsiteY16" fmla="*/ 750951 h 750951"/>
                <a:gd name="connsiteX17" fmla="*/ 2125969 w 3838747"/>
                <a:gd name="connsiteY17" fmla="*/ 750951 h 750951"/>
                <a:gd name="connsiteX18" fmla="*/ 1924296 w 3838747"/>
                <a:gd name="connsiteY18" fmla="*/ 750951 h 750951"/>
                <a:gd name="connsiteX19" fmla="*/ 1705817 w 3838747"/>
                <a:gd name="connsiteY19" fmla="*/ 750951 h 750951"/>
                <a:gd name="connsiteX20" fmla="*/ 1495741 w 3838747"/>
                <a:gd name="connsiteY20" fmla="*/ 750951 h 750951"/>
                <a:gd name="connsiteX21" fmla="*/ 1277262 w 3838747"/>
                <a:gd name="connsiteY21" fmla="*/ 750951 h 750951"/>
                <a:gd name="connsiteX22" fmla="*/ 1067186 w 3838747"/>
                <a:gd name="connsiteY22" fmla="*/ 750951 h 750951"/>
                <a:gd name="connsiteX23" fmla="*/ 848707 w 3838747"/>
                <a:gd name="connsiteY23" fmla="*/ 750951 h 750951"/>
                <a:gd name="connsiteX24" fmla="*/ 647034 w 3838747"/>
                <a:gd name="connsiteY24" fmla="*/ 750951 h 750951"/>
                <a:gd name="connsiteX25" fmla="*/ 428555 w 3838747"/>
                <a:gd name="connsiteY25" fmla="*/ 750951 h 750951"/>
                <a:gd name="connsiteX26" fmla="*/ 218479 w 3838747"/>
                <a:gd name="connsiteY26" fmla="*/ 750951 h 750951"/>
                <a:gd name="connsiteX27" fmla="*/ 0 w 3838747"/>
                <a:gd name="connsiteY27" fmla="*/ 750951 h 750951"/>
                <a:gd name="connsiteX28" fmla="*/ 0 w 3838747"/>
                <a:gd name="connsiteY28" fmla="*/ 164843 h 750951"/>
                <a:gd name="connsiteX29" fmla="*/ 218479 w 3838747"/>
                <a:gd name="connsiteY29" fmla="*/ 155685 h 750951"/>
                <a:gd name="connsiteX30" fmla="*/ 428555 w 3838747"/>
                <a:gd name="connsiteY30" fmla="*/ 155685 h 750951"/>
                <a:gd name="connsiteX31" fmla="*/ 647034 w 3838747"/>
                <a:gd name="connsiteY31" fmla="*/ 137369 h 750951"/>
                <a:gd name="connsiteX32" fmla="*/ 848707 w 3838747"/>
                <a:gd name="connsiteY32" fmla="*/ 109896 h 750951"/>
                <a:gd name="connsiteX33" fmla="*/ 1067186 w 3838747"/>
                <a:gd name="connsiteY33" fmla="*/ 100738 h 750951"/>
                <a:gd name="connsiteX34" fmla="*/ 1277262 w 3838747"/>
                <a:gd name="connsiteY34" fmla="*/ 100738 h 750951"/>
                <a:gd name="connsiteX35" fmla="*/ 1495741 w 3838747"/>
                <a:gd name="connsiteY35" fmla="*/ 73264 h 750951"/>
                <a:gd name="connsiteX36" fmla="*/ 1705817 w 3838747"/>
                <a:gd name="connsiteY36" fmla="*/ 91580 h 750951"/>
                <a:gd name="connsiteX37" fmla="*/ 1924296 w 3838747"/>
                <a:gd name="connsiteY37" fmla="*/ 27474 h 750951"/>
                <a:gd name="connsiteX38" fmla="*/ 2125969 w 3838747"/>
                <a:gd name="connsiteY38" fmla="*/ 27474 h 750951"/>
                <a:gd name="connsiteX39" fmla="*/ 2344448 w 3838747"/>
                <a:gd name="connsiteY39" fmla="*/ 18316 h 750951"/>
                <a:gd name="connsiteX40" fmla="*/ 2554524 w 3838747"/>
                <a:gd name="connsiteY40" fmla="*/ 9158 h 750951"/>
                <a:gd name="connsiteX41" fmla="*/ 2773003 w 3838747"/>
                <a:gd name="connsiteY41" fmla="*/ 9158 h 750951"/>
                <a:gd name="connsiteX0" fmla="*/ 2983079 w 3838747"/>
                <a:gd name="connsiteY0" fmla="*/ 0 h 750951"/>
                <a:gd name="connsiteX1" fmla="*/ 3201558 w 3838747"/>
                <a:gd name="connsiteY1" fmla="*/ 45789 h 750951"/>
                <a:gd name="connsiteX2" fmla="*/ 3411634 w 3838747"/>
                <a:gd name="connsiteY2" fmla="*/ 73264 h 750951"/>
                <a:gd name="connsiteX3" fmla="*/ 3617224 w 3838747"/>
                <a:gd name="connsiteY3" fmla="*/ 90499 h 750951"/>
                <a:gd name="connsiteX4" fmla="*/ 3719329 w 3838747"/>
                <a:gd name="connsiteY4" fmla="*/ 73264 h 750951"/>
                <a:gd name="connsiteX5" fmla="*/ 3838747 w 3838747"/>
                <a:gd name="connsiteY5" fmla="*/ 91580 h 750951"/>
                <a:gd name="connsiteX6" fmla="*/ 3838747 w 3838747"/>
                <a:gd name="connsiteY6" fmla="*/ 750951 h 750951"/>
                <a:gd name="connsiteX7" fmla="*/ 3719329 w 3838747"/>
                <a:gd name="connsiteY7" fmla="*/ 750951 h 750951"/>
                <a:gd name="connsiteX8" fmla="*/ 3630113 w 3838747"/>
                <a:gd name="connsiteY8" fmla="*/ 750951 h 750951"/>
                <a:gd name="connsiteX9" fmla="*/ 3617224 w 3838747"/>
                <a:gd name="connsiteY9" fmla="*/ 750951 h 750951"/>
                <a:gd name="connsiteX10" fmla="*/ 3411634 w 3838747"/>
                <a:gd name="connsiteY10" fmla="*/ 750951 h 750951"/>
                <a:gd name="connsiteX11" fmla="*/ 3201558 w 3838747"/>
                <a:gd name="connsiteY11" fmla="*/ 750951 h 750951"/>
                <a:gd name="connsiteX12" fmla="*/ 2983079 w 3838747"/>
                <a:gd name="connsiteY12" fmla="*/ 750951 h 750951"/>
                <a:gd name="connsiteX13" fmla="*/ 2773003 w 3838747"/>
                <a:gd name="connsiteY13" fmla="*/ 750951 h 750951"/>
                <a:gd name="connsiteX14" fmla="*/ 2554524 w 3838747"/>
                <a:gd name="connsiteY14" fmla="*/ 750951 h 750951"/>
                <a:gd name="connsiteX15" fmla="*/ 2344448 w 3838747"/>
                <a:gd name="connsiteY15" fmla="*/ 750951 h 750951"/>
                <a:gd name="connsiteX16" fmla="*/ 2125969 w 3838747"/>
                <a:gd name="connsiteY16" fmla="*/ 750951 h 750951"/>
                <a:gd name="connsiteX17" fmla="*/ 1924296 w 3838747"/>
                <a:gd name="connsiteY17" fmla="*/ 750951 h 750951"/>
                <a:gd name="connsiteX18" fmla="*/ 1705817 w 3838747"/>
                <a:gd name="connsiteY18" fmla="*/ 750951 h 750951"/>
                <a:gd name="connsiteX19" fmla="*/ 1495741 w 3838747"/>
                <a:gd name="connsiteY19" fmla="*/ 750951 h 750951"/>
                <a:gd name="connsiteX20" fmla="*/ 1277262 w 3838747"/>
                <a:gd name="connsiteY20" fmla="*/ 750951 h 750951"/>
                <a:gd name="connsiteX21" fmla="*/ 1067186 w 3838747"/>
                <a:gd name="connsiteY21" fmla="*/ 750951 h 750951"/>
                <a:gd name="connsiteX22" fmla="*/ 848707 w 3838747"/>
                <a:gd name="connsiteY22" fmla="*/ 750951 h 750951"/>
                <a:gd name="connsiteX23" fmla="*/ 647034 w 3838747"/>
                <a:gd name="connsiteY23" fmla="*/ 750951 h 750951"/>
                <a:gd name="connsiteX24" fmla="*/ 428555 w 3838747"/>
                <a:gd name="connsiteY24" fmla="*/ 750951 h 750951"/>
                <a:gd name="connsiteX25" fmla="*/ 218479 w 3838747"/>
                <a:gd name="connsiteY25" fmla="*/ 750951 h 750951"/>
                <a:gd name="connsiteX26" fmla="*/ 0 w 3838747"/>
                <a:gd name="connsiteY26" fmla="*/ 750951 h 750951"/>
                <a:gd name="connsiteX27" fmla="*/ 0 w 3838747"/>
                <a:gd name="connsiteY27" fmla="*/ 164843 h 750951"/>
                <a:gd name="connsiteX28" fmla="*/ 218479 w 3838747"/>
                <a:gd name="connsiteY28" fmla="*/ 155685 h 750951"/>
                <a:gd name="connsiteX29" fmla="*/ 428555 w 3838747"/>
                <a:gd name="connsiteY29" fmla="*/ 155685 h 750951"/>
                <a:gd name="connsiteX30" fmla="*/ 647034 w 3838747"/>
                <a:gd name="connsiteY30" fmla="*/ 137369 h 750951"/>
                <a:gd name="connsiteX31" fmla="*/ 848707 w 3838747"/>
                <a:gd name="connsiteY31" fmla="*/ 109896 h 750951"/>
                <a:gd name="connsiteX32" fmla="*/ 1067186 w 3838747"/>
                <a:gd name="connsiteY32" fmla="*/ 100738 h 750951"/>
                <a:gd name="connsiteX33" fmla="*/ 1277262 w 3838747"/>
                <a:gd name="connsiteY33" fmla="*/ 100738 h 750951"/>
                <a:gd name="connsiteX34" fmla="*/ 1495741 w 3838747"/>
                <a:gd name="connsiteY34" fmla="*/ 73264 h 750951"/>
                <a:gd name="connsiteX35" fmla="*/ 1705817 w 3838747"/>
                <a:gd name="connsiteY35" fmla="*/ 91580 h 750951"/>
                <a:gd name="connsiteX36" fmla="*/ 1924296 w 3838747"/>
                <a:gd name="connsiteY36" fmla="*/ 27474 h 750951"/>
                <a:gd name="connsiteX37" fmla="*/ 2125969 w 3838747"/>
                <a:gd name="connsiteY37" fmla="*/ 27474 h 750951"/>
                <a:gd name="connsiteX38" fmla="*/ 2344448 w 3838747"/>
                <a:gd name="connsiteY38" fmla="*/ 18316 h 750951"/>
                <a:gd name="connsiteX39" fmla="*/ 2554524 w 3838747"/>
                <a:gd name="connsiteY39" fmla="*/ 9158 h 750951"/>
                <a:gd name="connsiteX40" fmla="*/ 2773003 w 3838747"/>
                <a:gd name="connsiteY40" fmla="*/ 9158 h 750951"/>
                <a:gd name="connsiteX41" fmla="*/ 2983079 w 3838747"/>
                <a:gd name="connsiteY41" fmla="*/ 0 h 750951"/>
                <a:gd name="connsiteX0" fmla="*/ 2983079 w 3838747"/>
                <a:gd name="connsiteY0" fmla="*/ 0 h 750951"/>
                <a:gd name="connsiteX1" fmla="*/ 3201558 w 3838747"/>
                <a:gd name="connsiteY1" fmla="*/ 45789 h 750951"/>
                <a:gd name="connsiteX2" fmla="*/ 3411634 w 3838747"/>
                <a:gd name="connsiteY2" fmla="*/ 73264 h 750951"/>
                <a:gd name="connsiteX3" fmla="*/ 3617224 w 3838747"/>
                <a:gd name="connsiteY3" fmla="*/ 90499 h 750951"/>
                <a:gd name="connsiteX4" fmla="*/ 3838747 w 3838747"/>
                <a:gd name="connsiteY4" fmla="*/ 91580 h 750951"/>
                <a:gd name="connsiteX5" fmla="*/ 3838747 w 3838747"/>
                <a:gd name="connsiteY5" fmla="*/ 750951 h 750951"/>
                <a:gd name="connsiteX6" fmla="*/ 3719329 w 3838747"/>
                <a:gd name="connsiteY6" fmla="*/ 750951 h 750951"/>
                <a:gd name="connsiteX7" fmla="*/ 3630113 w 3838747"/>
                <a:gd name="connsiteY7" fmla="*/ 750951 h 750951"/>
                <a:gd name="connsiteX8" fmla="*/ 3617224 w 3838747"/>
                <a:gd name="connsiteY8" fmla="*/ 750951 h 750951"/>
                <a:gd name="connsiteX9" fmla="*/ 3411634 w 3838747"/>
                <a:gd name="connsiteY9" fmla="*/ 750951 h 750951"/>
                <a:gd name="connsiteX10" fmla="*/ 3201558 w 3838747"/>
                <a:gd name="connsiteY10" fmla="*/ 750951 h 750951"/>
                <a:gd name="connsiteX11" fmla="*/ 2983079 w 3838747"/>
                <a:gd name="connsiteY11" fmla="*/ 750951 h 750951"/>
                <a:gd name="connsiteX12" fmla="*/ 2773003 w 3838747"/>
                <a:gd name="connsiteY12" fmla="*/ 750951 h 750951"/>
                <a:gd name="connsiteX13" fmla="*/ 2554524 w 3838747"/>
                <a:gd name="connsiteY13" fmla="*/ 750951 h 750951"/>
                <a:gd name="connsiteX14" fmla="*/ 2344448 w 3838747"/>
                <a:gd name="connsiteY14" fmla="*/ 750951 h 750951"/>
                <a:gd name="connsiteX15" fmla="*/ 2125969 w 3838747"/>
                <a:gd name="connsiteY15" fmla="*/ 750951 h 750951"/>
                <a:gd name="connsiteX16" fmla="*/ 1924296 w 3838747"/>
                <a:gd name="connsiteY16" fmla="*/ 750951 h 750951"/>
                <a:gd name="connsiteX17" fmla="*/ 1705817 w 3838747"/>
                <a:gd name="connsiteY17" fmla="*/ 750951 h 750951"/>
                <a:gd name="connsiteX18" fmla="*/ 1495741 w 3838747"/>
                <a:gd name="connsiteY18" fmla="*/ 750951 h 750951"/>
                <a:gd name="connsiteX19" fmla="*/ 1277262 w 3838747"/>
                <a:gd name="connsiteY19" fmla="*/ 750951 h 750951"/>
                <a:gd name="connsiteX20" fmla="*/ 1067186 w 3838747"/>
                <a:gd name="connsiteY20" fmla="*/ 750951 h 750951"/>
                <a:gd name="connsiteX21" fmla="*/ 848707 w 3838747"/>
                <a:gd name="connsiteY21" fmla="*/ 750951 h 750951"/>
                <a:gd name="connsiteX22" fmla="*/ 647034 w 3838747"/>
                <a:gd name="connsiteY22" fmla="*/ 750951 h 750951"/>
                <a:gd name="connsiteX23" fmla="*/ 428555 w 3838747"/>
                <a:gd name="connsiteY23" fmla="*/ 750951 h 750951"/>
                <a:gd name="connsiteX24" fmla="*/ 218479 w 3838747"/>
                <a:gd name="connsiteY24" fmla="*/ 750951 h 750951"/>
                <a:gd name="connsiteX25" fmla="*/ 0 w 3838747"/>
                <a:gd name="connsiteY25" fmla="*/ 750951 h 750951"/>
                <a:gd name="connsiteX26" fmla="*/ 0 w 3838747"/>
                <a:gd name="connsiteY26" fmla="*/ 164843 h 750951"/>
                <a:gd name="connsiteX27" fmla="*/ 218479 w 3838747"/>
                <a:gd name="connsiteY27" fmla="*/ 155685 h 750951"/>
                <a:gd name="connsiteX28" fmla="*/ 428555 w 3838747"/>
                <a:gd name="connsiteY28" fmla="*/ 155685 h 750951"/>
                <a:gd name="connsiteX29" fmla="*/ 647034 w 3838747"/>
                <a:gd name="connsiteY29" fmla="*/ 137369 h 750951"/>
                <a:gd name="connsiteX30" fmla="*/ 848707 w 3838747"/>
                <a:gd name="connsiteY30" fmla="*/ 109896 h 750951"/>
                <a:gd name="connsiteX31" fmla="*/ 1067186 w 3838747"/>
                <a:gd name="connsiteY31" fmla="*/ 100738 h 750951"/>
                <a:gd name="connsiteX32" fmla="*/ 1277262 w 3838747"/>
                <a:gd name="connsiteY32" fmla="*/ 100738 h 750951"/>
                <a:gd name="connsiteX33" fmla="*/ 1495741 w 3838747"/>
                <a:gd name="connsiteY33" fmla="*/ 73264 h 750951"/>
                <a:gd name="connsiteX34" fmla="*/ 1705817 w 3838747"/>
                <a:gd name="connsiteY34" fmla="*/ 91580 h 750951"/>
                <a:gd name="connsiteX35" fmla="*/ 1924296 w 3838747"/>
                <a:gd name="connsiteY35" fmla="*/ 27474 h 750951"/>
                <a:gd name="connsiteX36" fmla="*/ 2125969 w 3838747"/>
                <a:gd name="connsiteY36" fmla="*/ 27474 h 750951"/>
                <a:gd name="connsiteX37" fmla="*/ 2344448 w 3838747"/>
                <a:gd name="connsiteY37" fmla="*/ 18316 h 750951"/>
                <a:gd name="connsiteX38" fmla="*/ 2554524 w 3838747"/>
                <a:gd name="connsiteY38" fmla="*/ 9158 h 750951"/>
                <a:gd name="connsiteX39" fmla="*/ 2773003 w 3838747"/>
                <a:gd name="connsiteY39" fmla="*/ 9158 h 750951"/>
                <a:gd name="connsiteX40" fmla="*/ 2983079 w 3838747"/>
                <a:gd name="connsiteY40" fmla="*/ 0 h 750951"/>
                <a:gd name="connsiteX0" fmla="*/ 2983079 w 3838747"/>
                <a:gd name="connsiteY0" fmla="*/ 0 h 750951"/>
                <a:gd name="connsiteX1" fmla="*/ 3201558 w 3838747"/>
                <a:gd name="connsiteY1" fmla="*/ 45789 h 750951"/>
                <a:gd name="connsiteX2" fmla="*/ 3411634 w 3838747"/>
                <a:gd name="connsiteY2" fmla="*/ 73264 h 750951"/>
                <a:gd name="connsiteX3" fmla="*/ 3617224 w 3838747"/>
                <a:gd name="connsiteY3" fmla="*/ 90499 h 750951"/>
                <a:gd name="connsiteX4" fmla="*/ 3838747 w 3838747"/>
                <a:gd name="connsiteY4" fmla="*/ 91580 h 750951"/>
                <a:gd name="connsiteX5" fmla="*/ 3838747 w 3838747"/>
                <a:gd name="connsiteY5" fmla="*/ 750951 h 750951"/>
                <a:gd name="connsiteX6" fmla="*/ 3630113 w 3838747"/>
                <a:gd name="connsiteY6" fmla="*/ 750951 h 750951"/>
                <a:gd name="connsiteX7" fmla="*/ 3617224 w 3838747"/>
                <a:gd name="connsiteY7" fmla="*/ 750951 h 750951"/>
                <a:gd name="connsiteX8" fmla="*/ 3411634 w 3838747"/>
                <a:gd name="connsiteY8" fmla="*/ 750951 h 750951"/>
                <a:gd name="connsiteX9" fmla="*/ 3201558 w 3838747"/>
                <a:gd name="connsiteY9" fmla="*/ 750951 h 750951"/>
                <a:gd name="connsiteX10" fmla="*/ 2983079 w 3838747"/>
                <a:gd name="connsiteY10" fmla="*/ 750951 h 750951"/>
                <a:gd name="connsiteX11" fmla="*/ 2773003 w 3838747"/>
                <a:gd name="connsiteY11" fmla="*/ 750951 h 750951"/>
                <a:gd name="connsiteX12" fmla="*/ 2554524 w 3838747"/>
                <a:gd name="connsiteY12" fmla="*/ 750951 h 750951"/>
                <a:gd name="connsiteX13" fmla="*/ 2344448 w 3838747"/>
                <a:gd name="connsiteY13" fmla="*/ 750951 h 750951"/>
                <a:gd name="connsiteX14" fmla="*/ 2125969 w 3838747"/>
                <a:gd name="connsiteY14" fmla="*/ 750951 h 750951"/>
                <a:gd name="connsiteX15" fmla="*/ 1924296 w 3838747"/>
                <a:gd name="connsiteY15" fmla="*/ 750951 h 750951"/>
                <a:gd name="connsiteX16" fmla="*/ 1705817 w 3838747"/>
                <a:gd name="connsiteY16" fmla="*/ 750951 h 750951"/>
                <a:gd name="connsiteX17" fmla="*/ 1495741 w 3838747"/>
                <a:gd name="connsiteY17" fmla="*/ 750951 h 750951"/>
                <a:gd name="connsiteX18" fmla="*/ 1277262 w 3838747"/>
                <a:gd name="connsiteY18" fmla="*/ 750951 h 750951"/>
                <a:gd name="connsiteX19" fmla="*/ 1067186 w 3838747"/>
                <a:gd name="connsiteY19" fmla="*/ 750951 h 750951"/>
                <a:gd name="connsiteX20" fmla="*/ 848707 w 3838747"/>
                <a:gd name="connsiteY20" fmla="*/ 750951 h 750951"/>
                <a:gd name="connsiteX21" fmla="*/ 647034 w 3838747"/>
                <a:gd name="connsiteY21" fmla="*/ 750951 h 750951"/>
                <a:gd name="connsiteX22" fmla="*/ 428555 w 3838747"/>
                <a:gd name="connsiteY22" fmla="*/ 750951 h 750951"/>
                <a:gd name="connsiteX23" fmla="*/ 218479 w 3838747"/>
                <a:gd name="connsiteY23" fmla="*/ 750951 h 750951"/>
                <a:gd name="connsiteX24" fmla="*/ 0 w 3838747"/>
                <a:gd name="connsiteY24" fmla="*/ 750951 h 750951"/>
                <a:gd name="connsiteX25" fmla="*/ 0 w 3838747"/>
                <a:gd name="connsiteY25" fmla="*/ 164843 h 750951"/>
                <a:gd name="connsiteX26" fmla="*/ 218479 w 3838747"/>
                <a:gd name="connsiteY26" fmla="*/ 155685 h 750951"/>
                <a:gd name="connsiteX27" fmla="*/ 428555 w 3838747"/>
                <a:gd name="connsiteY27" fmla="*/ 155685 h 750951"/>
                <a:gd name="connsiteX28" fmla="*/ 647034 w 3838747"/>
                <a:gd name="connsiteY28" fmla="*/ 137369 h 750951"/>
                <a:gd name="connsiteX29" fmla="*/ 848707 w 3838747"/>
                <a:gd name="connsiteY29" fmla="*/ 109896 h 750951"/>
                <a:gd name="connsiteX30" fmla="*/ 1067186 w 3838747"/>
                <a:gd name="connsiteY30" fmla="*/ 100738 h 750951"/>
                <a:gd name="connsiteX31" fmla="*/ 1277262 w 3838747"/>
                <a:gd name="connsiteY31" fmla="*/ 100738 h 750951"/>
                <a:gd name="connsiteX32" fmla="*/ 1495741 w 3838747"/>
                <a:gd name="connsiteY32" fmla="*/ 73264 h 750951"/>
                <a:gd name="connsiteX33" fmla="*/ 1705817 w 3838747"/>
                <a:gd name="connsiteY33" fmla="*/ 91580 h 750951"/>
                <a:gd name="connsiteX34" fmla="*/ 1924296 w 3838747"/>
                <a:gd name="connsiteY34" fmla="*/ 27474 h 750951"/>
                <a:gd name="connsiteX35" fmla="*/ 2125969 w 3838747"/>
                <a:gd name="connsiteY35" fmla="*/ 27474 h 750951"/>
                <a:gd name="connsiteX36" fmla="*/ 2344448 w 3838747"/>
                <a:gd name="connsiteY36" fmla="*/ 18316 h 750951"/>
                <a:gd name="connsiteX37" fmla="*/ 2554524 w 3838747"/>
                <a:gd name="connsiteY37" fmla="*/ 9158 h 750951"/>
                <a:gd name="connsiteX38" fmla="*/ 2773003 w 3838747"/>
                <a:gd name="connsiteY38" fmla="*/ 9158 h 750951"/>
                <a:gd name="connsiteX39" fmla="*/ 2983079 w 3838747"/>
                <a:gd name="connsiteY39" fmla="*/ 0 h 750951"/>
                <a:gd name="connsiteX0" fmla="*/ 2983079 w 3838747"/>
                <a:gd name="connsiteY0" fmla="*/ 0 h 750951"/>
                <a:gd name="connsiteX1" fmla="*/ 3201558 w 3838747"/>
                <a:gd name="connsiteY1" fmla="*/ 45789 h 750951"/>
                <a:gd name="connsiteX2" fmla="*/ 3411634 w 3838747"/>
                <a:gd name="connsiteY2" fmla="*/ 73264 h 750951"/>
                <a:gd name="connsiteX3" fmla="*/ 3617224 w 3838747"/>
                <a:gd name="connsiteY3" fmla="*/ 90499 h 750951"/>
                <a:gd name="connsiteX4" fmla="*/ 3838747 w 3838747"/>
                <a:gd name="connsiteY4" fmla="*/ 91580 h 750951"/>
                <a:gd name="connsiteX5" fmla="*/ 3838747 w 3838747"/>
                <a:gd name="connsiteY5" fmla="*/ 750951 h 750951"/>
                <a:gd name="connsiteX6" fmla="*/ 3630113 w 3838747"/>
                <a:gd name="connsiteY6" fmla="*/ 750951 h 750951"/>
                <a:gd name="connsiteX7" fmla="*/ 3411634 w 3838747"/>
                <a:gd name="connsiteY7" fmla="*/ 750951 h 750951"/>
                <a:gd name="connsiteX8" fmla="*/ 3201558 w 3838747"/>
                <a:gd name="connsiteY8" fmla="*/ 750951 h 750951"/>
                <a:gd name="connsiteX9" fmla="*/ 2983079 w 3838747"/>
                <a:gd name="connsiteY9" fmla="*/ 750951 h 750951"/>
                <a:gd name="connsiteX10" fmla="*/ 2773003 w 3838747"/>
                <a:gd name="connsiteY10" fmla="*/ 750951 h 750951"/>
                <a:gd name="connsiteX11" fmla="*/ 2554524 w 3838747"/>
                <a:gd name="connsiteY11" fmla="*/ 750951 h 750951"/>
                <a:gd name="connsiteX12" fmla="*/ 2344448 w 3838747"/>
                <a:gd name="connsiteY12" fmla="*/ 750951 h 750951"/>
                <a:gd name="connsiteX13" fmla="*/ 2125969 w 3838747"/>
                <a:gd name="connsiteY13" fmla="*/ 750951 h 750951"/>
                <a:gd name="connsiteX14" fmla="*/ 1924296 w 3838747"/>
                <a:gd name="connsiteY14" fmla="*/ 750951 h 750951"/>
                <a:gd name="connsiteX15" fmla="*/ 1705817 w 3838747"/>
                <a:gd name="connsiteY15" fmla="*/ 750951 h 750951"/>
                <a:gd name="connsiteX16" fmla="*/ 1495741 w 3838747"/>
                <a:gd name="connsiteY16" fmla="*/ 750951 h 750951"/>
                <a:gd name="connsiteX17" fmla="*/ 1277262 w 3838747"/>
                <a:gd name="connsiteY17" fmla="*/ 750951 h 750951"/>
                <a:gd name="connsiteX18" fmla="*/ 1067186 w 3838747"/>
                <a:gd name="connsiteY18" fmla="*/ 750951 h 750951"/>
                <a:gd name="connsiteX19" fmla="*/ 848707 w 3838747"/>
                <a:gd name="connsiteY19" fmla="*/ 750951 h 750951"/>
                <a:gd name="connsiteX20" fmla="*/ 647034 w 3838747"/>
                <a:gd name="connsiteY20" fmla="*/ 750951 h 750951"/>
                <a:gd name="connsiteX21" fmla="*/ 428555 w 3838747"/>
                <a:gd name="connsiteY21" fmla="*/ 750951 h 750951"/>
                <a:gd name="connsiteX22" fmla="*/ 218479 w 3838747"/>
                <a:gd name="connsiteY22" fmla="*/ 750951 h 750951"/>
                <a:gd name="connsiteX23" fmla="*/ 0 w 3838747"/>
                <a:gd name="connsiteY23" fmla="*/ 750951 h 750951"/>
                <a:gd name="connsiteX24" fmla="*/ 0 w 3838747"/>
                <a:gd name="connsiteY24" fmla="*/ 164843 h 750951"/>
                <a:gd name="connsiteX25" fmla="*/ 218479 w 3838747"/>
                <a:gd name="connsiteY25" fmla="*/ 155685 h 750951"/>
                <a:gd name="connsiteX26" fmla="*/ 428555 w 3838747"/>
                <a:gd name="connsiteY26" fmla="*/ 155685 h 750951"/>
                <a:gd name="connsiteX27" fmla="*/ 647034 w 3838747"/>
                <a:gd name="connsiteY27" fmla="*/ 137369 h 750951"/>
                <a:gd name="connsiteX28" fmla="*/ 848707 w 3838747"/>
                <a:gd name="connsiteY28" fmla="*/ 109896 h 750951"/>
                <a:gd name="connsiteX29" fmla="*/ 1067186 w 3838747"/>
                <a:gd name="connsiteY29" fmla="*/ 100738 h 750951"/>
                <a:gd name="connsiteX30" fmla="*/ 1277262 w 3838747"/>
                <a:gd name="connsiteY30" fmla="*/ 100738 h 750951"/>
                <a:gd name="connsiteX31" fmla="*/ 1495741 w 3838747"/>
                <a:gd name="connsiteY31" fmla="*/ 73264 h 750951"/>
                <a:gd name="connsiteX32" fmla="*/ 1705817 w 3838747"/>
                <a:gd name="connsiteY32" fmla="*/ 91580 h 750951"/>
                <a:gd name="connsiteX33" fmla="*/ 1924296 w 3838747"/>
                <a:gd name="connsiteY33" fmla="*/ 27474 h 750951"/>
                <a:gd name="connsiteX34" fmla="*/ 2125969 w 3838747"/>
                <a:gd name="connsiteY34" fmla="*/ 27474 h 750951"/>
                <a:gd name="connsiteX35" fmla="*/ 2344448 w 3838747"/>
                <a:gd name="connsiteY35" fmla="*/ 18316 h 750951"/>
                <a:gd name="connsiteX36" fmla="*/ 2554524 w 3838747"/>
                <a:gd name="connsiteY36" fmla="*/ 9158 h 750951"/>
                <a:gd name="connsiteX37" fmla="*/ 2773003 w 3838747"/>
                <a:gd name="connsiteY37" fmla="*/ 9158 h 750951"/>
                <a:gd name="connsiteX38" fmla="*/ 2983079 w 3838747"/>
                <a:gd name="connsiteY38" fmla="*/ 0 h 7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838747" h="750951">
                  <a:moveTo>
                    <a:pt x="2983079" y="0"/>
                  </a:moveTo>
                  <a:lnTo>
                    <a:pt x="3201558" y="45789"/>
                  </a:lnTo>
                  <a:lnTo>
                    <a:pt x="3411634" y="73264"/>
                  </a:lnTo>
                  <a:lnTo>
                    <a:pt x="3617224" y="90499"/>
                  </a:lnTo>
                  <a:lnTo>
                    <a:pt x="3838747" y="91580"/>
                  </a:lnTo>
                  <a:lnTo>
                    <a:pt x="3838747" y="750951"/>
                  </a:lnTo>
                  <a:lnTo>
                    <a:pt x="3630113" y="750951"/>
                  </a:lnTo>
                  <a:lnTo>
                    <a:pt x="3411634" y="750951"/>
                  </a:lnTo>
                  <a:lnTo>
                    <a:pt x="3201558" y="750951"/>
                  </a:lnTo>
                  <a:lnTo>
                    <a:pt x="2983079" y="750951"/>
                  </a:lnTo>
                  <a:lnTo>
                    <a:pt x="2773003" y="750951"/>
                  </a:lnTo>
                  <a:lnTo>
                    <a:pt x="2554524" y="750951"/>
                  </a:lnTo>
                  <a:lnTo>
                    <a:pt x="2344448" y="750951"/>
                  </a:lnTo>
                  <a:lnTo>
                    <a:pt x="2125969" y="750951"/>
                  </a:lnTo>
                  <a:lnTo>
                    <a:pt x="1924296" y="750951"/>
                  </a:lnTo>
                  <a:lnTo>
                    <a:pt x="1705817" y="750951"/>
                  </a:lnTo>
                  <a:lnTo>
                    <a:pt x="1495741" y="750951"/>
                  </a:lnTo>
                  <a:lnTo>
                    <a:pt x="1277262" y="750951"/>
                  </a:lnTo>
                  <a:lnTo>
                    <a:pt x="1067186" y="750951"/>
                  </a:lnTo>
                  <a:lnTo>
                    <a:pt x="848707" y="750951"/>
                  </a:lnTo>
                  <a:lnTo>
                    <a:pt x="647034" y="750951"/>
                  </a:lnTo>
                  <a:lnTo>
                    <a:pt x="428555" y="750951"/>
                  </a:lnTo>
                  <a:lnTo>
                    <a:pt x="218479" y="750951"/>
                  </a:lnTo>
                  <a:lnTo>
                    <a:pt x="0" y="750951"/>
                  </a:lnTo>
                  <a:lnTo>
                    <a:pt x="0" y="164843"/>
                  </a:lnTo>
                  <a:lnTo>
                    <a:pt x="218479" y="155685"/>
                  </a:lnTo>
                  <a:lnTo>
                    <a:pt x="428555" y="155685"/>
                  </a:lnTo>
                  <a:lnTo>
                    <a:pt x="647034" y="137369"/>
                  </a:lnTo>
                  <a:lnTo>
                    <a:pt x="848707" y="109896"/>
                  </a:lnTo>
                  <a:lnTo>
                    <a:pt x="1067186" y="100738"/>
                  </a:lnTo>
                  <a:lnTo>
                    <a:pt x="1277262" y="100738"/>
                  </a:lnTo>
                  <a:lnTo>
                    <a:pt x="1495741" y="73264"/>
                  </a:lnTo>
                  <a:lnTo>
                    <a:pt x="1705817" y="91580"/>
                  </a:lnTo>
                  <a:lnTo>
                    <a:pt x="1924296" y="27474"/>
                  </a:lnTo>
                  <a:lnTo>
                    <a:pt x="2125969" y="27474"/>
                  </a:lnTo>
                  <a:lnTo>
                    <a:pt x="2344448" y="18316"/>
                  </a:lnTo>
                  <a:lnTo>
                    <a:pt x="2554524" y="9158"/>
                  </a:lnTo>
                  <a:lnTo>
                    <a:pt x="2773003" y="9158"/>
                  </a:lnTo>
                  <a:lnTo>
                    <a:pt x="2983079" y="0"/>
                  </a:lnTo>
                  <a:close/>
                </a:path>
              </a:pathLst>
            </a:custGeom>
            <a:solidFill>
              <a:schemeClr val="accent1">
                <a:lumMod val="40000"/>
                <a:lumOff val="60000"/>
              </a:schemeClr>
            </a:solidFill>
            <a:ln w="7938" cap="rnd">
              <a:noFill/>
              <a:prstDash val="solid"/>
              <a:round/>
              <a:headEnd/>
              <a:tailEnd/>
            </a:ln>
          </p:spPr>
          <p:txBody>
            <a:bodyPr wrap="square">
              <a:noAutofit/>
            </a:bodyPr>
            <a:lstStyle/>
            <a:p>
              <a:endParaRPr lang="zh-CN" altLang="en-US"/>
            </a:p>
          </p:txBody>
        </p:sp>
        <p:grpSp>
          <p:nvGrpSpPr>
            <p:cNvPr id="13" name="组合 12">
              <a:extLst>
                <a:ext uri="{FF2B5EF4-FFF2-40B4-BE49-F238E27FC236}">
                  <a16:creationId xmlns:a16="http://schemas.microsoft.com/office/drawing/2014/main" id="{809B70EA-85B5-4C5D-8B2B-84D90F9D4E8E}"/>
                </a:ext>
              </a:extLst>
            </p:cNvPr>
            <p:cNvGrpSpPr/>
            <p:nvPr/>
          </p:nvGrpSpPr>
          <p:grpSpPr>
            <a:xfrm>
              <a:off x="229249" y="3309967"/>
              <a:ext cx="613311" cy="2557418"/>
              <a:chOff x="286563" y="3979817"/>
              <a:chExt cx="498359" cy="2078082"/>
            </a:xfrm>
          </p:grpSpPr>
          <p:grpSp>
            <p:nvGrpSpPr>
              <p:cNvPr id="63" name="组合 62">
                <a:extLst>
                  <a:ext uri="{FF2B5EF4-FFF2-40B4-BE49-F238E27FC236}">
                    <a16:creationId xmlns:a16="http://schemas.microsoft.com/office/drawing/2014/main" id="{5E6C962D-7AD1-42BB-8BC6-25373D72983F}"/>
                  </a:ext>
                </a:extLst>
              </p:cNvPr>
              <p:cNvGrpSpPr/>
              <p:nvPr/>
            </p:nvGrpSpPr>
            <p:grpSpPr>
              <a:xfrm>
                <a:off x="609653" y="3979817"/>
                <a:ext cx="175269" cy="2078082"/>
                <a:chOff x="609653" y="3979817"/>
                <a:chExt cx="175269" cy="2078082"/>
              </a:xfrm>
            </p:grpSpPr>
            <p:sp>
              <p:nvSpPr>
                <p:cNvPr id="65" name="Rectangle 57">
                  <a:extLst>
                    <a:ext uri="{FF2B5EF4-FFF2-40B4-BE49-F238E27FC236}">
                      <a16:creationId xmlns:a16="http://schemas.microsoft.com/office/drawing/2014/main" id="{38BD3B5A-297B-45CB-97D7-755D8A06AB2E}"/>
                    </a:ext>
                  </a:extLst>
                </p:cNvPr>
                <p:cNvSpPr>
                  <a:spLocks noChangeArrowheads="1"/>
                </p:cNvSpPr>
                <p:nvPr/>
              </p:nvSpPr>
              <p:spPr bwMode="auto">
                <a:xfrm>
                  <a:off x="609653" y="5700028"/>
                  <a:ext cx="76944"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1</a:t>
                  </a:r>
                  <a:endParaRPr lang="zh-CN" altLang="zh-CN" sz="1200">
                    <a:latin typeface="Times New Roman" panose="02020603050405020304" pitchFamily="18" charset="0"/>
                    <a:cs typeface="Times New Roman" panose="02020603050405020304" pitchFamily="18" charset="0"/>
                  </a:endParaRPr>
                </a:p>
              </p:txBody>
            </p:sp>
            <p:sp>
              <p:nvSpPr>
                <p:cNvPr id="66" name="Rectangle 58">
                  <a:extLst>
                    <a:ext uri="{FF2B5EF4-FFF2-40B4-BE49-F238E27FC236}">
                      <a16:creationId xmlns:a16="http://schemas.microsoft.com/office/drawing/2014/main" id="{6C4DC603-20F3-4B60-8C90-1D2BAD3DCCE2}"/>
                    </a:ext>
                  </a:extLst>
                </p:cNvPr>
                <p:cNvSpPr>
                  <a:spLocks noChangeArrowheads="1"/>
                </p:cNvSpPr>
                <p:nvPr/>
              </p:nvSpPr>
              <p:spPr bwMode="auto">
                <a:xfrm>
                  <a:off x="609653" y="5417369"/>
                  <a:ext cx="76944"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2</a:t>
                  </a:r>
                  <a:endParaRPr lang="zh-CN" altLang="zh-CN" sz="1200">
                    <a:latin typeface="Times New Roman" panose="02020603050405020304" pitchFamily="18" charset="0"/>
                    <a:cs typeface="Times New Roman" panose="02020603050405020304" pitchFamily="18" charset="0"/>
                  </a:endParaRPr>
                </a:p>
              </p:txBody>
            </p:sp>
            <p:sp>
              <p:nvSpPr>
                <p:cNvPr id="67" name="Rectangle 59">
                  <a:extLst>
                    <a:ext uri="{FF2B5EF4-FFF2-40B4-BE49-F238E27FC236}">
                      <a16:creationId xmlns:a16="http://schemas.microsoft.com/office/drawing/2014/main" id="{C6846029-664F-46F8-AC02-95A4B512F983}"/>
                    </a:ext>
                  </a:extLst>
                </p:cNvPr>
                <p:cNvSpPr>
                  <a:spLocks noChangeArrowheads="1"/>
                </p:cNvSpPr>
                <p:nvPr/>
              </p:nvSpPr>
              <p:spPr bwMode="auto">
                <a:xfrm>
                  <a:off x="609653" y="5127433"/>
                  <a:ext cx="76944"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3</a:t>
                  </a:r>
                  <a:endParaRPr lang="zh-CN" altLang="zh-CN" sz="1200">
                    <a:latin typeface="Times New Roman" panose="02020603050405020304" pitchFamily="18" charset="0"/>
                    <a:cs typeface="Times New Roman" panose="02020603050405020304" pitchFamily="18" charset="0"/>
                  </a:endParaRPr>
                </a:p>
              </p:txBody>
            </p:sp>
            <p:sp>
              <p:nvSpPr>
                <p:cNvPr id="68" name="Rectangle 60">
                  <a:extLst>
                    <a:ext uri="{FF2B5EF4-FFF2-40B4-BE49-F238E27FC236}">
                      <a16:creationId xmlns:a16="http://schemas.microsoft.com/office/drawing/2014/main" id="{F74024F2-04F4-4091-B82C-754A596631A0}"/>
                    </a:ext>
                  </a:extLst>
                </p:cNvPr>
                <p:cNvSpPr>
                  <a:spLocks noChangeArrowheads="1"/>
                </p:cNvSpPr>
                <p:nvPr/>
              </p:nvSpPr>
              <p:spPr bwMode="auto">
                <a:xfrm>
                  <a:off x="609653" y="4843562"/>
                  <a:ext cx="76944"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4</a:t>
                  </a:r>
                  <a:endParaRPr lang="zh-CN" altLang="zh-CN" sz="1200">
                    <a:latin typeface="Times New Roman" panose="02020603050405020304" pitchFamily="18" charset="0"/>
                    <a:cs typeface="Times New Roman" panose="02020603050405020304" pitchFamily="18" charset="0"/>
                  </a:endParaRPr>
                </a:p>
              </p:txBody>
            </p:sp>
            <p:sp>
              <p:nvSpPr>
                <p:cNvPr id="69" name="Rectangle 61">
                  <a:extLst>
                    <a:ext uri="{FF2B5EF4-FFF2-40B4-BE49-F238E27FC236}">
                      <a16:creationId xmlns:a16="http://schemas.microsoft.com/office/drawing/2014/main" id="{48BDB9F0-80BA-4733-91F1-3CE2B87EAA93}"/>
                    </a:ext>
                  </a:extLst>
                </p:cNvPr>
                <p:cNvSpPr>
                  <a:spLocks noChangeArrowheads="1"/>
                </p:cNvSpPr>
                <p:nvPr/>
              </p:nvSpPr>
              <p:spPr bwMode="auto">
                <a:xfrm>
                  <a:off x="609653" y="4553625"/>
                  <a:ext cx="76944"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5</a:t>
                  </a:r>
                  <a:endParaRPr lang="zh-CN" altLang="zh-CN" sz="1200">
                    <a:latin typeface="Times New Roman" panose="02020603050405020304" pitchFamily="18" charset="0"/>
                    <a:cs typeface="Times New Roman" panose="02020603050405020304" pitchFamily="18" charset="0"/>
                  </a:endParaRPr>
                </a:p>
              </p:txBody>
            </p:sp>
            <p:sp>
              <p:nvSpPr>
                <p:cNvPr id="70" name="Rectangle 62">
                  <a:extLst>
                    <a:ext uri="{FF2B5EF4-FFF2-40B4-BE49-F238E27FC236}">
                      <a16:creationId xmlns:a16="http://schemas.microsoft.com/office/drawing/2014/main" id="{47C8961C-17EB-4EEA-93C2-5C94A43A584E}"/>
                    </a:ext>
                  </a:extLst>
                </p:cNvPr>
                <p:cNvSpPr>
                  <a:spLocks noChangeArrowheads="1"/>
                </p:cNvSpPr>
                <p:nvPr/>
              </p:nvSpPr>
              <p:spPr bwMode="auto">
                <a:xfrm>
                  <a:off x="609653" y="4270967"/>
                  <a:ext cx="76944"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6</a:t>
                  </a:r>
                  <a:endParaRPr lang="zh-CN" altLang="zh-CN" sz="1200">
                    <a:latin typeface="Times New Roman" panose="02020603050405020304" pitchFamily="18" charset="0"/>
                    <a:cs typeface="Times New Roman" panose="02020603050405020304" pitchFamily="18" charset="0"/>
                  </a:endParaRPr>
                </a:p>
              </p:txBody>
            </p:sp>
            <p:sp>
              <p:nvSpPr>
                <p:cNvPr id="71" name="Rectangle 63">
                  <a:extLst>
                    <a:ext uri="{FF2B5EF4-FFF2-40B4-BE49-F238E27FC236}">
                      <a16:creationId xmlns:a16="http://schemas.microsoft.com/office/drawing/2014/main" id="{1EDEE4E8-260A-473B-BC24-2B4EA69F97D4}"/>
                    </a:ext>
                  </a:extLst>
                </p:cNvPr>
                <p:cNvSpPr>
                  <a:spLocks noChangeArrowheads="1"/>
                </p:cNvSpPr>
                <p:nvPr/>
              </p:nvSpPr>
              <p:spPr bwMode="auto">
                <a:xfrm>
                  <a:off x="609653" y="3979817"/>
                  <a:ext cx="76944"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7</a:t>
                  </a:r>
                  <a:endParaRPr lang="zh-CN" altLang="zh-CN" sz="1200">
                    <a:latin typeface="Times New Roman" panose="02020603050405020304" pitchFamily="18" charset="0"/>
                    <a:cs typeface="Times New Roman" panose="02020603050405020304" pitchFamily="18" charset="0"/>
                  </a:endParaRPr>
                </a:p>
              </p:txBody>
            </p:sp>
            <p:grpSp>
              <p:nvGrpSpPr>
                <p:cNvPr id="72" name="组合 71">
                  <a:extLst>
                    <a:ext uri="{FF2B5EF4-FFF2-40B4-BE49-F238E27FC236}">
                      <a16:creationId xmlns:a16="http://schemas.microsoft.com/office/drawing/2014/main" id="{59F5C52A-0480-42F1-B216-52218E8B258A}"/>
                    </a:ext>
                  </a:extLst>
                </p:cNvPr>
                <p:cNvGrpSpPr/>
                <p:nvPr/>
              </p:nvGrpSpPr>
              <p:grpSpPr>
                <a:xfrm>
                  <a:off x="742692" y="4047751"/>
                  <a:ext cx="42230" cy="2010148"/>
                  <a:chOff x="742692" y="4047751"/>
                  <a:chExt cx="42230" cy="2010148"/>
                </a:xfrm>
              </p:grpSpPr>
              <p:sp>
                <p:nvSpPr>
                  <p:cNvPr id="73" name="Line 105">
                    <a:extLst>
                      <a:ext uri="{FF2B5EF4-FFF2-40B4-BE49-F238E27FC236}">
                        <a16:creationId xmlns:a16="http://schemas.microsoft.com/office/drawing/2014/main" id="{B5F50C77-4976-426B-986E-6BEB54120F25}"/>
                      </a:ext>
                    </a:extLst>
                  </p:cNvPr>
                  <p:cNvSpPr>
                    <a:spLocks noChangeShapeType="1"/>
                  </p:cNvSpPr>
                  <p:nvPr/>
                </p:nvSpPr>
                <p:spPr bwMode="auto">
                  <a:xfrm>
                    <a:off x="742692" y="4047752"/>
                    <a:ext cx="1408" cy="2010147"/>
                  </a:xfrm>
                  <a:prstGeom prst="line">
                    <a:avLst/>
                  </a:prstGeom>
                  <a:noFill/>
                  <a:ln w="15875" cap="rnd">
                    <a:solidFill>
                      <a:srgbClr val="23282B"/>
                    </a:solidFill>
                    <a:round/>
                    <a:headEnd/>
                    <a:tailEnd/>
                  </a:ln>
                </p:spPr>
                <p:txBody>
                  <a:bodyPr/>
                  <a:lstStyle/>
                  <a:p>
                    <a:endParaRPr lang="zh-CN" altLang="en-US"/>
                  </a:p>
                </p:txBody>
              </p:sp>
              <p:grpSp>
                <p:nvGrpSpPr>
                  <p:cNvPr id="74" name="组合 73">
                    <a:extLst>
                      <a:ext uri="{FF2B5EF4-FFF2-40B4-BE49-F238E27FC236}">
                        <a16:creationId xmlns:a16="http://schemas.microsoft.com/office/drawing/2014/main" id="{FBAD668D-2537-4581-9E3A-D6606BCA3215}"/>
                      </a:ext>
                    </a:extLst>
                  </p:cNvPr>
                  <p:cNvGrpSpPr/>
                  <p:nvPr/>
                </p:nvGrpSpPr>
                <p:grpSpPr>
                  <a:xfrm>
                    <a:off x="742692" y="4047751"/>
                    <a:ext cx="42230" cy="1720212"/>
                    <a:chOff x="742692" y="4047751"/>
                    <a:chExt cx="42230" cy="1720212"/>
                  </a:xfrm>
                </p:grpSpPr>
                <p:sp>
                  <p:nvSpPr>
                    <p:cNvPr id="75" name="Line 106">
                      <a:extLst>
                        <a:ext uri="{FF2B5EF4-FFF2-40B4-BE49-F238E27FC236}">
                          <a16:creationId xmlns:a16="http://schemas.microsoft.com/office/drawing/2014/main" id="{00F01A25-1CB4-425C-A173-27C29A0502E3}"/>
                        </a:ext>
                      </a:extLst>
                    </p:cNvPr>
                    <p:cNvSpPr>
                      <a:spLocks noChangeShapeType="1"/>
                    </p:cNvSpPr>
                    <p:nvPr/>
                  </p:nvSpPr>
                  <p:spPr bwMode="auto">
                    <a:xfrm>
                      <a:off x="742692" y="5767963"/>
                      <a:ext cx="42230" cy="0"/>
                    </a:xfrm>
                    <a:prstGeom prst="line">
                      <a:avLst/>
                    </a:prstGeom>
                    <a:noFill/>
                    <a:ln w="15875" cap="rnd">
                      <a:solidFill>
                        <a:srgbClr val="23282B"/>
                      </a:solidFill>
                      <a:round/>
                      <a:headEnd/>
                      <a:tailEnd/>
                    </a:ln>
                  </p:spPr>
                  <p:txBody>
                    <a:bodyPr/>
                    <a:lstStyle/>
                    <a:p>
                      <a:endParaRPr lang="zh-CN" altLang="en-US"/>
                    </a:p>
                  </p:txBody>
                </p:sp>
                <p:sp>
                  <p:nvSpPr>
                    <p:cNvPr id="76" name="Line 107">
                      <a:extLst>
                        <a:ext uri="{FF2B5EF4-FFF2-40B4-BE49-F238E27FC236}">
                          <a16:creationId xmlns:a16="http://schemas.microsoft.com/office/drawing/2014/main" id="{E7D2C6A6-BBFB-4856-83A7-F6DEA53572C3}"/>
                        </a:ext>
                      </a:extLst>
                    </p:cNvPr>
                    <p:cNvSpPr>
                      <a:spLocks noChangeShapeType="1"/>
                    </p:cNvSpPr>
                    <p:nvPr/>
                  </p:nvSpPr>
                  <p:spPr bwMode="auto">
                    <a:xfrm>
                      <a:off x="742692" y="5485303"/>
                      <a:ext cx="42230" cy="0"/>
                    </a:xfrm>
                    <a:prstGeom prst="line">
                      <a:avLst/>
                    </a:prstGeom>
                    <a:noFill/>
                    <a:ln w="15875" cap="rnd">
                      <a:solidFill>
                        <a:srgbClr val="23282B"/>
                      </a:solidFill>
                      <a:round/>
                      <a:headEnd/>
                      <a:tailEnd/>
                    </a:ln>
                  </p:spPr>
                  <p:txBody>
                    <a:bodyPr/>
                    <a:lstStyle/>
                    <a:p>
                      <a:endParaRPr lang="zh-CN" altLang="en-US"/>
                    </a:p>
                  </p:txBody>
                </p:sp>
                <p:sp>
                  <p:nvSpPr>
                    <p:cNvPr id="77" name="Line 108">
                      <a:extLst>
                        <a:ext uri="{FF2B5EF4-FFF2-40B4-BE49-F238E27FC236}">
                          <a16:creationId xmlns:a16="http://schemas.microsoft.com/office/drawing/2014/main" id="{E39AD36F-4EF6-42FE-B2F2-ADDE64080E3B}"/>
                        </a:ext>
                      </a:extLst>
                    </p:cNvPr>
                    <p:cNvSpPr>
                      <a:spLocks noChangeShapeType="1"/>
                    </p:cNvSpPr>
                    <p:nvPr/>
                  </p:nvSpPr>
                  <p:spPr bwMode="auto">
                    <a:xfrm>
                      <a:off x="742692" y="5194153"/>
                      <a:ext cx="42230" cy="0"/>
                    </a:xfrm>
                    <a:prstGeom prst="line">
                      <a:avLst/>
                    </a:prstGeom>
                    <a:noFill/>
                    <a:ln w="15875" cap="rnd">
                      <a:solidFill>
                        <a:srgbClr val="23282B"/>
                      </a:solidFill>
                      <a:round/>
                      <a:headEnd/>
                      <a:tailEnd/>
                    </a:ln>
                  </p:spPr>
                  <p:txBody>
                    <a:bodyPr/>
                    <a:lstStyle/>
                    <a:p>
                      <a:endParaRPr lang="zh-CN" altLang="en-US"/>
                    </a:p>
                  </p:txBody>
                </p:sp>
                <p:sp>
                  <p:nvSpPr>
                    <p:cNvPr id="78" name="Line 109">
                      <a:extLst>
                        <a:ext uri="{FF2B5EF4-FFF2-40B4-BE49-F238E27FC236}">
                          <a16:creationId xmlns:a16="http://schemas.microsoft.com/office/drawing/2014/main" id="{156002A7-E52E-4AEE-AC92-ECE1114A83FB}"/>
                        </a:ext>
                      </a:extLst>
                    </p:cNvPr>
                    <p:cNvSpPr>
                      <a:spLocks noChangeShapeType="1"/>
                    </p:cNvSpPr>
                    <p:nvPr/>
                  </p:nvSpPr>
                  <p:spPr bwMode="auto">
                    <a:xfrm>
                      <a:off x="742692" y="4911496"/>
                      <a:ext cx="42230" cy="0"/>
                    </a:xfrm>
                    <a:prstGeom prst="line">
                      <a:avLst/>
                    </a:prstGeom>
                    <a:noFill/>
                    <a:ln w="15875" cap="rnd">
                      <a:solidFill>
                        <a:srgbClr val="23282B"/>
                      </a:solidFill>
                      <a:round/>
                      <a:headEnd/>
                      <a:tailEnd/>
                    </a:ln>
                  </p:spPr>
                  <p:txBody>
                    <a:bodyPr/>
                    <a:lstStyle/>
                    <a:p>
                      <a:endParaRPr lang="zh-CN" altLang="en-US"/>
                    </a:p>
                  </p:txBody>
                </p:sp>
                <p:sp>
                  <p:nvSpPr>
                    <p:cNvPr id="79" name="Line 110">
                      <a:extLst>
                        <a:ext uri="{FF2B5EF4-FFF2-40B4-BE49-F238E27FC236}">
                          <a16:creationId xmlns:a16="http://schemas.microsoft.com/office/drawing/2014/main" id="{842322BC-D35A-4D27-9D7E-C6F27956D7A0}"/>
                        </a:ext>
                      </a:extLst>
                    </p:cNvPr>
                    <p:cNvSpPr>
                      <a:spLocks noChangeShapeType="1"/>
                    </p:cNvSpPr>
                    <p:nvPr/>
                  </p:nvSpPr>
                  <p:spPr bwMode="auto">
                    <a:xfrm>
                      <a:off x="742692" y="4621559"/>
                      <a:ext cx="42230" cy="0"/>
                    </a:xfrm>
                    <a:prstGeom prst="line">
                      <a:avLst/>
                    </a:prstGeom>
                    <a:noFill/>
                    <a:ln w="15875" cap="rnd">
                      <a:solidFill>
                        <a:srgbClr val="23282B"/>
                      </a:solidFill>
                      <a:round/>
                      <a:headEnd/>
                      <a:tailEnd/>
                    </a:ln>
                  </p:spPr>
                  <p:txBody>
                    <a:bodyPr/>
                    <a:lstStyle/>
                    <a:p>
                      <a:endParaRPr lang="zh-CN" altLang="en-US"/>
                    </a:p>
                  </p:txBody>
                </p:sp>
                <p:sp>
                  <p:nvSpPr>
                    <p:cNvPr id="80" name="Line 111">
                      <a:extLst>
                        <a:ext uri="{FF2B5EF4-FFF2-40B4-BE49-F238E27FC236}">
                          <a16:creationId xmlns:a16="http://schemas.microsoft.com/office/drawing/2014/main" id="{2D72F8EA-2659-4830-918E-25916F9A092E}"/>
                        </a:ext>
                      </a:extLst>
                    </p:cNvPr>
                    <p:cNvSpPr>
                      <a:spLocks noChangeShapeType="1"/>
                    </p:cNvSpPr>
                    <p:nvPr/>
                  </p:nvSpPr>
                  <p:spPr bwMode="auto">
                    <a:xfrm>
                      <a:off x="742692" y="4337687"/>
                      <a:ext cx="42230" cy="0"/>
                    </a:xfrm>
                    <a:prstGeom prst="line">
                      <a:avLst/>
                    </a:prstGeom>
                    <a:noFill/>
                    <a:ln w="15875" cap="rnd">
                      <a:solidFill>
                        <a:srgbClr val="23282B"/>
                      </a:solidFill>
                      <a:round/>
                      <a:headEnd/>
                      <a:tailEnd/>
                    </a:ln>
                  </p:spPr>
                  <p:txBody>
                    <a:bodyPr/>
                    <a:lstStyle/>
                    <a:p>
                      <a:endParaRPr lang="zh-CN" altLang="en-US"/>
                    </a:p>
                  </p:txBody>
                </p:sp>
                <p:sp>
                  <p:nvSpPr>
                    <p:cNvPr id="81" name="Line 112">
                      <a:extLst>
                        <a:ext uri="{FF2B5EF4-FFF2-40B4-BE49-F238E27FC236}">
                          <a16:creationId xmlns:a16="http://schemas.microsoft.com/office/drawing/2014/main" id="{8ED583B6-FDEE-4FFB-B765-40652CC38E45}"/>
                        </a:ext>
                      </a:extLst>
                    </p:cNvPr>
                    <p:cNvSpPr>
                      <a:spLocks noChangeShapeType="1"/>
                    </p:cNvSpPr>
                    <p:nvPr/>
                  </p:nvSpPr>
                  <p:spPr bwMode="auto">
                    <a:xfrm>
                      <a:off x="742692" y="4047751"/>
                      <a:ext cx="42230" cy="0"/>
                    </a:xfrm>
                    <a:prstGeom prst="line">
                      <a:avLst/>
                    </a:prstGeom>
                    <a:noFill/>
                    <a:ln w="15875" cap="rnd">
                      <a:solidFill>
                        <a:srgbClr val="23282B"/>
                      </a:solidFill>
                      <a:round/>
                      <a:headEnd/>
                      <a:tailEnd/>
                    </a:ln>
                  </p:spPr>
                  <p:txBody>
                    <a:bodyPr/>
                    <a:lstStyle/>
                    <a:p>
                      <a:endParaRPr lang="zh-CN" altLang="en-US"/>
                    </a:p>
                  </p:txBody>
                </p:sp>
              </p:grpSp>
            </p:grpSp>
          </p:grpSp>
          <p:sp>
            <p:nvSpPr>
              <p:cNvPr id="64" name="文本框 63">
                <a:extLst>
                  <a:ext uri="{FF2B5EF4-FFF2-40B4-BE49-F238E27FC236}">
                    <a16:creationId xmlns:a16="http://schemas.microsoft.com/office/drawing/2014/main" id="{6AFF822E-07BD-42DE-9FEE-2C8274DFBB32}"/>
                  </a:ext>
                </a:extLst>
              </p:cNvPr>
              <p:cNvSpPr txBox="1"/>
              <p:nvPr/>
            </p:nvSpPr>
            <p:spPr>
              <a:xfrm>
                <a:off x="286563" y="4626866"/>
                <a:ext cx="350126" cy="1075387"/>
              </a:xfrm>
              <a:prstGeom prst="rect">
                <a:avLst/>
              </a:prstGeom>
              <a:noFill/>
            </p:spPr>
            <p:txBody>
              <a:bodyPr vert="eaVert" wrap="none" rtlCol="0">
                <a:spAutoFit/>
              </a:bodyPr>
              <a:lstStyle/>
              <a:p>
                <a:pPr algn="ctr"/>
                <a:r>
                  <a:rPr lang="zh-CN" altLang="en-US" sz="1600" dirty="0">
                    <a:latin typeface="微软雅黑" panose="020B0503020204020204" pitchFamily="34" charset="-122"/>
                    <a:ea typeface="微软雅黑" panose="020B0503020204020204" pitchFamily="34" charset="-122"/>
                  </a:rPr>
                  <a:t>原油（亿吨）</a:t>
                </a:r>
              </a:p>
            </p:txBody>
          </p:sp>
        </p:grpSp>
        <p:grpSp>
          <p:nvGrpSpPr>
            <p:cNvPr id="14" name="组合 13">
              <a:extLst>
                <a:ext uri="{FF2B5EF4-FFF2-40B4-BE49-F238E27FC236}">
                  <a16:creationId xmlns:a16="http://schemas.microsoft.com/office/drawing/2014/main" id="{8B5FF41E-BE9E-40D8-9484-1B099E48E7B0}"/>
                </a:ext>
              </a:extLst>
            </p:cNvPr>
            <p:cNvGrpSpPr/>
            <p:nvPr/>
          </p:nvGrpSpPr>
          <p:grpSpPr>
            <a:xfrm>
              <a:off x="4561950" y="3309967"/>
              <a:ext cx="708880" cy="2557418"/>
              <a:chOff x="3807191" y="3979817"/>
              <a:chExt cx="576015" cy="2078082"/>
            </a:xfrm>
          </p:grpSpPr>
          <p:grpSp>
            <p:nvGrpSpPr>
              <p:cNvPr id="48" name="组合 47">
                <a:extLst>
                  <a:ext uri="{FF2B5EF4-FFF2-40B4-BE49-F238E27FC236}">
                    <a16:creationId xmlns:a16="http://schemas.microsoft.com/office/drawing/2014/main" id="{034785AB-0890-4BCF-86C5-A8A72F9473D3}"/>
                  </a:ext>
                </a:extLst>
              </p:cNvPr>
              <p:cNvGrpSpPr/>
              <p:nvPr/>
            </p:nvGrpSpPr>
            <p:grpSpPr>
              <a:xfrm>
                <a:off x="3807191" y="3979817"/>
                <a:ext cx="343192" cy="2078082"/>
                <a:chOff x="3807191" y="3979817"/>
                <a:chExt cx="343192" cy="2078082"/>
              </a:xfrm>
            </p:grpSpPr>
            <p:sp>
              <p:nvSpPr>
                <p:cNvPr id="50" name="Rectangle 71">
                  <a:extLst>
                    <a:ext uri="{FF2B5EF4-FFF2-40B4-BE49-F238E27FC236}">
                      <a16:creationId xmlns:a16="http://schemas.microsoft.com/office/drawing/2014/main" id="{86590DFB-E8F3-4BF5-9BC9-7699A7A4562A}"/>
                    </a:ext>
                  </a:extLst>
                </p:cNvPr>
                <p:cNvSpPr>
                  <a:spLocks noChangeArrowheads="1"/>
                </p:cNvSpPr>
                <p:nvPr/>
              </p:nvSpPr>
              <p:spPr bwMode="auto">
                <a:xfrm>
                  <a:off x="3919551" y="5588420"/>
                  <a:ext cx="153888" cy="184666"/>
                </a:xfrm>
                <a:prstGeom prst="rect">
                  <a:avLst/>
                </a:prstGeom>
                <a:noFill/>
                <a:ln w="9525">
                  <a:noFill/>
                  <a:miter lim="800000"/>
                  <a:headEnd/>
                  <a:tailEnd/>
                </a:ln>
              </p:spPr>
              <p:txBody>
                <a:bodyPr wrap="none" lIns="0" tIns="0" rIns="0" bIns="0">
                  <a:spAutoFit/>
                </a:bodyPr>
                <a:lstStyle/>
                <a:p>
                  <a:r>
                    <a:rPr lang="zh-CN" altLang="zh-CN" sz="1200" dirty="0">
                      <a:solidFill>
                        <a:srgbClr val="23282B"/>
                      </a:solidFill>
                      <a:latin typeface="Times New Roman" panose="02020603050405020304" pitchFamily="18" charset="0"/>
                      <a:cs typeface="Times New Roman" panose="02020603050405020304" pitchFamily="18" charset="0"/>
                    </a:rPr>
                    <a:t>20</a:t>
                  </a:r>
                  <a:endParaRPr lang="zh-CN" altLang="zh-CN" sz="1200" dirty="0">
                    <a:latin typeface="Times New Roman" panose="02020603050405020304" pitchFamily="18" charset="0"/>
                    <a:cs typeface="Times New Roman" panose="02020603050405020304" pitchFamily="18" charset="0"/>
                  </a:endParaRPr>
                </a:p>
              </p:txBody>
            </p:sp>
            <p:sp>
              <p:nvSpPr>
                <p:cNvPr id="51" name="Rectangle 72">
                  <a:extLst>
                    <a:ext uri="{FF2B5EF4-FFF2-40B4-BE49-F238E27FC236}">
                      <a16:creationId xmlns:a16="http://schemas.microsoft.com/office/drawing/2014/main" id="{37C50D6F-5F74-4181-B98B-B03F0CEB94B2}"/>
                    </a:ext>
                  </a:extLst>
                </p:cNvPr>
                <p:cNvSpPr>
                  <a:spLocks noChangeArrowheads="1"/>
                </p:cNvSpPr>
                <p:nvPr/>
              </p:nvSpPr>
              <p:spPr bwMode="auto">
                <a:xfrm>
                  <a:off x="3919551" y="5186876"/>
                  <a:ext cx="153888"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40</a:t>
                  </a:r>
                  <a:endParaRPr lang="zh-CN" altLang="zh-CN" sz="1200">
                    <a:latin typeface="Times New Roman" panose="02020603050405020304" pitchFamily="18" charset="0"/>
                    <a:cs typeface="Times New Roman" panose="02020603050405020304" pitchFamily="18" charset="0"/>
                  </a:endParaRPr>
                </a:p>
              </p:txBody>
            </p:sp>
            <p:sp>
              <p:nvSpPr>
                <p:cNvPr id="52" name="Rectangle 73">
                  <a:extLst>
                    <a:ext uri="{FF2B5EF4-FFF2-40B4-BE49-F238E27FC236}">
                      <a16:creationId xmlns:a16="http://schemas.microsoft.com/office/drawing/2014/main" id="{E584E784-64EC-4146-AF36-CCEF6A1D6490}"/>
                    </a:ext>
                  </a:extLst>
                </p:cNvPr>
                <p:cNvSpPr>
                  <a:spLocks noChangeArrowheads="1"/>
                </p:cNvSpPr>
                <p:nvPr/>
              </p:nvSpPr>
              <p:spPr bwMode="auto">
                <a:xfrm>
                  <a:off x="3919551" y="4776839"/>
                  <a:ext cx="153888"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60</a:t>
                  </a:r>
                  <a:endParaRPr lang="zh-CN" altLang="zh-CN" sz="1200">
                    <a:latin typeface="Times New Roman" panose="02020603050405020304" pitchFamily="18" charset="0"/>
                    <a:cs typeface="Times New Roman" panose="02020603050405020304" pitchFamily="18" charset="0"/>
                  </a:endParaRPr>
                </a:p>
              </p:txBody>
            </p:sp>
            <p:sp>
              <p:nvSpPr>
                <p:cNvPr id="53" name="Rectangle 74">
                  <a:extLst>
                    <a:ext uri="{FF2B5EF4-FFF2-40B4-BE49-F238E27FC236}">
                      <a16:creationId xmlns:a16="http://schemas.microsoft.com/office/drawing/2014/main" id="{5F4485CA-A8A4-4FBD-991A-EF16C62C1FDA}"/>
                    </a:ext>
                  </a:extLst>
                </p:cNvPr>
                <p:cNvSpPr>
                  <a:spLocks noChangeArrowheads="1"/>
                </p:cNvSpPr>
                <p:nvPr/>
              </p:nvSpPr>
              <p:spPr bwMode="auto">
                <a:xfrm>
                  <a:off x="3919551" y="4382574"/>
                  <a:ext cx="153888"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80</a:t>
                  </a:r>
                  <a:endParaRPr lang="zh-CN" altLang="zh-CN" sz="1200">
                    <a:latin typeface="Times New Roman" panose="02020603050405020304" pitchFamily="18" charset="0"/>
                    <a:cs typeface="Times New Roman" panose="02020603050405020304" pitchFamily="18" charset="0"/>
                  </a:endParaRPr>
                </a:p>
              </p:txBody>
            </p:sp>
            <p:sp>
              <p:nvSpPr>
                <p:cNvPr id="54" name="Rectangle 75">
                  <a:extLst>
                    <a:ext uri="{FF2B5EF4-FFF2-40B4-BE49-F238E27FC236}">
                      <a16:creationId xmlns:a16="http://schemas.microsoft.com/office/drawing/2014/main" id="{8F1437F3-7E3A-4F8D-A544-D5021F03D46E}"/>
                    </a:ext>
                  </a:extLst>
                </p:cNvPr>
                <p:cNvSpPr>
                  <a:spLocks noChangeArrowheads="1"/>
                </p:cNvSpPr>
                <p:nvPr/>
              </p:nvSpPr>
              <p:spPr bwMode="auto">
                <a:xfrm>
                  <a:off x="3919551" y="3979817"/>
                  <a:ext cx="230832" cy="184666"/>
                </a:xfrm>
                <a:prstGeom prst="rect">
                  <a:avLst/>
                </a:prstGeom>
                <a:noFill/>
                <a:ln w="9525">
                  <a:noFill/>
                  <a:miter lim="800000"/>
                  <a:headEnd/>
                  <a:tailEnd/>
                </a:ln>
              </p:spPr>
              <p:txBody>
                <a:bodyPr wrap="none" lIns="0" tIns="0" rIns="0" bIns="0">
                  <a:spAutoFit/>
                </a:bodyPr>
                <a:lstStyle/>
                <a:p>
                  <a:r>
                    <a:rPr lang="zh-CN" altLang="zh-CN" sz="1200">
                      <a:solidFill>
                        <a:srgbClr val="23282B"/>
                      </a:solidFill>
                      <a:latin typeface="Times New Roman" panose="02020603050405020304" pitchFamily="18" charset="0"/>
                      <a:cs typeface="Times New Roman" panose="02020603050405020304" pitchFamily="18" charset="0"/>
                    </a:rPr>
                    <a:t>100</a:t>
                  </a:r>
                  <a:endParaRPr lang="zh-CN" altLang="zh-CN" sz="1200">
                    <a:latin typeface="Times New Roman" panose="02020603050405020304" pitchFamily="18" charset="0"/>
                    <a:cs typeface="Times New Roman" panose="02020603050405020304" pitchFamily="18" charset="0"/>
                  </a:endParaRPr>
                </a:p>
              </p:txBody>
            </p:sp>
            <p:grpSp>
              <p:nvGrpSpPr>
                <p:cNvPr id="55" name="组合 54">
                  <a:extLst>
                    <a:ext uri="{FF2B5EF4-FFF2-40B4-BE49-F238E27FC236}">
                      <a16:creationId xmlns:a16="http://schemas.microsoft.com/office/drawing/2014/main" id="{48A0CB63-5942-4A48-A0C2-D4BDF1CAB8F9}"/>
                    </a:ext>
                  </a:extLst>
                </p:cNvPr>
                <p:cNvGrpSpPr/>
                <p:nvPr/>
              </p:nvGrpSpPr>
              <p:grpSpPr>
                <a:xfrm>
                  <a:off x="3807191" y="4047751"/>
                  <a:ext cx="52084" cy="2010148"/>
                  <a:chOff x="3807191" y="4047751"/>
                  <a:chExt cx="52084" cy="2010148"/>
                </a:xfrm>
              </p:grpSpPr>
              <p:sp>
                <p:nvSpPr>
                  <p:cNvPr id="56" name="Line 130">
                    <a:extLst>
                      <a:ext uri="{FF2B5EF4-FFF2-40B4-BE49-F238E27FC236}">
                        <a16:creationId xmlns:a16="http://schemas.microsoft.com/office/drawing/2014/main" id="{431E93C5-151C-477A-A393-091865450214}"/>
                      </a:ext>
                    </a:extLst>
                  </p:cNvPr>
                  <p:cNvSpPr>
                    <a:spLocks noChangeShapeType="1"/>
                  </p:cNvSpPr>
                  <p:nvPr/>
                </p:nvSpPr>
                <p:spPr bwMode="auto">
                  <a:xfrm>
                    <a:off x="3857867" y="4047752"/>
                    <a:ext cx="1408" cy="2010147"/>
                  </a:xfrm>
                  <a:prstGeom prst="line">
                    <a:avLst/>
                  </a:prstGeom>
                  <a:noFill/>
                  <a:ln w="15875" cap="rnd">
                    <a:solidFill>
                      <a:srgbClr val="23282B"/>
                    </a:solidFill>
                    <a:round/>
                    <a:headEnd/>
                    <a:tailEnd/>
                  </a:ln>
                </p:spPr>
                <p:txBody>
                  <a:bodyPr/>
                  <a:lstStyle/>
                  <a:p>
                    <a:endParaRPr lang="zh-CN" altLang="en-US" dirty="0"/>
                  </a:p>
                </p:txBody>
              </p:sp>
              <p:grpSp>
                <p:nvGrpSpPr>
                  <p:cNvPr id="57" name="组合 56">
                    <a:extLst>
                      <a:ext uri="{FF2B5EF4-FFF2-40B4-BE49-F238E27FC236}">
                        <a16:creationId xmlns:a16="http://schemas.microsoft.com/office/drawing/2014/main" id="{B62F6010-7B18-48B9-9B97-9709F30B22CF}"/>
                      </a:ext>
                    </a:extLst>
                  </p:cNvPr>
                  <p:cNvGrpSpPr/>
                  <p:nvPr/>
                </p:nvGrpSpPr>
                <p:grpSpPr>
                  <a:xfrm>
                    <a:off x="3807191" y="4047751"/>
                    <a:ext cx="50676" cy="1608603"/>
                    <a:chOff x="3807191" y="4047751"/>
                    <a:chExt cx="50676" cy="1608603"/>
                  </a:xfrm>
                </p:grpSpPr>
                <p:sp>
                  <p:nvSpPr>
                    <p:cNvPr id="58" name="Line 131">
                      <a:extLst>
                        <a:ext uri="{FF2B5EF4-FFF2-40B4-BE49-F238E27FC236}">
                          <a16:creationId xmlns:a16="http://schemas.microsoft.com/office/drawing/2014/main" id="{0256BCF2-C251-43D9-B74E-C772DF4FC859}"/>
                        </a:ext>
                      </a:extLst>
                    </p:cNvPr>
                    <p:cNvSpPr>
                      <a:spLocks noChangeShapeType="1"/>
                    </p:cNvSpPr>
                    <p:nvPr/>
                  </p:nvSpPr>
                  <p:spPr bwMode="auto">
                    <a:xfrm>
                      <a:off x="3807191" y="5656354"/>
                      <a:ext cx="50676" cy="0"/>
                    </a:xfrm>
                    <a:prstGeom prst="line">
                      <a:avLst/>
                    </a:prstGeom>
                    <a:noFill/>
                    <a:ln w="15875" cap="rnd">
                      <a:solidFill>
                        <a:srgbClr val="23282B"/>
                      </a:solidFill>
                      <a:round/>
                      <a:headEnd/>
                      <a:tailEnd/>
                    </a:ln>
                  </p:spPr>
                  <p:txBody>
                    <a:bodyPr/>
                    <a:lstStyle/>
                    <a:p>
                      <a:endParaRPr lang="zh-CN" altLang="en-US"/>
                    </a:p>
                  </p:txBody>
                </p:sp>
                <p:sp>
                  <p:nvSpPr>
                    <p:cNvPr id="59" name="Line 132">
                      <a:extLst>
                        <a:ext uri="{FF2B5EF4-FFF2-40B4-BE49-F238E27FC236}">
                          <a16:creationId xmlns:a16="http://schemas.microsoft.com/office/drawing/2014/main" id="{FDB9BC64-4CD4-4758-A00D-E164BB1A89BE}"/>
                        </a:ext>
                      </a:extLst>
                    </p:cNvPr>
                    <p:cNvSpPr>
                      <a:spLocks noChangeShapeType="1"/>
                    </p:cNvSpPr>
                    <p:nvPr/>
                  </p:nvSpPr>
                  <p:spPr bwMode="auto">
                    <a:xfrm>
                      <a:off x="3807191" y="5253597"/>
                      <a:ext cx="50676" cy="0"/>
                    </a:xfrm>
                    <a:prstGeom prst="line">
                      <a:avLst/>
                    </a:prstGeom>
                    <a:noFill/>
                    <a:ln w="15875" cap="rnd">
                      <a:solidFill>
                        <a:srgbClr val="23282B"/>
                      </a:solidFill>
                      <a:round/>
                      <a:headEnd/>
                      <a:tailEnd/>
                    </a:ln>
                  </p:spPr>
                  <p:txBody>
                    <a:bodyPr/>
                    <a:lstStyle/>
                    <a:p>
                      <a:endParaRPr lang="zh-CN" altLang="en-US"/>
                    </a:p>
                  </p:txBody>
                </p:sp>
                <p:sp>
                  <p:nvSpPr>
                    <p:cNvPr id="60" name="Line 133">
                      <a:extLst>
                        <a:ext uri="{FF2B5EF4-FFF2-40B4-BE49-F238E27FC236}">
                          <a16:creationId xmlns:a16="http://schemas.microsoft.com/office/drawing/2014/main" id="{B3650B4F-3E33-4FBC-9E71-6B56082056AB}"/>
                        </a:ext>
                      </a:extLst>
                    </p:cNvPr>
                    <p:cNvSpPr>
                      <a:spLocks noChangeShapeType="1"/>
                    </p:cNvSpPr>
                    <p:nvPr/>
                  </p:nvSpPr>
                  <p:spPr bwMode="auto">
                    <a:xfrm>
                      <a:off x="3807191" y="4844773"/>
                      <a:ext cx="50676" cy="0"/>
                    </a:xfrm>
                    <a:prstGeom prst="line">
                      <a:avLst/>
                    </a:prstGeom>
                    <a:noFill/>
                    <a:ln w="15875" cap="rnd">
                      <a:solidFill>
                        <a:srgbClr val="23282B"/>
                      </a:solidFill>
                      <a:round/>
                      <a:headEnd/>
                      <a:tailEnd/>
                    </a:ln>
                  </p:spPr>
                  <p:txBody>
                    <a:bodyPr/>
                    <a:lstStyle/>
                    <a:p>
                      <a:endParaRPr lang="zh-CN" altLang="en-US"/>
                    </a:p>
                  </p:txBody>
                </p:sp>
                <p:sp>
                  <p:nvSpPr>
                    <p:cNvPr id="61" name="Line 134">
                      <a:extLst>
                        <a:ext uri="{FF2B5EF4-FFF2-40B4-BE49-F238E27FC236}">
                          <a16:creationId xmlns:a16="http://schemas.microsoft.com/office/drawing/2014/main" id="{5858DF58-3EB1-4B10-966A-8AE76C8DC95B}"/>
                        </a:ext>
                      </a:extLst>
                    </p:cNvPr>
                    <p:cNvSpPr>
                      <a:spLocks noChangeShapeType="1"/>
                    </p:cNvSpPr>
                    <p:nvPr/>
                  </p:nvSpPr>
                  <p:spPr bwMode="auto">
                    <a:xfrm>
                      <a:off x="3807191" y="4450508"/>
                      <a:ext cx="50676" cy="0"/>
                    </a:xfrm>
                    <a:prstGeom prst="line">
                      <a:avLst/>
                    </a:prstGeom>
                    <a:noFill/>
                    <a:ln w="15875" cap="rnd">
                      <a:solidFill>
                        <a:srgbClr val="23282B"/>
                      </a:solidFill>
                      <a:round/>
                      <a:headEnd/>
                      <a:tailEnd/>
                    </a:ln>
                  </p:spPr>
                  <p:txBody>
                    <a:bodyPr/>
                    <a:lstStyle/>
                    <a:p>
                      <a:endParaRPr lang="zh-CN" altLang="en-US"/>
                    </a:p>
                  </p:txBody>
                </p:sp>
                <p:sp>
                  <p:nvSpPr>
                    <p:cNvPr id="62" name="Line 135">
                      <a:extLst>
                        <a:ext uri="{FF2B5EF4-FFF2-40B4-BE49-F238E27FC236}">
                          <a16:creationId xmlns:a16="http://schemas.microsoft.com/office/drawing/2014/main" id="{A68E003F-9721-483C-9DCC-8A65A18BA9BA}"/>
                        </a:ext>
                      </a:extLst>
                    </p:cNvPr>
                    <p:cNvSpPr>
                      <a:spLocks noChangeShapeType="1"/>
                    </p:cNvSpPr>
                    <p:nvPr/>
                  </p:nvSpPr>
                  <p:spPr bwMode="auto">
                    <a:xfrm>
                      <a:off x="3807191" y="4047751"/>
                      <a:ext cx="50676" cy="0"/>
                    </a:xfrm>
                    <a:prstGeom prst="line">
                      <a:avLst/>
                    </a:prstGeom>
                    <a:noFill/>
                    <a:ln w="15875" cap="rnd">
                      <a:solidFill>
                        <a:srgbClr val="23282B"/>
                      </a:solidFill>
                      <a:round/>
                      <a:headEnd/>
                      <a:tailEnd/>
                    </a:ln>
                  </p:spPr>
                  <p:txBody>
                    <a:bodyPr/>
                    <a:lstStyle/>
                    <a:p>
                      <a:endParaRPr lang="zh-CN" altLang="en-US"/>
                    </a:p>
                  </p:txBody>
                </p:sp>
              </p:grpSp>
            </p:grpSp>
          </p:grpSp>
          <p:sp>
            <p:nvSpPr>
              <p:cNvPr id="49" name="文本框 48">
                <a:extLst>
                  <a:ext uri="{FF2B5EF4-FFF2-40B4-BE49-F238E27FC236}">
                    <a16:creationId xmlns:a16="http://schemas.microsoft.com/office/drawing/2014/main" id="{0FAF2549-B36A-4830-8C4E-2AC045252E46}"/>
                  </a:ext>
                </a:extLst>
              </p:cNvPr>
              <p:cNvSpPr txBox="1"/>
              <p:nvPr/>
            </p:nvSpPr>
            <p:spPr>
              <a:xfrm>
                <a:off x="4033080" y="4473228"/>
                <a:ext cx="350126" cy="1382662"/>
              </a:xfrm>
              <a:prstGeom prst="rect">
                <a:avLst/>
              </a:prstGeom>
              <a:noFill/>
            </p:spPr>
            <p:txBody>
              <a:bodyPr vert="eaVert" wrap="square" rtlCol="0">
                <a:spAutoFit/>
              </a:bodyPr>
              <a:lstStyle/>
              <a:p>
                <a:pPr algn="ctr"/>
                <a:r>
                  <a:rPr lang="zh-CN" altLang="en-US" sz="1600" dirty="0">
                    <a:latin typeface="微软雅黑" panose="020B0503020204020204" pitchFamily="34" charset="-122"/>
                    <a:ea typeface="微软雅黑" panose="020B0503020204020204" pitchFamily="34" charset="-122"/>
                  </a:rPr>
                  <a:t>对外依存度（</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a:t>
                </a:r>
              </a:p>
            </p:txBody>
          </p:sp>
        </p:grpSp>
        <p:grpSp>
          <p:nvGrpSpPr>
            <p:cNvPr id="15" name="组合 14">
              <a:extLst>
                <a:ext uri="{FF2B5EF4-FFF2-40B4-BE49-F238E27FC236}">
                  <a16:creationId xmlns:a16="http://schemas.microsoft.com/office/drawing/2014/main" id="{FDBD1E47-270E-4C4A-9FED-DC66311F87E6}"/>
                </a:ext>
              </a:extLst>
            </p:cNvPr>
            <p:cNvGrpSpPr/>
            <p:nvPr/>
          </p:nvGrpSpPr>
          <p:grpSpPr>
            <a:xfrm>
              <a:off x="596238" y="5803188"/>
              <a:ext cx="4238996" cy="279154"/>
              <a:chOff x="596238" y="5667687"/>
              <a:chExt cx="4238996" cy="279154"/>
            </a:xfrm>
          </p:grpSpPr>
          <p:grpSp>
            <p:nvGrpSpPr>
              <p:cNvPr id="18" name="组合 17">
                <a:extLst>
                  <a:ext uri="{FF2B5EF4-FFF2-40B4-BE49-F238E27FC236}">
                    <a16:creationId xmlns:a16="http://schemas.microsoft.com/office/drawing/2014/main" id="{B5567852-596E-4C5F-BA80-4B6A91DD4FDA}"/>
                  </a:ext>
                </a:extLst>
              </p:cNvPr>
              <p:cNvGrpSpPr/>
              <p:nvPr/>
            </p:nvGrpSpPr>
            <p:grpSpPr>
              <a:xfrm>
                <a:off x="1005445" y="5667687"/>
                <a:ext cx="3408784" cy="64196"/>
                <a:chOff x="1005445" y="5667687"/>
                <a:chExt cx="3408784" cy="64196"/>
              </a:xfrm>
            </p:grpSpPr>
            <p:sp>
              <p:nvSpPr>
                <p:cNvPr id="31" name="Line 114">
                  <a:extLst>
                    <a:ext uri="{FF2B5EF4-FFF2-40B4-BE49-F238E27FC236}">
                      <a16:creationId xmlns:a16="http://schemas.microsoft.com/office/drawing/2014/main" id="{6714EECB-FFCB-40F9-9924-BA77D2AA4DA4}"/>
                    </a:ext>
                  </a:extLst>
                </p:cNvPr>
                <p:cNvSpPr>
                  <a:spLocks noChangeShapeType="1"/>
                </p:cNvSpPr>
                <p:nvPr/>
              </p:nvSpPr>
              <p:spPr bwMode="auto">
                <a:xfrm flipV="1">
                  <a:off x="1005445" y="5667687"/>
                  <a:ext cx="0" cy="64196"/>
                </a:xfrm>
                <a:prstGeom prst="line">
                  <a:avLst/>
                </a:prstGeom>
                <a:noFill/>
                <a:ln w="15875" cap="rnd">
                  <a:solidFill>
                    <a:srgbClr val="23282B"/>
                  </a:solidFill>
                  <a:round/>
                  <a:headEnd/>
                  <a:tailEnd/>
                </a:ln>
              </p:spPr>
              <p:txBody>
                <a:bodyPr/>
                <a:lstStyle/>
                <a:p>
                  <a:endParaRPr lang="zh-CN" altLang="en-US"/>
                </a:p>
              </p:txBody>
            </p:sp>
            <p:sp>
              <p:nvSpPr>
                <p:cNvPr id="32" name="Line 115">
                  <a:extLst>
                    <a:ext uri="{FF2B5EF4-FFF2-40B4-BE49-F238E27FC236}">
                      <a16:creationId xmlns:a16="http://schemas.microsoft.com/office/drawing/2014/main" id="{EFAD0388-2FA3-4458-84AF-997AC3970534}"/>
                    </a:ext>
                  </a:extLst>
                </p:cNvPr>
                <p:cNvSpPr>
                  <a:spLocks noChangeShapeType="1"/>
                </p:cNvSpPr>
                <p:nvPr/>
              </p:nvSpPr>
              <p:spPr bwMode="auto">
                <a:xfrm flipV="1">
                  <a:off x="1218494" y="5667687"/>
                  <a:ext cx="0" cy="64196"/>
                </a:xfrm>
                <a:prstGeom prst="line">
                  <a:avLst/>
                </a:prstGeom>
                <a:noFill/>
                <a:ln w="15875" cap="rnd">
                  <a:solidFill>
                    <a:srgbClr val="23282B"/>
                  </a:solidFill>
                  <a:round/>
                  <a:headEnd/>
                  <a:tailEnd/>
                </a:ln>
              </p:spPr>
              <p:txBody>
                <a:bodyPr/>
                <a:lstStyle/>
                <a:p>
                  <a:endParaRPr lang="zh-CN" altLang="en-US"/>
                </a:p>
              </p:txBody>
            </p:sp>
            <p:sp>
              <p:nvSpPr>
                <p:cNvPr id="33" name="Line 116">
                  <a:extLst>
                    <a:ext uri="{FF2B5EF4-FFF2-40B4-BE49-F238E27FC236}">
                      <a16:creationId xmlns:a16="http://schemas.microsoft.com/office/drawing/2014/main" id="{69D3BDFE-537C-42FC-BE8D-68A52C401202}"/>
                    </a:ext>
                  </a:extLst>
                </p:cNvPr>
                <p:cNvSpPr>
                  <a:spLocks noChangeShapeType="1"/>
                </p:cNvSpPr>
                <p:nvPr/>
              </p:nvSpPr>
              <p:spPr bwMode="auto">
                <a:xfrm flipV="1">
                  <a:off x="1431543" y="5667687"/>
                  <a:ext cx="0" cy="64196"/>
                </a:xfrm>
                <a:prstGeom prst="line">
                  <a:avLst/>
                </a:prstGeom>
                <a:noFill/>
                <a:ln w="15875" cap="rnd">
                  <a:solidFill>
                    <a:srgbClr val="23282B"/>
                  </a:solidFill>
                  <a:round/>
                  <a:headEnd/>
                  <a:tailEnd/>
                </a:ln>
              </p:spPr>
              <p:txBody>
                <a:bodyPr/>
                <a:lstStyle/>
                <a:p>
                  <a:endParaRPr lang="zh-CN" altLang="en-US"/>
                </a:p>
              </p:txBody>
            </p:sp>
            <p:sp>
              <p:nvSpPr>
                <p:cNvPr id="34" name="Line 117">
                  <a:extLst>
                    <a:ext uri="{FF2B5EF4-FFF2-40B4-BE49-F238E27FC236}">
                      <a16:creationId xmlns:a16="http://schemas.microsoft.com/office/drawing/2014/main" id="{1AB225C7-E743-45BE-B801-0F491C271FF9}"/>
                    </a:ext>
                  </a:extLst>
                </p:cNvPr>
                <p:cNvSpPr>
                  <a:spLocks noChangeShapeType="1"/>
                </p:cNvSpPr>
                <p:nvPr/>
              </p:nvSpPr>
              <p:spPr bwMode="auto">
                <a:xfrm flipV="1">
                  <a:off x="1644592" y="5667687"/>
                  <a:ext cx="0" cy="64196"/>
                </a:xfrm>
                <a:prstGeom prst="line">
                  <a:avLst/>
                </a:prstGeom>
                <a:noFill/>
                <a:ln w="15875" cap="rnd">
                  <a:solidFill>
                    <a:srgbClr val="23282B"/>
                  </a:solidFill>
                  <a:round/>
                  <a:headEnd/>
                  <a:tailEnd/>
                </a:ln>
              </p:spPr>
              <p:txBody>
                <a:bodyPr/>
                <a:lstStyle/>
                <a:p>
                  <a:endParaRPr lang="zh-CN" altLang="en-US"/>
                </a:p>
              </p:txBody>
            </p:sp>
            <p:sp>
              <p:nvSpPr>
                <p:cNvPr id="35" name="Line 118">
                  <a:extLst>
                    <a:ext uri="{FF2B5EF4-FFF2-40B4-BE49-F238E27FC236}">
                      <a16:creationId xmlns:a16="http://schemas.microsoft.com/office/drawing/2014/main" id="{FFC86803-11BF-4132-A5CA-AC5E18C06D46}"/>
                    </a:ext>
                  </a:extLst>
                </p:cNvPr>
                <p:cNvSpPr>
                  <a:spLocks noChangeShapeType="1"/>
                </p:cNvSpPr>
                <p:nvPr/>
              </p:nvSpPr>
              <p:spPr bwMode="auto">
                <a:xfrm flipV="1">
                  <a:off x="1857641" y="5667687"/>
                  <a:ext cx="0" cy="64196"/>
                </a:xfrm>
                <a:prstGeom prst="line">
                  <a:avLst/>
                </a:prstGeom>
                <a:noFill/>
                <a:ln w="15875" cap="rnd">
                  <a:solidFill>
                    <a:srgbClr val="23282B"/>
                  </a:solidFill>
                  <a:round/>
                  <a:headEnd/>
                  <a:tailEnd/>
                </a:ln>
              </p:spPr>
              <p:txBody>
                <a:bodyPr/>
                <a:lstStyle/>
                <a:p>
                  <a:endParaRPr lang="zh-CN" altLang="en-US"/>
                </a:p>
              </p:txBody>
            </p:sp>
            <p:sp>
              <p:nvSpPr>
                <p:cNvPr id="36" name="Line 119">
                  <a:extLst>
                    <a:ext uri="{FF2B5EF4-FFF2-40B4-BE49-F238E27FC236}">
                      <a16:creationId xmlns:a16="http://schemas.microsoft.com/office/drawing/2014/main" id="{AE3D0797-B39F-4933-80A5-BA86A191FC95}"/>
                    </a:ext>
                  </a:extLst>
                </p:cNvPr>
                <p:cNvSpPr>
                  <a:spLocks noChangeShapeType="1"/>
                </p:cNvSpPr>
                <p:nvPr/>
              </p:nvSpPr>
              <p:spPr bwMode="auto">
                <a:xfrm flipV="1">
                  <a:off x="2070690" y="5667687"/>
                  <a:ext cx="0" cy="64196"/>
                </a:xfrm>
                <a:prstGeom prst="line">
                  <a:avLst/>
                </a:prstGeom>
                <a:noFill/>
                <a:ln w="15875" cap="rnd">
                  <a:solidFill>
                    <a:srgbClr val="23282B"/>
                  </a:solidFill>
                  <a:round/>
                  <a:headEnd/>
                  <a:tailEnd/>
                </a:ln>
              </p:spPr>
              <p:txBody>
                <a:bodyPr/>
                <a:lstStyle/>
                <a:p>
                  <a:endParaRPr lang="zh-CN" altLang="en-US"/>
                </a:p>
              </p:txBody>
            </p:sp>
            <p:sp>
              <p:nvSpPr>
                <p:cNvPr id="37" name="Line 120">
                  <a:extLst>
                    <a:ext uri="{FF2B5EF4-FFF2-40B4-BE49-F238E27FC236}">
                      <a16:creationId xmlns:a16="http://schemas.microsoft.com/office/drawing/2014/main" id="{DBC5BE75-F561-4E01-BE0A-1ADF60E62B15}"/>
                    </a:ext>
                  </a:extLst>
                </p:cNvPr>
                <p:cNvSpPr>
                  <a:spLocks noChangeShapeType="1"/>
                </p:cNvSpPr>
                <p:nvPr/>
              </p:nvSpPr>
              <p:spPr bwMode="auto">
                <a:xfrm flipV="1">
                  <a:off x="2283739" y="5667687"/>
                  <a:ext cx="0" cy="64196"/>
                </a:xfrm>
                <a:prstGeom prst="line">
                  <a:avLst/>
                </a:prstGeom>
                <a:noFill/>
                <a:ln w="15875" cap="rnd">
                  <a:solidFill>
                    <a:srgbClr val="23282B"/>
                  </a:solidFill>
                  <a:round/>
                  <a:headEnd/>
                  <a:tailEnd/>
                </a:ln>
              </p:spPr>
              <p:txBody>
                <a:bodyPr/>
                <a:lstStyle/>
                <a:p>
                  <a:endParaRPr lang="zh-CN" altLang="en-US"/>
                </a:p>
              </p:txBody>
            </p:sp>
            <p:sp>
              <p:nvSpPr>
                <p:cNvPr id="38" name="Line 121">
                  <a:extLst>
                    <a:ext uri="{FF2B5EF4-FFF2-40B4-BE49-F238E27FC236}">
                      <a16:creationId xmlns:a16="http://schemas.microsoft.com/office/drawing/2014/main" id="{282FFB00-B4BD-4D6B-9DEF-19FC8302FC90}"/>
                    </a:ext>
                  </a:extLst>
                </p:cNvPr>
                <p:cNvSpPr>
                  <a:spLocks noChangeShapeType="1"/>
                </p:cNvSpPr>
                <p:nvPr/>
              </p:nvSpPr>
              <p:spPr bwMode="auto">
                <a:xfrm flipV="1">
                  <a:off x="2496788" y="5667687"/>
                  <a:ext cx="0" cy="64196"/>
                </a:xfrm>
                <a:prstGeom prst="line">
                  <a:avLst/>
                </a:prstGeom>
                <a:noFill/>
                <a:ln w="15875" cap="rnd">
                  <a:solidFill>
                    <a:srgbClr val="23282B"/>
                  </a:solidFill>
                  <a:round/>
                  <a:headEnd/>
                  <a:tailEnd/>
                </a:ln>
              </p:spPr>
              <p:txBody>
                <a:bodyPr/>
                <a:lstStyle/>
                <a:p>
                  <a:endParaRPr lang="zh-CN" altLang="en-US"/>
                </a:p>
              </p:txBody>
            </p:sp>
            <p:sp>
              <p:nvSpPr>
                <p:cNvPr id="39" name="Line 122">
                  <a:extLst>
                    <a:ext uri="{FF2B5EF4-FFF2-40B4-BE49-F238E27FC236}">
                      <a16:creationId xmlns:a16="http://schemas.microsoft.com/office/drawing/2014/main" id="{E7E3711A-E2DE-4036-8795-7628869D5840}"/>
                    </a:ext>
                  </a:extLst>
                </p:cNvPr>
                <p:cNvSpPr>
                  <a:spLocks noChangeShapeType="1"/>
                </p:cNvSpPr>
                <p:nvPr/>
              </p:nvSpPr>
              <p:spPr bwMode="auto">
                <a:xfrm flipV="1">
                  <a:off x="2709837" y="5667687"/>
                  <a:ext cx="0" cy="64196"/>
                </a:xfrm>
                <a:prstGeom prst="line">
                  <a:avLst/>
                </a:prstGeom>
                <a:noFill/>
                <a:ln w="15875" cap="rnd">
                  <a:solidFill>
                    <a:srgbClr val="23282B"/>
                  </a:solidFill>
                  <a:round/>
                  <a:headEnd/>
                  <a:tailEnd/>
                </a:ln>
              </p:spPr>
              <p:txBody>
                <a:bodyPr/>
                <a:lstStyle/>
                <a:p>
                  <a:endParaRPr lang="zh-CN" altLang="en-US"/>
                </a:p>
              </p:txBody>
            </p:sp>
            <p:sp>
              <p:nvSpPr>
                <p:cNvPr id="40" name="Line 123">
                  <a:extLst>
                    <a:ext uri="{FF2B5EF4-FFF2-40B4-BE49-F238E27FC236}">
                      <a16:creationId xmlns:a16="http://schemas.microsoft.com/office/drawing/2014/main" id="{F7C5EC22-79AA-4162-902B-C2127FB6B688}"/>
                    </a:ext>
                  </a:extLst>
                </p:cNvPr>
                <p:cNvSpPr>
                  <a:spLocks noChangeShapeType="1"/>
                </p:cNvSpPr>
                <p:nvPr/>
              </p:nvSpPr>
              <p:spPr bwMode="auto">
                <a:xfrm flipV="1">
                  <a:off x="2922886" y="5667687"/>
                  <a:ext cx="0" cy="64196"/>
                </a:xfrm>
                <a:prstGeom prst="line">
                  <a:avLst/>
                </a:prstGeom>
                <a:noFill/>
                <a:ln w="15875" cap="rnd">
                  <a:solidFill>
                    <a:srgbClr val="23282B"/>
                  </a:solidFill>
                  <a:round/>
                  <a:headEnd/>
                  <a:tailEnd/>
                </a:ln>
              </p:spPr>
              <p:txBody>
                <a:bodyPr/>
                <a:lstStyle/>
                <a:p>
                  <a:endParaRPr lang="zh-CN" altLang="en-US"/>
                </a:p>
              </p:txBody>
            </p:sp>
            <p:sp>
              <p:nvSpPr>
                <p:cNvPr id="41" name="Line 124">
                  <a:extLst>
                    <a:ext uri="{FF2B5EF4-FFF2-40B4-BE49-F238E27FC236}">
                      <a16:creationId xmlns:a16="http://schemas.microsoft.com/office/drawing/2014/main" id="{2AC9A615-AFBE-48F7-90C0-3BDA18080003}"/>
                    </a:ext>
                  </a:extLst>
                </p:cNvPr>
                <p:cNvSpPr>
                  <a:spLocks noChangeShapeType="1"/>
                </p:cNvSpPr>
                <p:nvPr/>
              </p:nvSpPr>
              <p:spPr bwMode="auto">
                <a:xfrm flipV="1">
                  <a:off x="3135935" y="5667687"/>
                  <a:ext cx="0" cy="64196"/>
                </a:xfrm>
                <a:prstGeom prst="line">
                  <a:avLst/>
                </a:prstGeom>
                <a:noFill/>
                <a:ln w="15875" cap="rnd">
                  <a:solidFill>
                    <a:srgbClr val="23282B"/>
                  </a:solidFill>
                  <a:round/>
                  <a:headEnd/>
                  <a:tailEnd/>
                </a:ln>
              </p:spPr>
              <p:txBody>
                <a:bodyPr/>
                <a:lstStyle/>
                <a:p>
                  <a:endParaRPr lang="zh-CN" altLang="en-US"/>
                </a:p>
              </p:txBody>
            </p:sp>
            <p:sp>
              <p:nvSpPr>
                <p:cNvPr id="42" name="Line 125">
                  <a:extLst>
                    <a:ext uri="{FF2B5EF4-FFF2-40B4-BE49-F238E27FC236}">
                      <a16:creationId xmlns:a16="http://schemas.microsoft.com/office/drawing/2014/main" id="{497C54DA-EDDC-4137-8E2A-CEB9955E46DB}"/>
                    </a:ext>
                  </a:extLst>
                </p:cNvPr>
                <p:cNvSpPr>
                  <a:spLocks noChangeShapeType="1"/>
                </p:cNvSpPr>
                <p:nvPr/>
              </p:nvSpPr>
              <p:spPr bwMode="auto">
                <a:xfrm flipV="1">
                  <a:off x="3348984" y="5667687"/>
                  <a:ext cx="0" cy="64196"/>
                </a:xfrm>
                <a:prstGeom prst="line">
                  <a:avLst/>
                </a:prstGeom>
                <a:noFill/>
                <a:ln w="15875" cap="rnd">
                  <a:solidFill>
                    <a:srgbClr val="23282B"/>
                  </a:solidFill>
                  <a:round/>
                  <a:headEnd/>
                  <a:tailEnd/>
                </a:ln>
              </p:spPr>
              <p:txBody>
                <a:bodyPr/>
                <a:lstStyle/>
                <a:p>
                  <a:endParaRPr lang="zh-CN" altLang="en-US"/>
                </a:p>
              </p:txBody>
            </p:sp>
            <p:sp>
              <p:nvSpPr>
                <p:cNvPr id="43" name="Line 126">
                  <a:extLst>
                    <a:ext uri="{FF2B5EF4-FFF2-40B4-BE49-F238E27FC236}">
                      <a16:creationId xmlns:a16="http://schemas.microsoft.com/office/drawing/2014/main" id="{E2360EFC-B481-4BDC-80BA-7DFFA78B7F05}"/>
                    </a:ext>
                  </a:extLst>
                </p:cNvPr>
                <p:cNvSpPr>
                  <a:spLocks noChangeShapeType="1"/>
                </p:cNvSpPr>
                <p:nvPr/>
              </p:nvSpPr>
              <p:spPr bwMode="auto">
                <a:xfrm flipV="1">
                  <a:off x="3562033" y="5667687"/>
                  <a:ext cx="0" cy="64196"/>
                </a:xfrm>
                <a:prstGeom prst="line">
                  <a:avLst/>
                </a:prstGeom>
                <a:noFill/>
                <a:ln w="15875" cap="rnd">
                  <a:solidFill>
                    <a:srgbClr val="23282B"/>
                  </a:solidFill>
                  <a:round/>
                  <a:headEnd/>
                  <a:tailEnd/>
                </a:ln>
              </p:spPr>
              <p:txBody>
                <a:bodyPr/>
                <a:lstStyle/>
                <a:p>
                  <a:endParaRPr lang="zh-CN" altLang="en-US"/>
                </a:p>
              </p:txBody>
            </p:sp>
            <p:sp>
              <p:nvSpPr>
                <p:cNvPr id="44" name="Line 127">
                  <a:extLst>
                    <a:ext uri="{FF2B5EF4-FFF2-40B4-BE49-F238E27FC236}">
                      <a16:creationId xmlns:a16="http://schemas.microsoft.com/office/drawing/2014/main" id="{1AE1D683-960A-4B2B-9432-49EEC342DADA}"/>
                    </a:ext>
                  </a:extLst>
                </p:cNvPr>
                <p:cNvSpPr>
                  <a:spLocks noChangeShapeType="1"/>
                </p:cNvSpPr>
                <p:nvPr/>
              </p:nvSpPr>
              <p:spPr bwMode="auto">
                <a:xfrm flipV="1">
                  <a:off x="3775082" y="5667687"/>
                  <a:ext cx="0" cy="64196"/>
                </a:xfrm>
                <a:prstGeom prst="line">
                  <a:avLst/>
                </a:prstGeom>
                <a:noFill/>
                <a:ln w="15875" cap="rnd">
                  <a:solidFill>
                    <a:srgbClr val="23282B"/>
                  </a:solidFill>
                  <a:round/>
                  <a:headEnd/>
                  <a:tailEnd/>
                </a:ln>
              </p:spPr>
              <p:txBody>
                <a:bodyPr/>
                <a:lstStyle/>
                <a:p>
                  <a:endParaRPr lang="zh-CN" altLang="en-US"/>
                </a:p>
              </p:txBody>
            </p:sp>
            <p:sp>
              <p:nvSpPr>
                <p:cNvPr id="45" name="Line 128">
                  <a:extLst>
                    <a:ext uri="{FF2B5EF4-FFF2-40B4-BE49-F238E27FC236}">
                      <a16:creationId xmlns:a16="http://schemas.microsoft.com/office/drawing/2014/main" id="{CA89A7AD-78AE-4E9A-8793-742E3C564673}"/>
                    </a:ext>
                  </a:extLst>
                </p:cNvPr>
                <p:cNvSpPr>
                  <a:spLocks noChangeShapeType="1"/>
                </p:cNvSpPr>
                <p:nvPr/>
              </p:nvSpPr>
              <p:spPr bwMode="auto">
                <a:xfrm flipV="1">
                  <a:off x="3988131" y="5667687"/>
                  <a:ext cx="0" cy="64196"/>
                </a:xfrm>
                <a:prstGeom prst="line">
                  <a:avLst/>
                </a:prstGeom>
                <a:noFill/>
                <a:ln w="15875" cap="rnd">
                  <a:solidFill>
                    <a:srgbClr val="23282B"/>
                  </a:solidFill>
                  <a:round/>
                  <a:headEnd/>
                  <a:tailEnd/>
                </a:ln>
              </p:spPr>
              <p:txBody>
                <a:bodyPr/>
                <a:lstStyle/>
                <a:p>
                  <a:endParaRPr lang="zh-CN" altLang="en-US"/>
                </a:p>
              </p:txBody>
            </p:sp>
            <p:sp>
              <p:nvSpPr>
                <p:cNvPr id="46" name="Line 129">
                  <a:extLst>
                    <a:ext uri="{FF2B5EF4-FFF2-40B4-BE49-F238E27FC236}">
                      <a16:creationId xmlns:a16="http://schemas.microsoft.com/office/drawing/2014/main" id="{0E5DE3CA-9723-474E-B534-C7CBD3D117EE}"/>
                    </a:ext>
                  </a:extLst>
                </p:cNvPr>
                <p:cNvSpPr>
                  <a:spLocks noChangeShapeType="1"/>
                </p:cNvSpPr>
                <p:nvPr/>
              </p:nvSpPr>
              <p:spPr bwMode="auto">
                <a:xfrm flipV="1">
                  <a:off x="4201180" y="5667687"/>
                  <a:ext cx="0" cy="64196"/>
                </a:xfrm>
                <a:prstGeom prst="line">
                  <a:avLst/>
                </a:prstGeom>
                <a:noFill/>
                <a:ln w="15875" cap="rnd">
                  <a:solidFill>
                    <a:srgbClr val="23282B"/>
                  </a:solidFill>
                  <a:round/>
                  <a:headEnd/>
                  <a:tailEnd/>
                </a:ln>
              </p:spPr>
              <p:txBody>
                <a:bodyPr/>
                <a:lstStyle/>
                <a:p>
                  <a:endParaRPr lang="zh-CN" altLang="en-US"/>
                </a:p>
              </p:txBody>
            </p:sp>
            <p:sp>
              <p:nvSpPr>
                <p:cNvPr id="47" name="Line 129">
                  <a:extLst>
                    <a:ext uri="{FF2B5EF4-FFF2-40B4-BE49-F238E27FC236}">
                      <a16:creationId xmlns:a16="http://schemas.microsoft.com/office/drawing/2014/main" id="{43D4CDA4-A7C4-4A66-8F2F-EB446705549B}"/>
                    </a:ext>
                  </a:extLst>
                </p:cNvPr>
                <p:cNvSpPr>
                  <a:spLocks noChangeShapeType="1"/>
                </p:cNvSpPr>
                <p:nvPr/>
              </p:nvSpPr>
              <p:spPr bwMode="auto">
                <a:xfrm flipV="1">
                  <a:off x="4414229" y="5667687"/>
                  <a:ext cx="0" cy="64196"/>
                </a:xfrm>
                <a:prstGeom prst="line">
                  <a:avLst/>
                </a:prstGeom>
                <a:noFill/>
                <a:ln w="15875" cap="rnd">
                  <a:solidFill>
                    <a:srgbClr val="23282B"/>
                  </a:solidFill>
                  <a:round/>
                  <a:headEnd/>
                  <a:tailEnd/>
                </a:ln>
              </p:spPr>
              <p:txBody>
                <a:bodyPr/>
                <a:lstStyle/>
                <a:p>
                  <a:endParaRPr lang="zh-CN" altLang="en-US"/>
                </a:p>
              </p:txBody>
            </p:sp>
          </p:grpSp>
          <p:cxnSp>
            <p:nvCxnSpPr>
              <p:cNvPr id="19" name="直接连接符 18">
                <a:extLst>
                  <a:ext uri="{FF2B5EF4-FFF2-40B4-BE49-F238E27FC236}">
                    <a16:creationId xmlns:a16="http://schemas.microsoft.com/office/drawing/2014/main" id="{E6867AFF-F322-4962-9A96-D5F3DABEBB07}"/>
                  </a:ext>
                </a:extLst>
              </p:cNvPr>
              <p:cNvCxnSpPr>
                <a:cxnSpLocks/>
                <a:stCxn id="73" idx="1"/>
              </p:cNvCxnSpPr>
              <p:nvPr/>
            </p:nvCxnSpPr>
            <p:spPr>
              <a:xfrm>
                <a:off x="792323" y="5731883"/>
                <a:ext cx="3831996" cy="0"/>
              </a:xfrm>
              <a:prstGeom prst="line">
                <a:avLst/>
              </a:prstGeom>
              <a:noFill/>
              <a:ln w="15875" cap="rnd">
                <a:solidFill>
                  <a:srgbClr val="23282B"/>
                </a:solidFill>
                <a:round/>
                <a:headEnd/>
                <a:tailEnd/>
              </a:ln>
            </p:spPr>
          </p:cxnSp>
          <p:grpSp>
            <p:nvGrpSpPr>
              <p:cNvPr id="20" name="组合 19">
                <a:extLst>
                  <a:ext uri="{FF2B5EF4-FFF2-40B4-BE49-F238E27FC236}">
                    <a16:creationId xmlns:a16="http://schemas.microsoft.com/office/drawing/2014/main" id="{8995C26D-431B-42A4-9373-E6BA3583E8EB}"/>
                  </a:ext>
                </a:extLst>
              </p:cNvPr>
              <p:cNvGrpSpPr/>
              <p:nvPr/>
            </p:nvGrpSpPr>
            <p:grpSpPr>
              <a:xfrm>
                <a:off x="596238" y="5762175"/>
                <a:ext cx="4238996" cy="184666"/>
                <a:chOff x="596238" y="5762175"/>
                <a:chExt cx="4238996" cy="184666"/>
              </a:xfrm>
            </p:grpSpPr>
            <p:sp>
              <p:nvSpPr>
                <p:cNvPr id="21" name="Rectangle 87">
                  <a:extLst>
                    <a:ext uri="{FF2B5EF4-FFF2-40B4-BE49-F238E27FC236}">
                      <a16:creationId xmlns:a16="http://schemas.microsoft.com/office/drawing/2014/main" id="{47169DE1-4CFD-4785-A486-E19F4A6C2218}"/>
                    </a:ext>
                  </a:extLst>
                </p:cNvPr>
                <p:cNvSpPr>
                  <a:spLocks noChangeArrowheads="1"/>
                </p:cNvSpPr>
                <p:nvPr/>
              </p:nvSpPr>
              <p:spPr bwMode="auto">
                <a:xfrm>
                  <a:off x="596238"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200</a:t>
                  </a:r>
                  <a:r>
                    <a:rPr lang="en-US" altLang="zh-CN" sz="1200" dirty="0">
                      <a:solidFill>
                        <a:srgbClr val="23282B"/>
                      </a:solidFill>
                      <a:latin typeface="Times New Roman" panose="02020603050405020304" pitchFamily="18" charset="0"/>
                      <a:cs typeface="Times New Roman" panose="02020603050405020304" pitchFamily="18" charset="0"/>
                    </a:rPr>
                    <a:t>1</a:t>
                  </a:r>
                  <a:endParaRPr lang="zh-CN" altLang="zh-CN" sz="1200" dirty="0">
                    <a:latin typeface="Times New Roman" panose="02020603050405020304" pitchFamily="18" charset="0"/>
                    <a:cs typeface="Times New Roman" panose="02020603050405020304" pitchFamily="18" charset="0"/>
                  </a:endParaRPr>
                </a:p>
              </p:txBody>
            </p:sp>
            <p:sp>
              <p:nvSpPr>
                <p:cNvPr id="22" name="Rectangle 89">
                  <a:extLst>
                    <a:ext uri="{FF2B5EF4-FFF2-40B4-BE49-F238E27FC236}">
                      <a16:creationId xmlns:a16="http://schemas.microsoft.com/office/drawing/2014/main" id="{97BDC015-C32D-4E84-8FC2-49732F7CBDC4}"/>
                    </a:ext>
                  </a:extLst>
                </p:cNvPr>
                <p:cNvSpPr>
                  <a:spLocks noChangeArrowheads="1"/>
                </p:cNvSpPr>
                <p:nvPr/>
              </p:nvSpPr>
              <p:spPr bwMode="auto">
                <a:xfrm>
                  <a:off x="1023657"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200</a:t>
                  </a:r>
                  <a:r>
                    <a:rPr lang="en-US" altLang="zh-CN" sz="1200" dirty="0">
                      <a:solidFill>
                        <a:srgbClr val="23282B"/>
                      </a:solidFill>
                      <a:latin typeface="Times New Roman" panose="02020603050405020304" pitchFamily="18" charset="0"/>
                      <a:cs typeface="Times New Roman" panose="02020603050405020304" pitchFamily="18" charset="0"/>
                    </a:rPr>
                    <a:t>3</a:t>
                  </a:r>
                  <a:endParaRPr lang="zh-CN" altLang="zh-CN" sz="1200" dirty="0">
                    <a:latin typeface="Times New Roman" panose="02020603050405020304" pitchFamily="18" charset="0"/>
                    <a:cs typeface="Times New Roman" panose="02020603050405020304" pitchFamily="18" charset="0"/>
                  </a:endParaRPr>
                </a:p>
              </p:txBody>
            </p:sp>
            <p:sp>
              <p:nvSpPr>
                <p:cNvPr id="23" name="Rectangle 91">
                  <a:extLst>
                    <a:ext uri="{FF2B5EF4-FFF2-40B4-BE49-F238E27FC236}">
                      <a16:creationId xmlns:a16="http://schemas.microsoft.com/office/drawing/2014/main" id="{E20D54C9-345D-43CB-9D56-06DF3E081288}"/>
                    </a:ext>
                  </a:extLst>
                </p:cNvPr>
                <p:cNvSpPr>
                  <a:spLocks noChangeArrowheads="1"/>
                </p:cNvSpPr>
                <p:nvPr/>
              </p:nvSpPr>
              <p:spPr bwMode="auto">
                <a:xfrm>
                  <a:off x="1451076"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200</a:t>
                  </a:r>
                  <a:r>
                    <a:rPr lang="en-US" altLang="zh-CN" sz="1200" dirty="0">
                      <a:solidFill>
                        <a:srgbClr val="23282B"/>
                      </a:solidFill>
                      <a:latin typeface="Times New Roman" panose="02020603050405020304" pitchFamily="18" charset="0"/>
                      <a:cs typeface="Times New Roman" panose="02020603050405020304" pitchFamily="18" charset="0"/>
                    </a:rPr>
                    <a:t>5</a:t>
                  </a:r>
                  <a:endParaRPr lang="zh-CN" altLang="zh-CN" sz="1200" dirty="0">
                    <a:latin typeface="Times New Roman" panose="02020603050405020304" pitchFamily="18" charset="0"/>
                    <a:cs typeface="Times New Roman" panose="02020603050405020304" pitchFamily="18" charset="0"/>
                  </a:endParaRPr>
                </a:p>
              </p:txBody>
            </p:sp>
            <p:sp>
              <p:nvSpPr>
                <p:cNvPr id="24" name="Rectangle 93">
                  <a:extLst>
                    <a:ext uri="{FF2B5EF4-FFF2-40B4-BE49-F238E27FC236}">
                      <a16:creationId xmlns:a16="http://schemas.microsoft.com/office/drawing/2014/main" id="{89909A8D-E326-406A-8472-BE71FCB520EE}"/>
                    </a:ext>
                  </a:extLst>
                </p:cNvPr>
                <p:cNvSpPr>
                  <a:spLocks noChangeArrowheads="1"/>
                </p:cNvSpPr>
                <p:nvPr/>
              </p:nvSpPr>
              <p:spPr bwMode="auto">
                <a:xfrm>
                  <a:off x="1878495"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200</a:t>
                  </a:r>
                  <a:r>
                    <a:rPr lang="en-US" altLang="zh-CN" sz="1200" dirty="0">
                      <a:solidFill>
                        <a:srgbClr val="23282B"/>
                      </a:solidFill>
                      <a:latin typeface="Times New Roman" panose="02020603050405020304" pitchFamily="18" charset="0"/>
                      <a:cs typeface="Times New Roman" panose="02020603050405020304" pitchFamily="18" charset="0"/>
                    </a:rPr>
                    <a:t>7</a:t>
                  </a:r>
                  <a:endParaRPr lang="zh-CN" altLang="zh-CN" sz="1200" dirty="0">
                    <a:latin typeface="Times New Roman" panose="02020603050405020304" pitchFamily="18" charset="0"/>
                    <a:cs typeface="Times New Roman" panose="02020603050405020304" pitchFamily="18" charset="0"/>
                  </a:endParaRPr>
                </a:p>
              </p:txBody>
            </p:sp>
            <p:sp>
              <p:nvSpPr>
                <p:cNvPr id="25" name="Rectangle 95">
                  <a:extLst>
                    <a:ext uri="{FF2B5EF4-FFF2-40B4-BE49-F238E27FC236}">
                      <a16:creationId xmlns:a16="http://schemas.microsoft.com/office/drawing/2014/main" id="{E9AE39AA-A688-4673-9D01-803A0D1808D8}"/>
                    </a:ext>
                  </a:extLst>
                </p:cNvPr>
                <p:cNvSpPr>
                  <a:spLocks noChangeArrowheads="1"/>
                </p:cNvSpPr>
                <p:nvPr/>
              </p:nvSpPr>
              <p:spPr bwMode="auto">
                <a:xfrm>
                  <a:off x="2305914"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200</a:t>
                  </a:r>
                  <a:r>
                    <a:rPr lang="en-US" altLang="zh-CN" sz="1200" dirty="0">
                      <a:solidFill>
                        <a:srgbClr val="23282B"/>
                      </a:solidFill>
                      <a:latin typeface="Times New Roman" panose="02020603050405020304" pitchFamily="18" charset="0"/>
                      <a:cs typeface="Times New Roman" panose="02020603050405020304" pitchFamily="18" charset="0"/>
                    </a:rPr>
                    <a:t>9</a:t>
                  </a:r>
                  <a:endParaRPr lang="zh-CN" altLang="zh-CN" sz="1200" dirty="0">
                    <a:latin typeface="Times New Roman" panose="02020603050405020304" pitchFamily="18" charset="0"/>
                    <a:cs typeface="Times New Roman" panose="02020603050405020304" pitchFamily="18" charset="0"/>
                  </a:endParaRPr>
                </a:p>
              </p:txBody>
            </p:sp>
            <p:sp>
              <p:nvSpPr>
                <p:cNvPr id="26" name="Rectangle 97">
                  <a:extLst>
                    <a:ext uri="{FF2B5EF4-FFF2-40B4-BE49-F238E27FC236}">
                      <a16:creationId xmlns:a16="http://schemas.microsoft.com/office/drawing/2014/main" id="{BF692E80-FE24-4B1E-B4BF-082136305C11}"/>
                    </a:ext>
                  </a:extLst>
                </p:cNvPr>
                <p:cNvSpPr>
                  <a:spLocks noChangeArrowheads="1"/>
                </p:cNvSpPr>
                <p:nvPr/>
              </p:nvSpPr>
              <p:spPr bwMode="auto">
                <a:xfrm>
                  <a:off x="2733333"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201</a:t>
                  </a:r>
                  <a:r>
                    <a:rPr lang="en-US" altLang="zh-CN" sz="1200" dirty="0">
                      <a:solidFill>
                        <a:srgbClr val="23282B"/>
                      </a:solidFill>
                      <a:latin typeface="Times New Roman" panose="02020603050405020304" pitchFamily="18" charset="0"/>
                      <a:cs typeface="Times New Roman" panose="02020603050405020304" pitchFamily="18" charset="0"/>
                    </a:rPr>
                    <a:t>1</a:t>
                  </a:r>
                  <a:endParaRPr lang="zh-CN" altLang="zh-CN" sz="1200" dirty="0">
                    <a:latin typeface="Times New Roman" panose="02020603050405020304" pitchFamily="18" charset="0"/>
                    <a:cs typeface="Times New Roman" panose="02020603050405020304" pitchFamily="18" charset="0"/>
                  </a:endParaRPr>
                </a:p>
              </p:txBody>
            </p:sp>
            <p:sp>
              <p:nvSpPr>
                <p:cNvPr id="27" name="Rectangle 100">
                  <a:extLst>
                    <a:ext uri="{FF2B5EF4-FFF2-40B4-BE49-F238E27FC236}">
                      <a16:creationId xmlns:a16="http://schemas.microsoft.com/office/drawing/2014/main" id="{CD9891E2-F360-4B1B-9608-61A62D498360}"/>
                    </a:ext>
                  </a:extLst>
                </p:cNvPr>
                <p:cNvSpPr>
                  <a:spLocks noChangeArrowheads="1"/>
                </p:cNvSpPr>
                <p:nvPr/>
              </p:nvSpPr>
              <p:spPr bwMode="auto">
                <a:xfrm>
                  <a:off x="3160752"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201</a:t>
                  </a:r>
                  <a:r>
                    <a:rPr lang="en-US" altLang="zh-CN" sz="1200" dirty="0">
                      <a:solidFill>
                        <a:srgbClr val="23282B"/>
                      </a:solidFill>
                      <a:latin typeface="Times New Roman" panose="02020603050405020304" pitchFamily="18" charset="0"/>
                      <a:cs typeface="Times New Roman" panose="02020603050405020304" pitchFamily="18" charset="0"/>
                    </a:rPr>
                    <a:t>3</a:t>
                  </a:r>
                  <a:endParaRPr lang="zh-CN" altLang="zh-CN" sz="1200" dirty="0">
                    <a:latin typeface="Times New Roman" panose="02020603050405020304" pitchFamily="18" charset="0"/>
                    <a:cs typeface="Times New Roman" panose="02020603050405020304" pitchFamily="18" charset="0"/>
                  </a:endParaRPr>
                </a:p>
              </p:txBody>
            </p:sp>
            <p:sp>
              <p:nvSpPr>
                <p:cNvPr id="28" name="Rectangle 102">
                  <a:extLst>
                    <a:ext uri="{FF2B5EF4-FFF2-40B4-BE49-F238E27FC236}">
                      <a16:creationId xmlns:a16="http://schemas.microsoft.com/office/drawing/2014/main" id="{9C33482D-F196-4491-B30D-796A2B211409}"/>
                    </a:ext>
                  </a:extLst>
                </p:cNvPr>
                <p:cNvSpPr>
                  <a:spLocks noChangeArrowheads="1"/>
                </p:cNvSpPr>
                <p:nvPr/>
              </p:nvSpPr>
              <p:spPr bwMode="auto">
                <a:xfrm>
                  <a:off x="3588171"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201</a:t>
                  </a:r>
                  <a:r>
                    <a:rPr lang="en-US" altLang="zh-CN" sz="1200" dirty="0">
                      <a:solidFill>
                        <a:srgbClr val="23282B"/>
                      </a:solidFill>
                      <a:latin typeface="Times New Roman" panose="02020603050405020304" pitchFamily="18" charset="0"/>
                      <a:cs typeface="Times New Roman" panose="02020603050405020304" pitchFamily="18" charset="0"/>
                    </a:rPr>
                    <a:t>5</a:t>
                  </a:r>
                  <a:endParaRPr lang="zh-CN" altLang="zh-CN" sz="1200" dirty="0">
                    <a:latin typeface="Times New Roman" panose="02020603050405020304" pitchFamily="18" charset="0"/>
                    <a:cs typeface="Times New Roman" panose="02020603050405020304" pitchFamily="18" charset="0"/>
                  </a:endParaRPr>
                </a:p>
              </p:txBody>
            </p:sp>
            <p:sp>
              <p:nvSpPr>
                <p:cNvPr id="29" name="Rectangle 104">
                  <a:extLst>
                    <a:ext uri="{FF2B5EF4-FFF2-40B4-BE49-F238E27FC236}">
                      <a16:creationId xmlns:a16="http://schemas.microsoft.com/office/drawing/2014/main" id="{39C16F4A-C6C4-4650-A387-B02E9145813B}"/>
                    </a:ext>
                  </a:extLst>
                </p:cNvPr>
                <p:cNvSpPr>
                  <a:spLocks noChangeArrowheads="1"/>
                </p:cNvSpPr>
                <p:nvPr/>
              </p:nvSpPr>
              <p:spPr bwMode="auto">
                <a:xfrm>
                  <a:off x="4015590"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201</a:t>
                  </a:r>
                  <a:r>
                    <a:rPr lang="en-US" altLang="zh-CN" sz="1200" dirty="0">
                      <a:solidFill>
                        <a:srgbClr val="23282B"/>
                      </a:solidFill>
                      <a:latin typeface="Times New Roman" panose="02020603050405020304" pitchFamily="18" charset="0"/>
                      <a:cs typeface="Times New Roman" panose="02020603050405020304" pitchFamily="18" charset="0"/>
                    </a:rPr>
                    <a:t>7</a:t>
                  </a:r>
                  <a:endParaRPr lang="zh-CN" altLang="zh-CN" sz="1200" dirty="0">
                    <a:latin typeface="Times New Roman" panose="02020603050405020304" pitchFamily="18" charset="0"/>
                    <a:cs typeface="Times New Roman" panose="02020603050405020304" pitchFamily="18" charset="0"/>
                  </a:endParaRPr>
                </a:p>
              </p:txBody>
            </p:sp>
            <p:sp>
              <p:nvSpPr>
                <p:cNvPr id="30" name="Rectangle 104">
                  <a:extLst>
                    <a:ext uri="{FF2B5EF4-FFF2-40B4-BE49-F238E27FC236}">
                      <a16:creationId xmlns:a16="http://schemas.microsoft.com/office/drawing/2014/main" id="{AF78E2CF-E379-4E51-8EDD-89B80AF4CF27}"/>
                    </a:ext>
                  </a:extLst>
                </p:cNvPr>
                <p:cNvSpPr>
                  <a:spLocks noChangeArrowheads="1"/>
                </p:cNvSpPr>
                <p:nvPr/>
              </p:nvSpPr>
              <p:spPr bwMode="auto">
                <a:xfrm>
                  <a:off x="4443010" y="5762175"/>
                  <a:ext cx="392224" cy="184666"/>
                </a:xfrm>
                <a:prstGeom prst="rect">
                  <a:avLst/>
                </a:prstGeom>
                <a:noFill/>
                <a:ln w="9525">
                  <a:noFill/>
                  <a:miter lim="800000"/>
                  <a:headEnd/>
                  <a:tailEnd/>
                </a:ln>
              </p:spPr>
              <p:txBody>
                <a:bodyPr wrap="square" lIns="0" tIns="0" rIns="0" bIns="0">
                  <a:spAutoFit/>
                </a:bodyPr>
                <a:lstStyle/>
                <a:p>
                  <a:pPr algn="ctr"/>
                  <a:r>
                    <a:rPr lang="zh-CN" altLang="zh-CN" sz="1200" dirty="0">
                      <a:solidFill>
                        <a:srgbClr val="23282B"/>
                      </a:solidFill>
                      <a:latin typeface="Times New Roman" panose="02020603050405020304" pitchFamily="18" charset="0"/>
                      <a:cs typeface="Times New Roman" panose="02020603050405020304" pitchFamily="18" charset="0"/>
                    </a:rPr>
                    <a:t>201</a:t>
                  </a:r>
                  <a:r>
                    <a:rPr lang="en-US" altLang="zh-CN" sz="1200" dirty="0">
                      <a:solidFill>
                        <a:srgbClr val="23282B"/>
                      </a:solidFill>
                      <a:latin typeface="Times New Roman" panose="02020603050405020304" pitchFamily="18" charset="0"/>
                      <a:cs typeface="Times New Roman" panose="02020603050405020304" pitchFamily="18" charset="0"/>
                    </a:rPr>
                    <a:t>9</a:t>
                  </a:r>
                  <a:endParaRPr lang="zh-CN" altLang="zh-CN" sz="1200" dirty="0">
                    <a:latin typeface="Times New Roman" panose="02020603050405020304" pitchFamily="18" charset="0"/>
                    <a:cs typeface="Times New Roman" panose="02020603050405020304" pitchFamily="18" charset="0"/>
                  </a:endParaRPr>
                </a:p>
              </p:txBody>
            </p:sp>
          </p:grpSp>
        </p:grpSp>
        <p:sp>
          <p:nvSpPr>
            <p:cNvPr id="16" name="Rectangle 84">
              <a:extLst>
                <a:ext uri="{FF2B5EF4-FFF2-40B4-BE49-F238E27FC236}">
                  <a16:creationId xmlns:a16="http://schemas.microsoft.com/office/drawing/2014/main" id="{481A30BE-7D01-4609-B790-3C1435CDD50D}"/>
                </a:ext>
              </a:extLst>
            </p:cNvPr>
            <p:cNvSpPr>
              <a:spLocks noChangeArrowheads="1"/>
            </p:cNvSpPr>
            <p:nvPr/>
          </p:nvSpPr>
          <p:spPr bwMode="auto">
            <a:xfrm>
              <a:off x="3464865" y="4563302"/>
              <a:ext cx="769441" cy="307777"/>
            </a:xfrm>
            <a:prstGeom prst="rect">
              <a:avLst/>
            </a:prstGeom>
            <a:noFill/>
            <a:ln w="9525">
              <a:noFill/>
              <a:miter lim="800000"/>
              <a:headEnd/>
              <a:tailEnd/>
            </a:ln>
          </p:spPr>
          <p:txBody>
            <a:bodyPr wrap="none" lIns="0" tIns="0" rIns="0" bIns="0">
              <a:spAutoFit/>
            </a:bodyPr>
            <a:lstStyle/>
            <a:p>
              <a:pPr algn="ctr"/>
              <a:r>
                <a:rPr lang="zh-CN" altLang="en-US" sz="2000" b="1" dirty="0">
                  <a:latin typeface="微软雅黑" panose="020B0503020204020204" pitchFamily="34" charset="-122"/>
                  <a:ea typeface="微软雅黑" panose="020B0503020204020204" pitchFamily="34" charset="-122"/>
                </a:rPr>
                <a:t>进口量</a:t>
              </a:r>
            </a:p>
          </p:txBody>
        </p:sp>
        <p:sp>
          <p:nvSpPr>
            <p:cNvPr id="17" name="Rectangle 85">
              <a:extLst>
                <a:ext uri="{FF2B5EF4-FFF2-40B4-BE49-F238E27FC236}">
                  <a16:creationId xmlns:a16="http://schemas.microsoft.com/office/drawing/2014/main" id="{F179AF16-8ABE-4106-9342-D157DCF4BB31}"/>
                </a:ext>
              </a:extLst>
            </p:cNvPr>
            <p:cNvSpPr>
              <a:spLocks noChangeArrowheads="1"/>
            </p:cNvSpPr>
            <p:nvPr/>
          </p:nvSpPr>
          <p:spPr bwMode="auto">
            <a:xfrm>
              <a:off x="2408913" y="5287354"/>
              <a:ext cx="1137570" cy="341271"/>
            </a:xfrm>
            <a:prstGeom prst="rect">
              <a:avLst/>
            </a:prstGeom>
            <a:noFill/>
            <a:ln w="9525">
              <a:noFill/>
              <a:miter lim="800000"/>
              <a:headEnd/>
              <a:tailEnd/>
            </a:ln>
          </p:spPr>
          <p:txBody>
            <a:bodyPr wrap="none" lIns="0" tIns="0" rIns="0" bIns="0">
              <a:spAutoFit/>
            </a:bodyPr>
            <a:lstStyle/>
            <a:p>
              <a:pPr algn="ctr"/>
              <a:r>
                <a:rPr lang="zh-CN" altLang="en-US" sz="2000" b="1" dirty="0">
                  <a:latin typeface="微软雅黑" panose="020B0503020204020204" pitchFamily="34" charset="-122"/>
                  <a:ea typeface="微软雅黑" panose="020B0503020204020204" pitchFamily="34" charset="-122"/>
                </a:rPr>
                <a:t>国内产量</a:t>
              </a:r>
            </a:p>
          </p:txBody>
        </p:sp>
      </p:grpSp>
      <p:grpSp>
        <p:nvGrpSpPr>
          <p:cNvPr id="82" name="组合 81">
            <a:extLst>
              <a:ext uri="{FF2B5EF4-FFF2-40B4-BE49-F238E27FC236}">
                <a16:creationId xmlns:a16="http://schemas.microsoft.com/office/drawing/2014/main" id="{1605CF4D-F40C-440B-86CE-1D8D8FD7DADD}"/>
              </a:ext>
            </a:extLst>
          </p:cNvPr>
          <p:cNvGrpSpPr/>
          <p:nvPr/>
        </p:nvGrpSpPr>
        <p:grpSpPr>
          <a:xfrm>
            <a:off x="4962317" y="2877387"/>
            <a:ext cx="4137509" cy="3433754"/>
            <a:chOff x="453643" y="3261257"/>
            <a:chExt cx="4137509" cy="3433754"/>
          </a:xfrm>
        </p:grpSpPr>
        <p:pic>
          <p:nvPicPr>
            <p:cNvPr id="83" name="Picture 14">
              <a:extLst>
                <a:ext uri="{FF2B5EF4-FFF2-40B4-BE49-F238E27FC236}">
                  <a16:creationId xmlns:a16="http://schemas.microsoft.com/office/drawing/2014/main" id="{ABF900A1-3963-4319-90EE-EED730B87BD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Lst>
            </a:blip>
            <a:srcRect l="14466" t="48950" r="49506" b="6951"/>
            <a:stretch>
              <a:fillRect/>
            </a:stretch>
          </p:blipFill>
          <p:spPr bwMode="auto">
            <a:xfrm>
              <a:off x="453643" y="3261257"/>
              <a:ext cx="4137509" cy="2848777"/>
            </a:xfrm>
            <a:prstGeom prst="rect">
              <a:avLst/>
            </a:prstGeom>
            <a:noFill/>
            <a:ln w="9525">
              <a:noFill/>
              <a:miter lim="800000"/>
              <a:headEnd/>
              <a:tailEnd/>
            </a:ln>
          </p:spPr>
        </p:pic>
        <p:sp>
          <p:nvSpPr>
            <p:cNvPr id="84" name="矩形 83">
              <a:extLst>
                <a:ext uri="{FF2B5EF4-FFF2-40B4-BE49-F238E27FC236}">
                  <a16:creationId xmlns:a16="http://schemas.microsoft.com/office/drawing/2014/main" id="{5F6883CC-8A9A-4A28-BD48-85034BD9DA32}"/>
                </a:ext>
              </a:extLst>
            </p:cNvPr>
            <p:cNvSpPr/>
            <p:nvPr/>
          </p:nvSpPr>
          <p:spPr>
            <a:xfrm>
              <a:off x="783406" y="6319202"/>
              <a:ext cx="3709637" cy="375809"/>
            </a:xfrm>
            <a:prstGeom prst="rect">
              <a:avLst/>
            </a:prstGeom>
            <a:noFill/>
          </p:spPr>
          <p:txBody>
            <a:bodyPr wrap="square" rtlCol="0">
              <a:spAutoFit/>
            </a:bodyPr>
            <a:lstStyle/>
            <a:p>
              <a:pPr algn="ctr">
                <a:lnSpc>
                  <a:spcPct val="110000"/>
                </a:lnSpc>
              </a:pPr>
              <a:r>
                <a:rPr lang="zh-CN" altLang="en-US" b="1" dirty="0">
                  <a:latin typeface="微软雅黑" panose="020B0503020204020204" pitchFamily="34" charset="-122"/>
                  <a:ea typeface="微软雅黑" panose="020B0503020204020204" pitchFamily="34" charset="-122"/>
                </a:rPr>
                <a:t>我国油气资源</a:t>
              </a:r>
              <a:r>
                <a:rPr lang="zh-CN" altLang="en-US" b="1" dirty="0">
                  <a:solidFill>
                    <a:srgbClr val="0000FF"/>
                  </a:solidFill>
                  <a:latin typeface="微软雅黑" panose="020B0503020204020204" pitchFamily="34" charset="-122"/>
                  <a:ea typeface="微软雅黑" panose="020B0503020204020204" pitchFamily="34" charset="-122"/>
                </a:rPr>
                <a:t>中低渗难采比例很高</a:t>
              </a:r>
            </a:p>
          </p:txBody>
        </p:sp>
      </p:grpSp>
      <p:sp>
        <p:nvSpPr>
          <p:cNvPr id="85" name="文本框 84"/>
          <p:cNvSpPr txBox="1"/>
          <p:nvPr/>
        </p:nvSpPr>
        <p:spPr>
          <a:xfrm>
            <a:off x="8172400" y="216177"/>
            <a:ext cx="864096" cy="400110"/>
          </a:xfrm>
          <a:prstGeom prst="rect">
            <a:avLst/>
          </a:prstGeom>
          <a:noFill/>
        </p:spPr>
        <p:txBody>
          <a:bodyPr wrap="square" rtlCol="0">
            <a:spAutoFit/>
          </a:bodyPr>
          <a:lstStyle/>
          <a:p>
            <a:pPr algn="r"/>
            <a:r>
              <a:rPr lang="en-US" altLang="zh-CN" sz="2000" b="1" dirty="0"/>
              <a:t>2</a:t>
            </a:r>
            <a:endParaRPr lang="zh-CN" altLang="en-US" sz="2000" b="1" dirty="0"/>
          </a:p>
        </p:txBody>
      </p:sp>
    </p:spTree>
    <p:extLst>
      <p:ext uri="{BB962C8B-B14F-4D97-AF65-F5344CB8AC3E}">
        <p14:creationId xmlns:p14="http://schemas.microsoft.com/office/powerpoint/2010/main" val="2595547086"/>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背景及意义</a:t>
            </a:r>
          </a:p>
        </p:txBody>
      </p:sp>
      <p:sp>
        <p:nvSpPr>
          <p:cNvPr id="11" name="矩形 10"/>
          <p:cNvSpPr/>
          <p:nvPr/>
        </p:nvSpPr>
        <p:spPr>
          <a:xfrm>
            <a:off x="251520" y="960427"/>
            <a:ext cx="8256848" cy="1092607"/>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solidFill>
                  <a:srgbClr val="C00000"/>
                </a:solidFill>
                <a:latin typeface="Cambria" panose="02040503050406030204" pitchFamily="18" charset="0"/>
                <a:ea typeface="黑体" pitchFamily="2" charset="-122"/>
              </a:rPr>
              <a:t>储层改造技术</a:t>
            </a:r>
            <a:r>
              <a:rPr lang="zh-CN" altLang="en-US" sz="2000" b="1" dirty="0">
                <a:latin typeface="Cambria" panose="02040503050406030204" pitchFamily="18" charset="0"/>
                <a:ea typeface="黑体" pitchFamily="2" charset="-122"/>
              </a:rPr>
              <a:t>是非常规油气开发的关键。</a:t>
            </a:r>
            <a:endParaRPr lang="en-US" altLang="zh-CN" sz="2000" b="1" dirty="0">
              <a:latin typeface="Cambria" panose="02040503050406030204" pitchFamily="18" charset="0"/>
              <a:ea typeface="黑体" pitchFamily="2" charset="-122"/>
            </a:endParaRPr>
          </a:p>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国内外已有储层改造技术主要分为</a:t>
            </a:r>
            <a:r>
              <a:rPr lang="zh-CN" altLang="en-US" sz="2000" b="1" dirty="0">
                <a:solidFill>
                  <a:srgbClr val="C00000"/>
                </a:solidFill>
                <a:latin typeface="Cambria" panose="02040503050406030204" pitchFamily="18" charset="0"/>
                <a:ea typeface="黑体" pitchFamily="2" charset="-122"/>
              </a:rPr>
              <a:t>静力学法</a:t>
            </a:r>
            <a:r>
              <a:rPr lang="zh-CN" altLang="en-US" sz="2000" b="1" dirty="0">
                <a:latin typeface="Cambria" panose="02040503050406030204" pitchFamily="18" charset="0"/>
                <a:ea typeface="黑体" pitchFamily="2" charset="-122"/>
              </a:rPr>
              <a:t>（水力压裂）与</a:t>
            </a:r>
            <a:r>
              <a:rPr lang="zh-CN" altLang="en-US" sz="2000" b="1" dirty="0">
                <a:solidFill>
                  <a:srgbClr val="C00000"/>
                </a:solidFill>
                <a:latin typeface="Cambria" panose="02040503050406030204" pitchFamily="18" charset="0"/>
                <a:ea typeface="黑体" pitchFamily="2" charset="-122"/>
              </a:rPr>
              <a:t>动力学法</a:t>
            </a:r>
            <a:r>
              <a:rPr lang="zh-CN" altLang="en-US" sz="2000" b="1" dirty="0">
                <a:latin typeface="Cambria" panose="02040503050406030204" pitchFamily="18" charset="0"/>
                <a:ea typeface="黑体" pitchFamily="2" charset="-122"/>
              </a:rPr>
              <a:t>（爆破法和电学法），均有各自的</a:t>
            </a:r>
            <a:r>
              <a:rPr lang="zh-CN" altLang="en-US" sz="2000" b="1" dirty="0">
                <a:solidFill>
                  <a:srgbClr val="C00000"/>
                </a:solidFill>
                <a:latin typeface="Cambria" panose="02040503050406030204" pitchFamily="18" charset="0"/>
                <a:ea typeface="黑体" pitchFamily="2" charset="-122"/>
              </a:rPr>
              <a:t>局限性</a:t>
            </a:r>
            <a:r>
              <a:rPr lang="zh-CN" altLang="en-US" sz="2000" b="1" dirty="0">
                <a:latin typeface="Cambria" panose="02040503050406030204" pitchFamily="18" charset="0"/>
                <a:ea typeface="黑体" pitchFamily="2" charset="-122"/>
              </a:rPr>
              <a:t>。</a:t>
            </a:r>
          </a:p>
        </p:txBody>
      </p:sp>
      <p:pic>
        <p:nvPicPr>
          <p:cNvPr id="2" name="图片 1"/>
          <p:cNvPicPr>
            <a:picLocks noChangeAspect="1"/>
          </p:cNvPicPr>
          <p:nvPr/>
        </p:nvPicPr>
        <p:blipFill>
          <a:blip r:embed="rId5"/>
          <a:stretch>
            <a:fillRect/>
          </a:stretch>
        </p:blipFill>
        <p:spPr>
          <a:xfrm>
            <a:off x="182575" y="2278011"/>
            <a:ext cx="4860413" cy="3739944"/>
          </a:xfrm>
          <a:prstGeom prst="rect">
            <a:avLst/>
          </a:prstGeom>
        </p:spPr>
      </p:pic>
      <p:sp>
        <p:nvSpPr>
          <p:cNvPr id="4" name="矩形 3"/>
          <p:cNvSpPr/>
          <p:nvPr/>
        </p:nvSpPr>
        <p:spPr>
          <a:xfrm>
            <a:off x="290263" y="5422427"/>
            <a:ext cx="2088232" cy="461665"/>
          </a:xfrm>
          <a:prstGeom prst="rect">
            <a:avLst/>
          </a:prstGeom>
          <a:solidFill>
            <a:srgbClr val="FFFFFF"/>
          </a:solidFill>
        </p:spPr>
        <p:txBody>
          <a:bodyPr wrap="square">
            <a:spAutoFit/>
          </a:bodyPr>
          <a:lstStyle/>
          <a:p>
            <a:pPr algn="ctr" eaLnBrk="1" hangingPunct="1">
              <a:spcAft>
                <a:spcPts val="600"/>
              </a:spcAft>
              <a:tabLst>
                <a:tab pos="1884363" algn="l"/>
              </a:tabLst>
              <a:defRPr/>
            </a:pPr>
            <a:r>
              <a:rPr lang="zh-CN" altLang="en-US" sz="2400" b="1" dirty="0">
                <a:solidFill>
                  <a:srgbClr val="C00000"/>
                </a:solidFill>
                <a:latin typeface="Cambria" panose="02040503050406030204" pitchFamily="18" charset="0"/>
                <a:ea typeface="黑体" pitchFamily="2" charset="-122"/>
              </a:rPr>
              <a:t>水力压裂技术</a:t>
            </a:r>
            <a:endParaRPr lang="en-US" altLang="zh-CN" sz="2400" b="1" dirty="0">
              <a:solidFill>
                <a:srgbClr val="C00000"/>
              </a:solidFill>
              <a:latin typeface="Cambria" panose="02040503050406030204" pitchFamily="18" charset="0"/>
              <a:ea typeface="黑体" pitchFamily="2" charset="-122"/>
            </a:endParaRPr>
          </a:p>
        </p:txBody>
      </p:sp>
      <p:pic>
        <p:nvPicPr>
          <p:cNvPr id="8" name="videoplayback">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471926" y="4437139"/>
            <a:ext cx="3344720" cy="1881404"/>
          </a:xfrm>
          <a:prstGeom prst="rect">
            <a:avLst/>
          </a:prstGeom>
        </p:spPr>
      </p:pic>
      <p:sp>
        <p:nvSpPr>
          <p:cNvPr id="10" name="矩形 9"/>
          <p:cNvSpPr/>
          <p:nvPr/>
        </p:nvSpPr>
        <p:spPr>
          <a:xfrm>
            <a:off x="7456734" y="4462289"/>
            <a:ext cx="1338493" cy="461665"/>
          </a:xfrm>
          <a:prstGeom prst="rect">
            <a:avLst/>
          </a:prstGeom>
          <a:solidFill>
            <a:srgbClr val="FFFFFF"/>
          </a:solidFill>
        </p:spPr>
        <p:txBody>
          <a:bodyPr wrap="square">
            <a:spAutoFit/>
          </a:bodyPr>
          <a:lstStyle/>
          <a:p>
            <a:pPr algn="ctr" eaLnBrk="1" hangingPunct="1">
              <a:spcAft>
                <a:spcPts val="600"/>
              </a:spcAft>
              <a:tabLst>
                <a:tab pos="1884363" algn="l"/>
              </a:tabLst>
              <a:defRPr/>
            </a:pPr>
            <a:r>
              <a:rPr lang="zh-CN" altLang="en-US" sz="2400" b="1" dirty="0">
                <a:solidFill>
                  <a:srgbClr val="C00000"/>
                </a:solidFill>
                <a:latin typeface="Cambria" panose="02040503050406030204" pitchFamily="18" charset="0"/>
                <a:ea typeface="黑体" pitchFamily="2" charset="-122"/>
              </a:rPr>
              <a:t>电学法</a:t>
            </a:r>
            <a:endParaRPr lang="en-US" altLang="zh-CN" sz="2400" b="1" dirty="0">
              <a:solidFill>
                <a:srgbClr val="C00000"/>
              </a:solidFill>
              <a:latin typeface="Cambria" panose="02040503050406030204" pitchFamily="18" charset="0"/>
              <a:ea typeface="黑体" pitchFamily="2" charset="-122"/>
            </a:endParaRPr>
          </a:p>
        </p:txBody>
      </p:sp>
      <p:pic>
        <p:nvPicPr>
          <p:cNvPr id="14" name="图片 13">
            <a:extLst>
              <a:ext uri="{FF2B5EF4-FFF2-40B4-BE49-F238E27FC236}">
                <a16:creationId xmlns:a16="http://schemas.microsoft.com/office/drawing/2014/main" id="{DF4F1373-13D4-406C-960C-B6AE873C122A}"/>
              </a:ext>
            </a:extLst>
          </p:cNvPr>
          <p:cNvPicPr>
            <a:picLocks noChangeAspect="1"/>
          </p:cNvPicPr>
          <p:nvPr/>
        </p:nvPicPr>
        <p:blipFill rotWithShape="1">
          <a:blip r:embed="rId7">
            <a:extLst>
              <a:ext uri="{28A0092B-C50C-407E-A947-70E740481C1C}">
                <a14:useLocalDpi xmlns:a14="http://schemas.microsoft.com/office/drawing/2010/main" val="0"/>
              </a:ext>
            </a:extLst>
          </a:blip>
          <a:srcRect r="12445"/>
          <a:stretch/>
        </p:blipFill>
        <p:spPr>
          <a:xfrm>
            <a:off x="5471925" y="2104002"/>
            <a:ext cx="3348547" cy="1661109"/>
          </a:xfrm>
          <a:prstGeom prst="rect">
            <a:avLst/>
          </a:prstGeom>
        </p:spPr>
      </p:pic>
      <p:sp>
        <p:nvSpPr>
          <p:cNvPr id="15" name="矩形 14"/>
          <p:cNvSpPr/>
          <p:nvPr/>
        </p:nvSpPr>
        <p:spPr>
          <a:xfrm>
            <a:off x="7538376" y="2137872"/>
            <a:ext cx="1248997" cy="461665"/>
          </a:xfrm>
          <a:prstGeom prst="rect">
            <a:avLst/>
          </a:prstGeom>
          <a:solidFill>
            <a:srgbClr val="FFFFFF"/>
          </a:solidFill>
        </p:spPr>
        <p:txBody>
          <a:bodyPr wrap="square">
            <a:spAutoFit/>
          </a:bodyPr>
          <a:lstStyle/>
          <a:p>
            <a:pPr algn="ctr" eaLnBrk="1" hangingPunct="1">
              <a:spcAft>
                <a:spcPts val="600"/>
              </a:spcAft>
              <a:tabLst>
                <a:tab pos="1884363" algn="l"/>
              </a:tabLst>
              <a:defRPr/>
            </a:pPr>
            <a:r>
              <a:rPr lang="zh-CN" altLang="en-US" sz="2400" b="1" dirty="0">
                <a:solidFill>
                  <a:srgbClr val="C00000"/>
                </a:solidFill>
                <a:latin typeface="Cambria" panose="02040503050406030204" pitchFamily="18" charset="0"/>
                <a:ea typeface="黑体" pitchFamily="2" charset="-122"/>
              </a:rPr>
              <a:t>爆破法</a:t>
            </a:r>
            <a:endParaRPr lang="en-US" altLang="zh-CN" sz="2400" b="1" dirty="0">
              <a:solidFill>
                <a:srgbClr val="C00000"/>
              </a:solidFill>
              <a:latin typeface="Cambria" panose="02040503050406030204" pitchFamily="18" charset="0"/>
              <a:ea typeface="黑体" pitchFamily="2" charset="-122"/>
            </a:endParaRPr>
          </a:p>
        </p:txBody>
      </p:sp>
      <p:sp>
        <p:nvSpPr>
          <p:cNvPr id="17" name="矩形 16"/>
          <p:cNvSpPr/>
          <p:nvPr/>
        </p:nvSpPr>
        <p:spPr>
          <a:xfrm>
            <a:off x="385775" y="6109677"/>
            <a:ext cx="3914818" cy="646331"/>
          </a:xfrm>
          <a:prstGeom prst="rect">
            <a:avLst/>
          </a:prstGeom>
        </p:spPr>
        <p:txBody>
          <a:bodyPr wrap="square">
            <a:spAutoFit/>
          </a:bodyPr>
          <a:lstStyle/>
          <a:p>
            <a:pPr marL="360000" indent="-285750">
              <a:buFont typeface="Wingdings" panose="05000000000000000000" pitchFamily="2" charset="2"/>
              <a:buChar char="ü"/>
            </a:pPr>
            <a:r>
              <a:rPr lang="zh-CN" altLang="en-US" dirty="0">
                <a:latin typeface="Cambria" panose="02040503050406030204" pitchFamily="18" charset="0"/>
                <a:ea typeface="黑体" pitchFamily="2" charset="-122"/>
              </a:rPr>
              <a:t>高效、成熟</a:t>
            </a:r>
            <a:endParaRPr lang="en-US" altLang="zh-CN" dirty="0">
              <a:latin typeface="Cambria" panose="02040503050406030204" pitchFamily="18" charset="0"/>
              <a:ea typeface="黑体" pitchFamily="2" charset="-122"/>
            </a:endParaRPr>
          </a:p>
          <a:p>
            <a:pPr marL="360000" indent="-285750">
              <a:buFont typeface="Symbol" panose="05050102010706020507" pitchFamily="18" charset="2"/>
              <a:buChar char="´"/>
            </a:pPr>
            <a:r>
              <a:rPr lang="zh-CN" altLang="en-US" dirty="0">
                <a:latin typeface="Cambria" panose="02040503050406030204" pitchFamily="18" charset="0"/>
                <a:ea typeface="黑体" pitchFamily="2" charset="-122"/>
              </a:rPr>
              <a:t>水资源消耗、污染大、高成本</a:t>
            </a:r>
            <a:endParaRPr lang="en-US" altLang="zh-CN" dirty="0">
              <a:latin typeface="Cambria" panose="02040503050406030204" pitchFamily="18" charset="0"/>
              <a:ea typeface="黑体" pitchFamily="2" charset="-122"/>
            </a:endParaRPr>
          </a:p>
        </p:txBody>
      </p:sp>
      <p:sp>
        <p:nvSpPr>
          <p:cNvPr id="18" name="矩形 17"/>
          <p:cNvSpPr/>
          <p:nvPr/>
        </p:nvSpPr>
        <p:spPr>
          <a:xfrm>
            <a:off x="5278207" y="3759668"/>
            <a:ext cx="3914818" cy="646331"/>
          </a:xfrm>
          <a:prstGeom prst="rect">
            <a:avLst/>
          </a:prstGeom>
        </p:spPr>
        <p:txBody>
          <a:bodyPr wrap="square">
            <a:spAutoFit/>
          </a:bodyPr>
          <a:lstStyle/>
          <a:p>
            <a:pPr marL="360000" indent="-285750">
              <a:buFont typeface="Wingdings" panose="05000000000000000000" pitchFamily="2" charset="2"/>
              <a:buChar char="ü"/>
            </a:pPr>
            <a:r>
              <a:rPr lang="zh-CN" altLang="en-US" dirty="0">
                <a:latin typeface="Cambria" panose="02040503050406030204" pitchFamily="18" charset="0"/>
                <a:ea typeface="黑体" pitchFamily="2" charset="-122"/>
              </a:rPr>
              <a:t>能量大</a:t>
            </a:r>
            <a:endParaRPr lang="en-US" altLang="zh-CN" dirty="0">
              <a:latin typeface="Cambria" panose="02040503050406030204" pitchFamily="18" charset="0"/>
              <a:ea typeface="黑体" pitchFamily="2" charset="-122"/>
            </a:endParaRPr>
          </a:p>
          <a:p>
            <a:pPr marL="360000" indent="-285750">
              <a:buFont typeface="Symbol" panose="05050102010706020507" pitchFamily="18" charset="2"/>
              <a:buChar char="´"/>
            </a:pPr>
            <a:r>
              <a:rPr lang="zh-CN" altLang="en-US" dirty="0">
                <a:latin typeface="Cambria" panose="02040503050406030204" pitchFamily="18" charset="0"/>
                <a:ea typeface="黑体" pitchFamily="2" charset="-122"/>
              </a:rPr>
              <a:t>可控性差、单次作用</a:t>
            </a:r>
          </a:p>
        </p:txBody>
      </p:sp>
      <p:sp>
        <p:nvSpPr>
          <p:cNvPr id="19" name="矩形 18"/>
          <p:cNvSpPr/>
          <p:nvPr/>
        </p:nvSpPr>
        <p:spPr>
          <a:xfrm>
            <a:off x="5324480" y="6276686"/>
            <a:ext cx="3914818" cy="646331"/>
          </a:xfrm>
          <a:prstGeom prst="rect">
            <a:avLst/>
          </a:prstGeom>
        </p:spPr>
        <p:txBody>
          <a:bodyPr wrap="square">
            <a:spAutoFit/>
          </a:bodyPr>
          <a:lstStyle/>
          <a:p>
            <a:pPr marL="360000" indent="-285750">
              <a:buFont typeface="Wingdings" panose="05000000000000000000" pitchFamily="2" charset="2"/>
              <a:buChar char="ü"/>
            </a:pPr>
            <a:r>
              <a:rPr lang="zh-CN" altLang="en-US" dirty="0">
                <a:latin typeface="Cambria" panose="02040503050406030204" pitchFamily="18" charset="0"/>
                <a:ea typeface="黑体" pitchFamily="2" charset="-122"/>
              </a:rPr>
              <a:t>低成本、环保、可控性强</a:t>
            </a:r>
          </a:p>
          <a:p>
            <a:pPr marL="360000" indent="-285750">
              <a:buFont typeface="Symbol" panose="05050102010706020507" pitchFamily="18" charset="2"/>
              <a:buChar char="´"/>
            </a:pPr>
            <a:r>
              <a:rPr lang="zh-CN" altLang="en-US" dirty="0">
                <a:latin typeface="Cambria" panose="02040503050406030204" pitchFamily="18" charset="0"/>
                <a:ea typeface="黑体" pitchFamily="2" charset="-122"/>
              </a:rPr>
              <a:t>能量小、作用范围小</a:t>
            </a:r>
            <a:endParaRPr lang="en-US" altLang="zh-CN" dirty="0">
              <a:latin typeface="Cambria" panose="02040503050406030204" pitchFamily="18" charset="0"/>
              <a:ea typeface="黑体" pitchFamily="2" charset="-122"/>
            </a:endParaRPr>
          </a:p>
        </p:txBody>
      </p:sp>
      <p:sp>
        <p:nvSpPr>
          <p:cNvPr id="20" name="文本框 19"/>
          <p:cNvSpPr txBox="1"/>
          <p:nvPr/>
        </p:nvSpPr>
        <p:spPr>
          <a:xfrm>
            <a:off x="8172400" y="216177"/>
            <a:ext cx="864096" cy="400110"/>
          </a:xfrm>
          <a:prstGeom prst="rect">
            <a:avLst/>
          </a:prstGeom>
          <a:noFill/>
        </p:spPr>
        <p:txBody>
          <a:bodyPr wrap="square" rtlCol="0">
            <a:spAutoFit/>
          </a:bodyPr>
          <a:lstStyle/>
          <a:p>
            <a:pPr algn="r"/>
            <a:r>
              <a:rPr lang="en-US" altLang="zh-CN" sz="2000" b="1" dirty="0"/>
              <a:t>3</a:t>
            </a:r>
            <a:endParaRPr lang="zh-CN" altLang="en-US" sz="2000" b="1" dirty="0"/>
          </a:p>
        </p:txBody>
      </p:sp>
    </p:spTree>
    <p:extLst>
      <p:ext uri="{BB962C8B-B14F-4D97-AF65-F5344CB8AC3E}">
        <p14:creationId xmlns:p14="http://schemas.microsoft.com/office/powerpoint/2010/main" val="2510882257"/>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08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背景及意义</a:t>
            </a:r>
          </a:p>
        </p:txBody>
      </p:sp>
      <p:sp>
        <p:nvSpPr>
          <p:cNvPr id="11" name="矩形 10"/>
          <p:cNvSpPr/>
          <p:nvPr/>
        </p:nvSpPr>
        <p:spPr>
          <a:xfrm>
            <a:off x="251520" y="764704"/>
            <a:ext cx="8256848" cy="784830"/>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亟需</a:t>
            </a:r>
            <a:r>
              <a:rPr lang="zh-CN" altLang="en-US" sz="2000" b="1" dirty="0">
                <a:solidFill>
                  <a:srgbClr val="C00000"/>
                </a:solidFill>
                <a:latin typeface="Cambria" panose="02040503050406030204" pitchFamily="18" charset="0"/>
                <a:ea typeface="黑体" pitchFamily="2" charset="-122"/>
              </a:rPr>
              <a:t>储层改造新技术</a:t>
            </a:r>
            <a:r>
              <a:rPr lang="zh-CN" altLang="en-US" sz="2000" b="1" dirty="0">
                <a:latin typeface="Cambria" panose="02040503050406030204" pitchFamily="18" charset="0"/>
                <a:ea typeface="黑体" pitchFamily="2" charset="-122"/>
              </a:rPr>
              <a:t>，以满足国内油气开采的需求</a:t>
            </a:r>
            <a:endParaRPr lang="en-US" altLang="zh-CN" sz="2000" b="1" dirty="0">
              <a:latin typeface="Cambria" panose="02040503050406030204" pitchFamily="18" charset="0"/>
              <a:ea typeface="黑体" pitchFamily="2" charset="-122"/>
            </a:endParaRPr>
          </a:p>
          <a:p>
            <a:pPr marL="3429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水间隙放电          水中金属丝电爆炸</a:t>
            </a:r>
            <a:r>
              <a:rPr lang="en-US" altLang="zh-CN" sz="2000" dirty="0">
                <a:latin typeface="Cambria" panose="02040503050406030204" pitchFamily="18" charset="0"/>
                <a:ea typeface="黑体" pitchFamily="2" charset="-122"/>
              </a:rPr>
              <a:t>          </a:t>
            </a:r>
            <a:r>
              <a:rPr lang="zh-CN" altLang="en-US" sz="2000" dirty="0">
                <a:latin typeface="Cambria" panose="02040503050406030204" pitchFamily="18" charset="0"/>
                <a:ea typeface="黑体" pitchFamily="2" charset="-122"/>
              </a:rPr>
              <a:t>金属丝电爆炸驱动含能材料</a:t>
            </a:r>
          </a:p>
        </p:txBody>
      </p:sp>
      <p:sp>
        <p:nvSpPr>
          <p:cNvPr id="33" name="文本框 32"/>
          <p:cNvSpPr txBox="1"/>
          <p:nvPr/>
        </p:nvSpPr>
        <p:spPr>
          <a:xfrm>
            <a:off x="8172400" y="216177"/>
            <a:ext cx="864096" cy="400110"/>
          </a:xfrm>
          <a:prstGeom prst="rect">
            <a:avLst/>
          </a:prstGeom>
          <a:noFill/>
        </p:spPr>
        <p:txBody>
          <a:bodyPr wrap="square" rtlCol="0">
            <a:spAutoFit/>
          </a:bodyPr>
          <a:lstStyle/>
          <a:p>
            <a:pPr algn="r"/>
            <a:r>
              <a:rPr lang="en-US" altLang="zh-CN" sz="2000" b="1" dirty="0"/>
              <a:t>4</a:t>
            </a:r>
            <a:endParaRPr lang="zh-CN" altLang="en-US" sz="2000" b="1" dirty="0"/>
          </a:p>
        </p:txBody>
      </p:sp>
      <p:sp>
        <p:nvSpPr>
          <p:cNvPr id="2" name="右箭头 1"/>
          <p:cNvSpPr/>
          <p:nvPr/>
        </p:nvSpPr>
        <p:spPr bwMode="auto">
          <a:xfrm>
            <a:off x="2123728" y="1256086"/>
            <a:ext cx="290964" cy="188465"/>
          </a:xfrm>
          <a:prstGeom prst="rightArrow">
            <a:avLst/>
          </a:prstGeom>
          <a:solidFill>
            <a:srgbClr val="0000FF"/>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sp>
        <p:nvSpPr>
          <p:cNvPr id="32" name="右箭头 31"/>
          <p:cNvSpPr/>
          <p:nvPr/>
        </p:nvSpPr>
        <p:spPr bwMode="auto">
          <a:xfrm>
            <a:off x="4693444" y="1252100"/>
            <a:ext cx="290964" cy="188465"/>
          </a:xfrm>
          <a:prstGeom prst="rightArrow">
            <a:avLst/>
          </a:prstGeom>
          <a:solidFill>
            <a:srgbClr val="0000FF"/>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sp>
        <p:nvSpPr>
          <p:cNvPr id="34" name="矩形 33"/>
          <p:cNvSpPr/>
          <p:nvPr/>
        </p:nvSpPr>
        <p:spPr>
          <a:xfrm>
            <a:off x="225389" y="4971072"/>
            <a:ext cx="8256848" cy="1554272"/>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同时亟需</a:t>
            </a:r>
            <a:r>
              <a:rPr lang="zh-CN" altLang="en-US" sz="2000" b="1" dirty="0">
                <a:solidFill>
                  <a:srgbClr val="C00000"/>
                </a:solidFill>
                <a:latin typeface="Cambria" panose="02040503050406030204" pitchFamily="18" charset="0"/>
                <a:ea typeface="黑体" pitchFamily="2" charset="-122"/>
              </a:rPr>
              <a:t>新型含能材料</a:t>
            </a:r>
            <a:r>
              <a:rPr lang="zh-CN" altLang="en-US" sz="2000" b="1" dirty="0">
                <a:latin typeface="Cambria" panose="02040503050406030204" pitchFamily="18" charset="0"/>
                <a:ea typeface="黑体" pitchFamily="2" charset="-122"/>
              </a:rPr>
              <a:t>满足油气开采的需求</a:t>
            </a:r>
            <a:endParaRPr lang="en-US" altLang="zh-CN" sz="2000" b="1" dirty="0">
              <a:latin typeface="Cambria" panose="02040503050406030204" pitchFamily="18" charset="0"/>
              <a:ea typeface="黑体" pitchFamily="2" charset="-122"/>
            </a:endParaRPr>
          </a:p>
          <a:p>
            <a:pPr marL="3429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安全性高</a:t>
            </a:r>
            <a:endParaRPr lang="en-US" altLang="zh-CN" sz="2000" dirty="0">
              <a:latin typeface="Cambria" panose="02040503050406030204" pitchFamily="18" charset="0"/>
              <a:ea typeface="黑体" pitchFamily="2" charset="-122"/>
            </a:endParaRPr>
          </a:p>
          <a:p>
            <a:pPr marL="3429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耐静压，抗冲击</a:t>
            </a:r>
            <a:endParaRPr lang="en-US" altLang="zh-CN" sz="2000" dirty="0">
              <a:latin typeface="Cambria" panose="02040503050406030204" pitchFamily="18" charset="0"/>
              <a:ea typeface="黑体" pitchFamily="2" charset="-122"/>
            </a:endParaRPr>
          </a:p>
          <a:p>
            <a:pPr marL="3429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能量密度高</a:t>
            </a:r>
          </a:p>
        </p:txBody>
      </p:sp>
      <p:pic>
        <p:nvPicPr>
          <p:cNvPr id="3" name="图片 2"/>
          <p:cNvPicPr>
            <a:picLocks noChangeAspect="1"/>
          </p:cNvPicPr>
          <p:nvPr/>
        </p:nvPicPr>
        <p:blipFill>
          <a:blip r:embed="rId3"/>
          <a:stretch>
            <a:fillRect/>
          </a:stretch>
        </p:blipFill>
        <p:spPr>
          <a:xfrm>
            <a:off x="1187624" y="1519920"/>
            <a:ext cx="6525547" cy="3040070"/>
          </a:xfrm>
          <a:prstGeom prst="rect">
            <a:avLst/>
          </a:prstGeom>
        </p:spPr>
      </p:pic>
      <p:pic>
        <p:nvPicPr>
          <p:cNvPr id="35" name="图片 34" descr="D:\Backup\桌面\图片\耐压试验 4.15\试样1.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12971" y="4941167"/>
            <a:ext cx="2475453" cy="1538627"/>
          </a:xfrm>
          <a:prstGeom prst="rect">
            <a:avLst/>
          </a:prstGeom>
          <a:noFill/>
          <a:ln>
            <a:noFill/>
          </a:ln>
        </p:spPr>
      </p:pic>
      <p:sp>
        <p:nvSpPr>
          <p:cNvPr id="36" name="矩形 35"/>
          <p:cNvSpPr/>
          <p:nvPr/>
        </p:nvSpPr>
        <p:spPr>
          <a:xfrm>
            <a:off x="5912971" y="6502557"/>
            <a:ext cx="2520280" cy="307777"/>
          </a:xfrm>
          <a:prstGeom prst="rect">
            <a:avLst/>
          </a:prstGeom>
        </p:spPr>
        <p:txBody>
          <a:bodyPr wrap="square">
            <a:spAutoFit/>
          </a:bodyPr>
          <a:lstStyle/>
          <a:p>
            <a:pPr algn="ctr" eaLnBrk="1" hangingPunct="1">
              <a:spcAft>
                <a:spcPts val="1200"/>
              </a:spcAft>
              <a:tabLst>
                <a:tab pos="1884363" algn="l"/>
              </a:tabLst>
              <a:defRPr/>
            </a:pPr>
            <a:r>
              <a:rPr lang="en-US" altLang="zh-CN" sz="1400" dirty="0">
                <a:latin typeface="Cambria" panose="02040503050406030204" pitchFamily="18" charset="0"/>
                <a:ea typeface="黑体" pitchFamily="2" charset="-122"/>
              </a:rPr>
              <a:t>40Mpa</a:t>
            </a:r>
            <a:r>
              <a:rPr lang="zh-CN" altLang="en-US" sz="1400" dirty="0">
                <a:latin typeface="Cambria" panose="02040503050406030204" pitchFamily="18" charset="0"/>
                <a:ea typeface="黑体" pitchFamily="2" charset="-122"/>
              </a:rPr>
              <a:t>静压下破裂的负载外壳</a:t>
            </a:r>
            <a:endParaRPr lang="en-US" altLang="zh-CN" sz="1400" dirty="0">
              <a:latin typeface="Cambria" panose="02040503050406030204" pitchFamily="18" charset="0"/>
              <a:ea typeface="黑体" pitchFamily="2" charset="-122"/>
            </a:endParaRPr>
          </a:p>
        </p:txBody>
      </p:sp>
    </p:spTree>
    <p:extLst>
      <p:ext uri="{BB962C8B-B14F-4D97-AF65-F5344CB8AC3E}">
        <p14:creationId xmlns:p14="http://schemas.microsoft.com/office/powerpoint/2010/main" val="2168093844"/>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目录</a:t>
            </a:r>
          </a:p>
        </p:txBody>
      </p:sp>
      <p:sp>
        <p:nvSpPr>
          <p:cNvPr id="2" name="文本框 1"/>
          <p:cNvSpPr txBox="1"/>
          <p:nvPr/>
        </p:nvSpPr>
        <p:spPr>
          <a:xfrm>
            <a:off x="1547664" y="1988840"/>
            <a:ext cx="6381875" cy="2739211"/>
          </a:xfrm>
          <a:prstGeom prst="rect">
            <a:avLst/>
          </a:prstGeom>
          <a:noFill/>
        </p:spPr>
        <p:txBody>
          <a:bodyPr wrap="none" rtlCol="0">
            <a:spAutoFit/>
          </a:bodyPr>
          <a:lstStyle/>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背景与意义</a:t>
            </a:r>
            <a:endParaRPr lang="en-US" altLang="zh-CN" sz="2800" dirty="0">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b="1" dirty="0">
                <a:solidFill>
                  <a:srgbClr val="C00000"/>
                </a:solidFill>
                <a:latin typeface="黑体" panose="02010609060101010101" pitchFamily="49" charset="-122"/>
                <a:ea typeface="黑体" panose="02010609060101010101" pitchFamily="49" charset="-122"/>
              </a:rPr>
              <a:t>实验设置与负载结构</a:t>
            </a:r>
            <a:endParaRPr lang="en-US" altLang="zh-CN" sz="2800" b="1" dirty="0">
              <a:solidFill>
                <a:srgbClr val="C00000"/>
              </a:solidFill>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含能材料负载冲击波特性与起爆机理</a:t>
            </a:r>
            <a:endParaRPr lang="en-US" altLang="zh-CN" sz="2800" dirty="0">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总结与展望</a:t>
            </a:r>
            <a:endParaRPr lang="en-US" altLang="zh-CN" sz="2800" dirty="0">
              <a:latin typeface="黑体" panose="02010609060101010101" pitchFamily="49" charset="-122"/>
              <a:ea typeface="黑体" panose="02010609060101010101" pitchFamily="49" charset="-122"/>
            </a:endParaRPr>
          </a:p>
        </p:txBody>
      </p:sp>
      <p:sp>
        <p:nvSpPr>
          <p:cNvPr id="4" name="文本框 3"/>
          <p:cNvSpPr txBox="1"/>
          <p:nvPr/>
        </p:nvSpPr>
        <p:spPr>
          <a:xfrm>
            <a:off x="8172400" y="216177"/>
            <a:ext cx="864096" cy="400110"/>
          </a:xfrm>
          <a:prstGeom prst="rect">
            <a:avLst/>
          </a:prstGeom>
          <a:noFill/>
        </p:spPr>
        <p:txBody>
          <a:bodyPr wrap="square" rtlCol="0">
            <a:spAutoFit/>
          </a:bodyPr>
          <a:lstStyle/>
          <a:p>
            <a:pPr algn="r"/>
            <a:r>
              <a:rPr lang="en-US" altLang="zh-CN" sz="2000" b="1" dirty="0"/>
              <a:t>5</a:t>
            </a:r>
            <a:endParaRPr lang="zh-CN" altLang="en-US" sz="2000" b="1" dirty="0"/>
          </a:p>
        </p:txBody>
      </p:sp>
    </p:spTree>
    <p:extLst>
      <p:ext uri="{BB962C8B-B14F-4D97-AF65-F5344CB8AC3E}">
        <p14:creationId xmlns:p14="http://schemas.microsoft.com/office/powerpoint/2010/main" val="875051775"/>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实验设置与负载结构</a:t>
            </a:r>
          </a:p>
        </p:txBody>
      </p:sp>
      <p:sp>
        <p:nvSpPr>
          <p:cNvPr id="11" name="矩形 10"/>
          <p:cNvSpPr/>
          <p:nvPr/>
        </p:nvSpPr>
        <p:spPr>
          <a:xfrm>
            <a:off x="107504" y="944199"/>
            <a:ext cx="4320480" cy="1400383"/>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实验装置示意图</a:t>
            </a:r>
            <a:endParaRPr lang="en-US" altLang="zh-CN" sz="2000" b="1" dirty="0">
              <a:latin typeface="Cambria" panose="02040503050406030204" pitchFamily="18" charset="0"/>
              <a:ea typeface="黑体" pitchFamily="2" charset="-122"/>
            </a:endParaRPr>
          </a:p>
          <a:p>
            <a:pPr marL="540000" indent="-342900" algn="just" eaLnBrk="1" hangingPunct="1">
              <a:spcAft>
                <a:spcPts val="600"/>
              </a:spcAft>
              <a:buFont typeface="Arial" panose="020B0604020202020204" pitchFamily="34" charset="0"/>
              <a:buChar char="•"/>
              <a:tabLst>
                <a:tab pos="1884363" algn="l"/>
              </a:tabLst>
              <a:defRPr/>
            </a:pPr>
            <a:r>
              <a:rPr lang="zh-CN" altLang="en-US" sz="2000" dirty="0">
                <a:latin typeface="黑体" panose="02010609060101010101" pitchFamily="49" charset="-122"/>
                <a:ea typeface="黑体" panose="02010609060101010101" pitchFamily="49" charset="-122"/>
              </a:rPr>
              <a:t>水中金属丝电爆炸的实验系统由</a:t>
            </a:r>
            <a:r>
              <a:rPr lang="zh-CN" altLang="en-US" sz="2000" b="1" dirty="0">
                <a:solidFill>
                  <a:srgbClr val="C00000"/>
                </a:solidFill>
                <a:latin typeface="黑体" panose="02010609060101010101" pitchFamily="49" charset="-122"/>
                <a:ea typeface="黑体" panose="02010609060101010101" pitchFamily="49" charset="-122"/>
              </a:rPr>
              <a:t>脉冲功率驱动源</a:t>
            </a:r>
            <a:r>
              <a:rPr lang="zh-CN" altLang="en-US" sz="2000" dirty="0">
                <a:latin typeface="黑体" panose="02010609060101010101" pitchFamily="49" charset="-122"/>
                <a:ea typeface="黑体" panose="02010609060101010101" pitchFamily="49" charset="-122"/>
              </a:rPr>
              <a:t>、</a:t>
            </a:r>
            <a:r>
              <a:rPr lang="zh-CN" altLang="en-US" sz="2000" b="1" dirty="0">
                <a:solidFill>
                  <a:srgbClr val="C00000"/>
                </a:solidFill>
                <a:latin typeface="黑体" panose="02010609060101010101" pitchFamily="49" charset="-122"/>
                <a:ea typeface="黑体" panose="02010609060101010101" pitchFamily="49" charset="-122"/>
              </a:rPr>
              <a:t>冲击波换能器</a:t>
            </a:r>
            <a:r>
              <a:rPr lang="zh-CN" altLang="en-US" sz="2000" dirty="0">
                <a:latin typeface="黑体" panose="02010609060101010101" pitchFamily="49" charset="-122"/>
                <a:ea typeface="黑体" panose="02010609060101010101" pitchFamily="49" charset="-122"/>
              </a:rPr>
              <a:t>、</a:t>
            </a:r>
            <a:r>
              <a:rPr lang="zh-CN" altLang="en-US" sz="2000" b="1" dirty="0">
                <a:solidFill>
                  <a:srgbClr val="C00000"/>
                </a:solidFill>
                <a:latin typeface="黑体" panose="02010609060101010101" pitchFamily="49" charset="-122"/>
                <a:ea typeface="黑体" panose="02010609060101010101" pitchFamily="49" charset="-122"/>
              </a:rPr>
              <a:t>实验腔体</a:t>
            </a:r>
            <a:r>
              <a:rPr lang="zh-CN" altLang="en-US" sz="2000" dirty="0">
                <a:latin typeface="黑体" panose="02010609060101010101" pitchFamily="49" charset="-122"/>
                <a:ea typeface="黑体" panose="02010609060101010101" pitchFamily="49" charset="-122"/>
              </a:rPr>
              <a:t>及</a:t>
            </a:r>
            <a:r>
              <a:rPr lang="zh-CN" altLang="en-US" sz="2000" b="1" dirty="0">
                <a:solidFill>
                  <a:srgbClr val="C00000"/>
                </a:solidFill>
                <a:latin typeface="黑体" panose="02010609060101010101" pitchFamily="49" charset="-122"/>
                <a:ea typeface="黑体" panose="02010609060101010101" pitchFamily="49" charset="-122"/>
              </a:rPr>
              <a:t>相关诊断设备</a:t>
            </a:r>
            <a:r>
              <a:rPr lang="zh-CN" altLang="en-US" sz="2000" dirty="0">
                <a:latin typeface="黑体" panose="02010609060101010101" pitchFamily="49" charset="-122"/>
                <a:ea typeface="黑体" panose="02010609060101010101" pitchFamily="49" charset="-122"/>
              </a:rPr>
              <a:t>组成</a:t>
            </a:r>
          </a:p>
        </p:txBody>
      </p:sp>
      <p:sp>
        <p:nvSpPr>
          <p:cNvPr id="32" name="文本框 31"/>
          <p:cNvSpPr txBox="1"/>
          <p:nvPr/>
        </p:nvSpPr>
        <p:spPr>
          <a:xfrm>
            <a:off x="8172400" y="216177"/>
            <a:ext cx="864096" cy="400110"/>
          </a:xfrm>
          <a:prstGeom prst="rect">
            <a:avLst/>
          </a:prstGeom>
          <a:noFill/>
        </p:spPr>
        <p:txBody>
          <a:bodyPr wrap="square" rtlCol="0">
            <a:spAutoFit/>
          </a:bodyPr>
          <a:lstStyle/>
          <a:p>
            <a:pPr algn="r"/>
            <a:r>
              <a:rPr lang="en-US" altLang="zh-CN" sz="2000" b="1" dirty="0"/>
              <a:t>6</a:t>
            </a:r>
            <a:endParaRPr lang="zh-CN" altLang="en-US" sz="2000" b="1" dirty="0"/>
          </a:p>
        </p:txBody>
      </p:sp>
      <p:pic>
        <p:nvPicPr>
          <p:cNvPr id="6" name="图片 5"/>
          <p:cNvPicPr>
            <a:picLocks noChangeAspect="1"/>
          </p:cNvPicPr>
          <p:nvPr/>
        </p:nvPicPr>
        <p:blipFill>
          <a:blip r:embed="rId3"/>
          <a:stretch>
            <a:fillRect/>
          </a:stretch>
        </p:blipFill>
        <p:spPr>
          <a:xfrm>
            <a:off x="104916" y="2780928"/>
            <a:ext cx="4588172" cy="3671926"/>
          </a:xfrm>
          <a:prstGeom prst="rect">
            <a:avLst/>
          </a:prstGeom>
        </p:spPr>
      </p:pic>
      <p:pic>
        <p:nvPicPr>
          <p:cNvPr id="8" name="图片 7"/>
          <p:cNvPicPr>
            <a:picLocks noChangeAspect="1"/>
          </p:cNvPicPr>
          <p:nvPr/>
        </p:nvPicPr>
        <p:blipFill>
          <a:blip r:embed="rId4"/>
          <a:stretch>
            <a:fillRect/>
          </a:stretch>
        </p:blipFill>
        <p:spPr>
          <a:xfrm>
            <a:off x="4876513" y="1268760"/>
            <a:ext cx="4159983" cy="2367226"/>
          </a:xfrm>
          <a:prstGeom prst="rect">
            <a:avLst/>
          </a:prstGeom>
        </p:spPr>
      </p:pic>
      <p:sp>
        <p:nvSpPr>
          <p:cNvPr id="9" name="矩形 8"/>
          <p:cNvSpPr/>
          <p:nvPr/>
        </p:nvSpPr>
        <p:spPr>
          <a:xfrm>
            <a:off x="1470444" y="6365490"/>
            <a:ext cx="1441420" cy="307777"/>
          </a:xfrm>
          <a:prstGeom prst="rect">
            <a:avLst/>
          </a:prstGeom>
        </p:spPr>
        <p:txBody>
          <a:bodyPr wrap="none">
            <a:spAutoFit/>
          </a:bodyPr>
          <a:lstStyle/>
          <a:p>
            <a:r>
              <a:rPr lang="zh-CN" altLang="en-US" sz="1400" dirty="0">
                <a:solidFill>
                  <a:srgbClr val="000000"/>
                </a:solidFill>
                <a:latin typeface="黑体" panose="02010609060101010101" pitchFamily="49" charset="-122"/>
                <a:ea typeface="黑体" panose="02010609060101010101" pitchFamily="49" charset="-122"/>
              </a:rPr>
              <a:t>实验系统示意图</a:t>
            </a:r>
            <a:endParaRPr lang="zh-CN" altLang="en-US" sz="1400" dirty="0">
              <a:latin typeface="黑体" panose="02010609060101010101" pitchFamily="49" charset="-122"/>
              <a:ea typeface="黑体" panose="02010609060101010101" pitchFamily="49" charset="-122"/>
            </a:endParaRPr>
          </a:p>
        </p:txBody>
      </p:sp>
      <p:sp>
        <p:nvSpPr>
          <p:cNvPr id="10" name="矩形 9"/>
          <p:cNvSpPr/>
          <p:nvPr/>
        </p:nvSpPr>
        <p:spPr>
          <a:xfrm>
            <a:off x="6232490" y="3654792"/>
            <a:ext cx="1620957" cy="307777"/>
          </a:xfrm>
          <a:prstGeom prst="rect">
            <a:avLst/>
          </a:prstGeom>
        </p:spPr>
        <p:txBody>
          <a:bodyPr wrap="none">
            <a:spAutoFit/>
          </a:bodyPr>
          <a:lstStyle/>
          <a:p>
            <a:r>
              <a:rPr lang="zh-CN" altLang="en-US" sz="1400" dirty="0">
                <a:latin typeface="黑体" panose="02010609060101010101" pitchFamily="49" charset="-122"/>
                <a:ea typeface="黑体" panose="02010609060101010101" pitchFamily="49" charset="-122"/>
              </a:rPr>
              <a:t>实验系统现场图片</a:t>
            </a:r>
          </a:p>
        </p:txBody>
      </p:sp>
      <p:sp>
        <p:nvSpPr>
          <p:cNvPr id="12" name="矩形 11"/>
          <p:cNvSpPr/>
          <p:nvPr/>
        </p:nvSpPr>
        <p:spPr>
          <a:xfrm>
            <a:off x="5876722" y="6365490"/>
            <a:ext cx="2159566" cy="307777"/>
          </a:xfrm>
          <a:prstGeom prst="rect">
            <a:avLst/>
          </a:prstGeom>
        </p:spPr>
        <p:txBody>
          <a:bodyPr wrap="none">
            <a:spAutoFit/>
          </a:bodyPr>
          <a:lstStyle/>
          <a:p>
            <a:r>
              <a:rPr lang="zh-CN" altLang="en-US" sz="1400" dirty="0">
                <a:latin typeface="黑体" panose="02010609060101010101" pitchFamily="49" charset="-122"/>
                <a:ea typeface="黑体" panose="02010609060101010101" pitchFamily="49" charset="-122"/>
              </a:rPr>
              <a:t>相关诊断设备与主要参数</a:t>
            </a:r>
          </a:p>
        </p:txBody>
      </p:sp>
      <p:pic>
        <p:nvPicPr>
          <p:cNvPr id="13" name="图片 12"/>
          <p:cNvPicPr>
            <a:picLocks noChangeAspect="1"/>
          </p:cNvPicPr>
          <p:nvPr/>
        </p:nvPicPr>
        <p:blipFill>
          <a:blip r:embed="rId5"/>
          <a:stretch>
            <a:fillRect/>
          </a:stretch>
        </p:blipFill>
        <p:spPr>
          <a:xfrm>
            <a:off x="4876512" y="4211602"/>
            <a:ext cx="4150229" cy="2215888"/>
          </a:xfrm>
          <a:prstGeom prst="rect">
            <a:avLst/>
          </a:prstGeom>
        </p:spPr>
      </p:pic>
    </p:spTree>
    <p:extLst>
      <p:ext uri="{BB962C8B-B14F-4D97-AF65-F5344CB8AC3E}">
        <p14:creationId xmlns:p14="http://schemas.microsoft.com/office/powerpoint/2010/main" val="3620803730"/>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实验设置与负载结构</a:t>
            </a:r>
          </a:p>
        </p:txBody>
      </p:sp>
      <p:sp>
        <p:nvSpPr>
          <p:cNvPr id="11" name="矩形 10"/>
          <p:cNvSpPr/>
          <p:nvPr/>
        </p:nvSpPr>
        <p:spPr>
          <a:xfrm>
            <a:off x="107504" y="944199"/>
            <a:ext cx="8256848" cy="1169551"/>
          </a:xfrm>
          <a:prstGeom prst="rect">
            <a:avLst/>
          </a:prstGeom>
        </p:spPr>
        <p:txBody>
          <a:bodyPr wrap="square">
            <a:spAutoFit/>
          </a:bodyPr>
          <a:lstStyle/>
          <a:p>
            <a:pPr marL="342900" indent="-342900" algn="just" eaLnBrk="1" hangingPunct="1">
              <a:spcAft>
                <a:spcPts val="600"/>
              </a:spcAft>
              <a:buFont typeface="Wingdings" panose="05000000000000000000" pitchFamily="2" charset="2"/>
              <a:buChar char="n"/>
              <a:tabLst>
                <a:tab pos="1884363" algn="l"/>
              </a:tabLst>
              <a:defRPr/>
            </a:pPr>
            <a:r>
              <a:rPr lang="zh-CN" altLang="en-US" sz="2000" b="1" dirty="0">
                <a:latin typeface="Cambria" panose="02040503050406030204" pitchFamily="18" charset="0"/>
                <a:ea typeface="黑体" pitchFamily="2" charset="-122"/>
              </a:rPr>
              <a:t>诊断系统与负载结构示意图</a:t>
            </a:r>
            <a:endParaRPr lang="en-US" altLang="zh-CN" sz="2000" b="1" dirty="0">
              <a:latin typeface="Cambria" panose="02040503050406030204" pitchFamily="18" charset="0"/>
              <a:ea typeface="黑体" pitchFamily="2" charset="-122"/>
            </a:endParaRPr>
          </a:p>
          <a:p>
            <a:pPr marL="5400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光学诊断手段包括</a:t>
            </a:r>
            <a:r>
              <a:rPr lang="zh-CN" altLang="en-US" sz="2000" b="1" dirty="0">
                <a:solidFill>
                  <a:srgbClr val="C00000"/>
                </a:solidFill>
                <a:latin typeface="Cambria" panose="02040503050406030204" pitchFamily="18" charset="0"/>
                <a:ea typeface="黑体" pitchFamily="2" charset="-122"/>
              </a:rPr>
              <a:t>高速相机</a:t>
            </a:r>
            <a:r>
              <a:rPr lang="zh-CN" altLang="en-US" sz="2000" dirty="0">
                <a:latin typeface="Cambria" panose="02040503050406030204" pitchFamily="18" charset="0"/>
                <a:ea typeface="黑体" pitchFamily="2" charset="-122"/>
              </a:rPr>
              <a:t>、</a:t>
            </a:r>
            <a:r>
              <a:rPr lang="zh-CN" altLang="en-US" sz="2000" b="1" dirty="0">
                <a:solidFill>
                  <a:srgbClr val="C00000"/>
                </a:solidFill>
                <a:latin typeface="Cambria" panose="02040503050406030204" pitchFamily="18" charset="0"/>
                <a:ea typeface="黑体" pitchFamily="2" charset="-122"/>
              </a:rPr>
              <a:t>条纹相机</a:t>
            </a:r>
            <a:r>
              <a:rPr lang="zh-CN" altLang="en-US" sz="2000" dirty="0">
                <a:latin typeface="Cambria" panose="02040503050406030204" pitchFamily="18" charset="0"/>
                <a:ea typeface="黑体" pitchFamily="2" charset="-122"/>
              </a:rPr>
              <a:t>与</a:t>
            </a:r>
            <a:r>
              <a:rPr lang="zh-CN" altLang="en-US" sz="2000" b="1" dirty="0">
                <a:solidFill>
                  <a:srgbClr val="C00000"/>
                </a:solidFill>
                <a:latin typeface="Cambria" panose="02040503050406030204" pitchFamily="18" charset="0"/>
                <a:ea typeface="黑体" pitchFamily="2" charset="-122"/>
              </a:rPr>
              <a:t>二维激光阴影成像</a:t>
            </a:r>
            <a:endParaRPr lang="en-US" altLang="zh-CN" sz="2000" b="1" dirty="0">
              <a:solidFill>
                <a:srgbClr val="C00000"/>
              </a:solidFill>
              <a:latin typeface="Cambria" panose="02040503050406030204" pitchFamily="18" charset="0"/>
              <a:ea typeface="黑体" pitchFamily="2" charset="-122"/>
            </a:endParaRPr>
          </a:p>
          <a:p>
            <a:pPr marL="540000" indent="-342900" algn="just" eaLnBrk="1" hangingPunct="1">
              <a:spcAft>
                <a:spcPts val="600"/>
              </a:spcAft>
              <a:buFont typeface="Arial" panose="020B0604020202020204" pitchFamily="34" charset="0"/>
              <a:buChar char="•"/>
              <a:tabLst>
                <a:tab pos="1884363" algn="l"/>
              </a:tabLst>
              <a:defRPr/>
            </a:pPr>
            <a:r>
              <a:rPr lang="zh-CN" altLang="en-US" sz="2000" dirty="0">
                <a:latin typeface="Cambria" panose="02040503050406030204" pitchFamily="18" charset="0"/>
                <a:ea typeface="黑体" pitchFamily="2" charset="-122"/>
              </a:rPr>
              <a:t>含能材料负载结构包括同心结构与偏心结构（用于实验室诊断）</a:t>
            </a: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2420888"/>
            <a:ext cx="8478638" cy="3715999"/>
          </a:xfrm>
          <a:prstGeom prst="rect">
            <a:avLst/>
          </a:prstGeom>
        </p:spPr>
      </p:pic>
      <p:sp>
        <p:nvSpPr>
          <p:cNvPr id="6" name="矩形 5"/>
          <p:cNvSpPr/>
          <p:nvPr/>
        </p:nvSpPr>
        <p:spPr>
          <a:xfrm>
            <a:off x="1619672" y="6309320"/>
            <a:ext cx="1728192" cy="307777"/>
          </a:xfrm>
          <a:prstGeom prst="rect">
            <a:avLst/>
          </a:prstGeom>
        </p:spPr>
        <p:txBody>
          <a:bodyPr wrap="square">
            <a:spAutoFit/>
          </a:bodyPr>
          <a:lstStyle/>
          <a:p>
            <a:pPr algn="ctr" eaLnBrk="1" hangingPunct="1">
              <a:spcAft>
                <a:spcPts val="1200"/>
              </a:spcAft>
              <a:tabLst>
                <a:tab pos="1884363" algn="l"/>
              </a:tabLst>
              <a:defRPr/>
            </a:pPr>
            <a:r>
              <a:rPr lang="zh-CN" altLang="en-US" sz="1400" dirty="0">
                <a:latin typeface="Cambria" panose="02040503050406030204" pitchFamily="18" charset="0"/>
                <a:ea typeface="黑体" pitchFamily="2" charset="-122"/>
              </a:rPr>
              <a:t>实验设置示意图</a:t>
            </a:r>
            <a:endParaRPr lang="en-US" altLang="zh-CN" sz="1400" dirty="0">
              <a:latin typeface="Cambria" panose="02040503050406030204" pitchFamily="18" charset="0"/>
              <a:ea typeface="黑体" pitchFamily="2" charset="-122"/>
            </a:endParaRPr>
          </a:p>
        </p:txBody>
      </p:sp>
      <p:sp>
        <p:nvSpPr>
          <p:cNvPr id="7" name="矩形 6"/>
          <p:cNvSpPr/>
          <p:nvPr/>
        </p:nvSpPr>
        <p:spPr>
          <a:xfrm>
            <a:off x="6012160" y="6309320"/>
            <a:ext cx="1728192" cy="307777"/>
          </a:xfrm>
          <a:prstGeom prst="rect">
            <a:avLst/>
          </a:prstGeom>
        </p:spPr>
        <p:txBody>
          <a:bodyPr wrap="square">
            <a:spAutoFit/>
          </a:bodyPr>
          <a:lstStyle/>
          <a:p>
            <a:pPr algn="ctr" eaLnBrk="1" hangingPunct="1">
              <a:spcAft>
                <a:spcPts val="1200"/>
              </a:spcAft>
              <a:tabLst>
                <a:tab pos="1884363" algn="l"/>
              </a:tabLst>
              <a:defRPr/>
            </a:pPr>
            <a:r>
              <a:rPr lang="zh-CN" altLang="en-US" sz="1400" dirty="0">
                <a:latin typeface="Cambria" panose="02040503050406030204" pitchFamily="18" charset="0"/>
                <a:ea typeface="黑体" pitchFamily="2" charset="-122"/>
              </a:rPr>
              <a:t>负载结构示意图</a:t>
            </a:r>
            <a:endParaRPr lang="en-US" altLang="zh-CN" sz="1400" dirty="0">
              <a:latin typeface="Cambria" panose="02040503050406030204" pitchFamily="18" charset="0"/>
              <a:ea typeface="黑体" pitchFamily="2" charset="-122"/>
            </a:endParaRPr>
          </a:p>
        </p:txBody>
      </p:sp>
      <p:sp>
        <p:nvSpPr>
          <p:cNvPr id="8" name="文本框 7"/>
          <p:cNvSpPr txBox="1"/>
          <p:nvPr/>
        </p:nvSpPr>
        <p:spPr>
          <a:xfrm>
            <a:off x="8172400" y="216177"/>
            <a:ext cx="864096" cy="400110"/>
          </a:xfrm>
          <a:prstGeom prst="rect">
            <a:avLst/>
          </a:prstGeom>
          <a:noFill/>
        </p:spPr>
        <p:txBody>
          <a:bodyPr wrap="square" rtlCol="0">
            <a:spAutoFit/>
          </a:bodyPr>
          <a:lstStyle/>
          <a:p>
            <a:pPr algn="r"/>
            <a:r>
              <a:rPr lang="en-US" altLang="zh-CN" sz="2000" b="1" dirty="0"/>
              <a:t>7</a:t>
            </a:r>
            <a:endParaRPr lang="zh-CN" altLang="en-US" sz="2000" b="1" dirty="0"/>
          </a:p>
        </p:txBody>
      </p:sp>
      <p:sp>
        <p:nvSpPr>
          <p:cNvPr id="2" name="矩形 1"/>
          <p:cNvSpPr/>
          <p:nvPr/>
        </p:nvSpPr>
        <p:spPr bwMode="auto">
          <a:xfrm>
            <a:off x="251520" y="2420888"/>
            <a:ext cx="432048" cy="288032"/>
          </a:xfrm>
          <a:prstGeom prst="rect">
            <a:avLst/>
          </a:prstGeom>
          <a:solidFill>
            <a:schemeClr val="bg1"/>
          </a:solidFill>
          <a:ln>
            <a:no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sp>
        <p:nvSpPr>
          <p:cNvPr id="9" name="矩形 8"/>
          <p:cNvSpPr/>
          <p:nvPr/>
        </p:nvSpPr>
        <p:spPr bwMode="auto">
          <a:xfrm>
            <a:off x="4716016" y="2441662"/>
            <a:ext cx="432048" cy="288032"/>
          </a:xfrm>
          <a:prstGeom prst="rect">
            <a:avLst/>
          </a:prstGeom>
          <a:solidFill>
            <a:schemeClr val="bg1"/>
          </a:solidFill>
          <a:ln>
            <a:noFill/>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p:txBody>
      </p:sp>
    </p:spTree>
    <p:extLst>
      <p:ext uri="{BB962C8B-B14F-4D97-AF65-F5344CB8AC3E}">
        <p14:creationId xmlns:p14="http://schemas.microsoft.com/office/powerpoint/2010/main" val="3473925587"/>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2">
            <a:extLst>
              <a:ext uri="{FF2B5EF4-FFF2-40B4-BE49-F238E27FC236}">
                <a16:creationId xmlns:a16="http://schemas.microsoft.com/office/drawing/2014/main" id="{95025889-A835-4E57-A934-AD815D605FDC}"/>
              </a:ext>
            </a:extLst>
          </p:cNvPr>
          <p:cNvSpPr>
            <a:spLocks noChangeArrowheads="1"/>
          </p:cNvSpPr>
          <p:nvPr/>
        </p:nvSpPr>
        <p:spPr bwMode="auto">
          <a:xfrm>
            <a:off x="0" y="650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95000"/>
              <a:buFont typeface="Wingdings" panose="05000000000000000000" pitchFamily="2" charset="2"/>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ClrTx/>
              <a:buSzTx/>
              <a:buFontTx/>
              <a:buNone/>
              <a:defRPr/>
            </a:pPr>
            <a:r>
              <a:rPr kumimoji="0" lang="zh-CN" altLang="en-US" sz="2800" b="1" dirty="0">
                <a:solidFill>
                  <a:srgbClr val="C00000"/>
                </a:solidFill>
                <a:latin typeface="黑体" panose="02010609060101010101" pitchFamily="49" charset="-122"/>
                <a:ea typeface="黑体" panose="02010609060101010101" pitchFamily="49" charset="-122"/>
              </a:rPr>
              <a:t>目录</a:t>
            </a:r>
          </a:p>
        </p:txBody>
      </p:sp>
      <p:sp>
        <p:nvSpPr>
          <p:cNvPr id="2" name="文本框 1"/>
          <p:cNvSpPr txBox="1"/>
          <p:nvPr/>
        </p:nvSpPr>
        <p:spPr>
          <a:xfrm>
            <a:off x="1547664" y="1988840"/>
            <a:ext cx="6381875" cy="2739211"/>
          </a:xfrm>
          <a:prstGeom prst="rect">
            <a:avLst/>
          </a:prstGeom>
          <a:noFill/>
        </p:spPr>
        <p:txBody>
          <a:bodyPr wrap="none" rtlCol="0">
            <a:spAutoFit/>
          </a:bodyPr>
          <a:lstStyle/>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背景与意义</a:t>
            </a:r>
            <a:endParaRPr lang="en-US" altLang="zh-CN" sz="2800" dirty="0">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实验设置与负载结构</a:t>
            </a:r>
            <a:endParaRPr lang="en-US" altLang="zh-CN" sz="2800" dirty="0">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b="1" dirty="0">
                <a:solidFill>
                  <a:srgbClr val="C00000"/>
                </a:solidFill>
                <a:latin typeface="黑体" panose="02010609060101010101" pitchFamily="49" charset="-122"/>
                <a:ea typeface="黑体" panose="02010609060101010101" pitchFamily="49" charset="-122"/>
              </a:rPr>
              <a:t>含能材料负载冲击波特性与起爆机理</a:t>
            </a:r>
            <a:endParaRPr lang="en-US" altLang="zh-CN" sz="2800" b="1" dirty="0">
              <a:solidFill>
                <a:srgbClr val="C00000"/>
              </a:solidFill>
              <a:latin typeface="黑体" panose="02010609060101010101" pitchFamily="49" charset="-122"/>
              <a:ea typeface="黑体" panose="02010609060101010101" pitchFamily="49" charset="-122"/>
            </a:endParaRPr>
          </a:p>
          <a:p>
            <a:pPr marL="447675" indent="-447675">
              <a:spcAft>
                <a:spcPts val="2400"/>
              </a:spcAft>
              <a:buFont typeface="Wingdings" panose="05000000000000000000" pitchFamily="2" charset="2"/>
              <a:buChar char="l"/>
            </a:pPr>
            <a:r>
              <a:rPr lang="zh-CN" altLang="en-US" sz="2800" dirty="0">
                <a:latin typeface="黑体" panose="02010609060101010101" pitchFamily="49" charset="-122"/>
                <a:ea typeface="黑体" panose="02010609060101010101" pitchFamily="49" charset="-122"/>
              </a:rPr>
              <a:t>总结与展望</a:t>
            </a:r>
            <a:endParaRPr lang="en-US" altLang="zh-CN" sz="2800" dirty="0">
              <a:latin typeface="黑体" panose="02010609060101010101" pitchFamily="49" charset="-122"/>
              <a:ea typeface="黑体" panose="02010609060101010101" pitchFamily="49" charset="-122"/>
            </a:endParaRPr>
          </a:p>
        </p:txBody>
      </p:sp>
      <p:sp>
        <p:nvSpPr>
          <p:cNvPr id="4" name="文本框 3"/>
          <p:cNvSpPr txBox="1"/>
          <p:nvPr/>
        </p:nvSpPr>
        <p:spPr>
          <a:xfrm>
            <a:off x="8172400" y="216177"/>
            <a:ext cx="864096" cy="400110"/>
          </a:xfrm>
          <a:prstGeom prst="rect">
            <a:avLst/>
          </a:prstGeom>
          <a:noFill/>
        </p:spPr>
        <p:txBody>
          <a:bodyPr wrap="square" rtlCol="0">
            <a:spAutoFit/>
          </a:bodyPr>
          <a:lstStyle/>
          <a:p>
            <a:pPr algn="r"/>
            <a:r>
              <a:rPr lang="en-US" altLang="zh-CN" sz="2000" b="1" dirty="0"/>
              <a:t>8</a:t>
            </a:r>
            <a:endParaRPr lang="zh-CN" altLang="en-US" sz="2000" b="1" dirty="0"/>
          </a:p>
        </p:txBody>
      </p:sp>
    </p:spTree>
    <p:extLst>
      <p:ext uri="{BB962C8B-B14F-4D97-AF65-F5344CB8AC3E}">
        <p14:creationId xmlns:p14="http://schemas.microsoft.com/office/powerpoint/2010/main" val="1895954577"/>
      </p:ext>
    </p:extLst>
  </p:cSld>
  <p:clrMapOvr>
    <a:masterClrMapping/>
  </p:clrMapOvr>
  <mc:AlternateContent xmlns:mc="http://schemas.openxmlformats.org/markup-compatibility/2006" xmlns:p14="http://schemas.microsoft.com/office/powerpoint/2010/main">
    <mc:Choice Requires="p14">
      <p:transition spd="slow" p14:dur="2000" advTm="20192"/>
    </mc:Choice>
    <mc:Fallback xmlns="">
      <p:transition spd="slow" advTm="20192"/>
    </mc:Fallback>
  </mc:AlternateContent>
</p:sld>
</file>

<file path=ppt/theme/theme1.xml><?xml version="1.0" encoding="utf-8"?>
<a:theme xmlns:a="http://schemas.openxmlformats.org/drawingml/2006/main" name="Sunny Day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unny Days">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FF"/>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sz="2400" b="1" i="0" u="none" strike="noStrike" cap="none" normalizeH="0" baseline="0" smtClean="0">
            <a:ln>
              <a:noFill/>
            </a:ln>
            <a:solidFill>
              <a:schemeClr val="tx1"/>
            </a:solidFill>
            <a:effectLst/>
            <a:latin typeface="Times New Roman" pitchFamily="18" charset="0"/>
            <a:ea typeface="楷体_GB2312" pitchFamily="49" charset="-122"/>
          </a:defRPr>
        </a:defPPr>
      </a:lstStyle>
    </a:spDef>
    <a:lnDef>
      <a:spPr bwMode="auto">
        <a:xfrm>
          <a:off x="0" y="0"/>
          <a:ext cx="1" cy="1"/>
        </a:xfrm>
        <a:custGeom>
          <a:avLst/>
          <a:gdLst/>
          <a:ahLst/>
          <a:cxnLst/>
          <a:rect l="0" t="0" r="0" b="0"/>
          <a:pathLst/>
        </a:custGeom>
        <a:solidFill>
          <a:srgbClr val="0000FF"/>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sz="2400" b="1" i="0" u="none" strike="noStrike" cap="none" normalizeH="0" baseline="0" smtClean="0">
            <a:ln>
              <a:noFill/>
            </a:ln>
            <a:solidFill>
              <a:schemeClr val="tx1"/>
            </a:solidFill>
            <a:effectLst/>
            <a:latin typeface="Times New Roman" pitchFamily="18" charset="0"/>
            <a:ea typeface="楷体_GB2312" pitchFamily="49" charset="-122"/>
          </a:defRPr>
        </a:defPPr>
      </a:lstStyle>
    </a:lnDef>
  </a:objectDefaults>
  <a:extraClrSchemeLst>
    <a:extraClrScheme>
      <a:clrScheme name="Sunny Days 1">
        <a:dk1>
          <a:srgbClr val="000000"/>
        </a:dk1>
        <a:lt1>
          <a:srgbClr val="FFCC66"/>
        </a:lt1>
        <a:dk2>
          <a:srgbClr val="996633"/>
        </a:dk2>
        <a:lt2>
          <a:srgbClr val="CC6600"/>
        </a:lt2>
        <a:accent1>
          <a:srgbClr val="FF9933"/>
        </a:accent1>
        <a:accent2>
          <a:srgbClr val="CCCCCC"/>
        </a:accent2>
        <a:accent3>
          <a:srgbClr val="FFE2B8"/>
        </a:accent3>
        <a:accent4>
          <a:srgbClr val="000000"/>
        </a:accent4>
        <a:accent5>
          <a:srgbClr val="FFCAAD"/>
        </a:accent5>
        <a:accent6>
          <a:srgbClr val="B9B9B9"/>
        </a:accent6>
        <a:hlink>
          <a:srgbClr val="CC9900"/>
        </a:hlink>
        <a:folHlink>
          <a:srgbClr val="993366"/>
        </a:folHlink>
      </a:clrScheme>
      <a:clrMap bg1="lt1" tx1="dk1" bg2="lt2" tx2="dk2" accent1="accent1" accent2="accent2" accent3="accent3" accent4="accent4" accent5="accent5" accent6="accent6" hlink="hlink" folHlink="folHlink"/>
    </a:extraClrScheme>
    <a:extraClrScheme>
      <a:clrScheme name="Sunny Days 2">
        <a:dk1>
          <a:srgbClr val="000000"/>
        </a:dk1>
        <a:lt1>
          <a:srgbClr val="FFFFCC"/>
        </a:lt1>
        <a:dk2>
          <a:srgbClr val="996633"/>
        </a:dk2>
        <a:lt2>
          <a:srgbClr val="CC9900"/>
        </a:lt2>
        <a:accent1>
          <a:srgbClr val="FF9933"/>
        </a:accent1>
        <a:accent2>
          <a:srgbClr val="FFFFFF"/>
        </a:accent2>
        <a:accent3>
          <a:srgbClr val="FFFFE2"/>
        </a:accent3>
        <a:accent4>
          <a:srgbClr val="000000"/>
        </a:accent4>
        <a:accent5>
          <a:srgbClr val="FFCAAD"/>
        </a:accent5>
        <a:accent6>
          <a:srgbClr val="E7E7E7"/>
        </a:accent6>
        <a:hlink>
          <a:srgbClr val="FFCC66"/>
        </a:hlink>
        <a:folHlink>
          <a:srgbClr val="993366"/>
        </a:folHlink>
      </a:clrScheme>
      <a:clrMap bg1="lt1" tx1="dk1" bg2="lt2" tx2="dk2" accent1="accent1" accent2="accent2" accent3="accent3" accent4="accent4" accent5="accent5" accent6="accent6" hlink="hlink" folHlink="folHlink"/>
    </a:extraClrScheme>
    <a:extraClrScheme>
      <a:clrScheme name="Sunny Days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CBCBCB"/>
        </a:hlink>
        <a:folHlink>
          <a:srgbClr val="FFFFFF"/>
        </a:folHlink>
      </a:clrScheme>
      <a:clrMap bg1="lt1" tx1="dk1" bg2="lt2" tx2="dk2" accent1="accent1" accent2="accent2" accent3="accent3" accent4="accent4" accent5="accent5" accent6="accent6" hlink="hlink" folHlink="folHlink"/>
    </a:extraClrScheme>
    <a:extraClrScheme>
      <a:clrScheme name="Sunny Days 4">
        <a:dk1>
          <a:srgbClr val="000000"/>
        </a:dk1>
        <a:lt1>
          <a:srgbClr val="F8F8F8"/>
        </a:lt1>
        <a:dk2>
          <a:srgbClr val="006600"/>
        </a:dk2>
        <a:lt2>
          <a:srgbClr val="FFCC00"/>
        </a:lt2>
        <a:accent1>
          <a:srgbClr val="9999FF"/>
        </a:accent1>
        <a:accent2>
          <a:srgbClr val="003300"/>
        </a:accent2>
        <a:accent3>
          <a:srgbClr val="AAB8AA"/>
        </a:accent3>
        <a:accent4>
          <a:srgbClr val="D4D4D4"/>
        </a:accent4>
        <a:accent5>
          <a:srgbClr val="CACAFF"/>
        </a:accent5>
        <a:accent6>
          <a:srgbClr val="002D00"/>
        </a:accent6>
        <a:hlink>
          <a:srgbClr val="009966"/>
        </a:hlink>
        <a:folHlink>
          <a:srgbClr val="6600CC"/>
        </a:folHlink>
      </a:clrScheme>
      <a:clrMap bg1="dk2" tx1="lt1" bg2="dk1" tx2="lt2" accent1="accent1" accent2="accent2" accent3="accent3" accent4="accent4" accent5="accent5" accent6="accent6" hlink="hlink" folHlink="folHlink"/>
    </a:extraClrScheme>
    <a:extraClrScheme>
      <a:clrScheme name="Sunny Days 5">
        <a:dk1>
          <a:srgbClr val="000000"/>
        </a:dk1>
        <a:lt1>
          <a:srgbClr val="F8F8F8"/>
        </a:lt1>
        <a:dk2>
          <a:srgbClr val="990099"/>
        </a:dk2>
        <a:lt2>
          <a:srgbClr val="FFCC00"/>
        </a:lt2>
        <a:accent1>
          <a:srgbClr val="9999FF"/>
        </a:accent1>
        <a:accent2>
          <a:srgbClr val="660066"/>
        </a:accent2>
        <a:accent3>
          <a:srgbClr val="CAAACA"/>
        </a:accent3>
        <a:accent4>
          <a:srgbClr val="D4D4D4"/>
        </a:accent4>
        <a:accent5>
          <a:srgbClr val="CACAFF"/>
        </a:accent5>
        <a:accent6>
          <a:srgbClr val="5C005C"/>
        </a:accent6>
        <a:hlink>
          <a:srgbClr val="CC00CC"/>
        </a:hlink>
        <a:folHlink>
          <a:srgbClr val="6600C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29019</TotalTime>
  <Words>2074</Words>
  <Application>Microsoft Office PowerPoint</Application>
  <PresentationFormat>全屏显示(4:3)</PresentationFormat>
  <Paragraphs>257</Paragraphs>
  <Slides>21</Slides>
  <Notes>18</Notes>
  <HiddenSlides>0</HiddenSlides>
  <MMClips>1</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21</vt:i4>
      </vt:variant>
    </vt:vector>
  </HeadingPairs>
  <TitlesOfParts>
    <vt:vector size="32" baseType="lpstr">
      <vt:lpstr>黑体</vt:lpstr>
      <vt:lpstr>华文楷体</vt:lpstr>
      <vt:lpstr>微软雅黑</vt:lpstr>
      <vt:lpstr>Arial</vt:lpstr>
      <vt:lpstr>Calibri</vt:lpstr>
      <vt:lpstr>Cambria</vt:lpstr>
      <vt:lpstr>Symbol</vt:lpstr>
      <vt:lpstr>Times New Roman</vt:lpstr>
      <vt:lpstr>Wingdings</vt:lpstr>
      <vt:lpstr>Sunny Days</vt:lpstr>
      <vt:lpstr>Office 主题​​</vt:lpstr>
      <vt:lpstr>丝爆驱动钝感固液复合含能材料 特性研究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Wujian</dc:creator>
  <cp:lastModifiedBy>xjtuhyj@stu.xjtu.edu.cn</cp:lastModifiedBy>
  <cp:revision>781</cp:revision>
  <dcterms:created xsi:type="dcterms:W3CDTF">2015-11-21T14:45:04Z</dcterms:created>
  <dcterms:modified xsi:type="dcterms:W3CDTF">2021-10-11T03:05:47Z</dcterms:modified>
</cp:coreProperties>
</file>