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90" r:id="rId2"/>
    <p:sldMasterId id="2147483702" r:id="rId3"/>
  </p:sldMasterIdLst>
  <p:notesMasterIdLst>
    <p:notesMasterId r:id="rId15"/>
  </p:notesMasterIdLst>
  <p:sldIdLst>
    <p:sldId id="257" r:id="rId4"/>
    <p:sldId id="310" r:id="rId5"/>
    <p:sldId id="256" r:id="rId6"/>
    <p:sldId id="311" r:id="rId7"/>
    <p:sldId id="312" r:id="rId8"/>
    <p:sldId id="313" r:id="rId9"/>
    <p:sldId id="314" r:id="rId10"/>
    <p:sldId id="318" r:id="rId11"/>
    <p:sldId id="315" r:id="rId12"/>
    <p:sldId id="316" r:id="rId13"/>
    <p:sldId id="258"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471"/>
  </p:normalViewPr>
  <p:slideViewPr>
    <p:cSldViewPr snapToGrid="0" snapToObjects="1">
      <p:cViewPr varScale="1">
        <p:scale>
          <a:sx n="90" d="100"/>
          <a:sy n="90" d="100"/>
        </p:scale>
        <p:origin x="232" y="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C23EFC-4420-AF4F-9B47-4BB7FAE1D409}" type="datetimeFigureOut">
              <a:rPr kumimoji="1" lang="zh-CN" altLang="en-US" smtClean="0"/>
              <a:t>2021/10/11</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33C997-31D7-CE46-BD74-EF821FC805A4}" type="slidenum">
              <a:rPr kumimoji="1" lang="zh-CN" altLang="en-US" smtClean="0"/>
              <a:t>‹#›</a:t>
            </a:fld>
            <a:endParaRPr kumimoji="1" lang="zh-CN" altLang="en-US"/>
          </a:p>
        </p:txBody>
      </p:sp>
    </p:spTree>
    <p:extLst>
      <p:ext uri="{BB962C8B-B14F-4D97-AF65-F5344CB8AC3E}">
        <p14:creationId xmlns:p14="http://schemas.microsoft.com/office/powerpoint/2010/main" val="381709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a:extLst>
              <a:ext uri="{FF2B5EF4-FFF2-40B4-BE49-F238E27FC236}">
                <a16:creationId xmlns:a16="http://schemas.microsoft.com/office/drawing/2014/main" id="{5BB1B5F6-FF2B-1540-988E-09C7DBFABC0F}"/>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备注占位符 2">
            <a:extLst>
              <a:ext uri="{FF2B5EF4-FFF2-40B4-BE49-F238E27FC236}">
                <a16:creationId xmlns:a16="http://schemas.microsoft.com/office/drawing/2014/main" id="{A17D37E2-4358-9E47-9A70-027DDF30D5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15363" name="灯片编号占位符 3">
            <a:extLst>
              <a:ext uri="{FF2B5EF4-FFF2-40B4-BE49-F238E27FC236}">
                <a16:creationId xmlns:a16="http://schemas.microsoft.com/office/drawing/2014/main" id="{C55CFCD9-B3A2-D04E-B751-BC89481012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7FAD51A2-1F5D-CD4A-88FC-98631777BBE5}" type="slidenum">
              <a:rPr lang="zh-CN" altLang="en-US">
                <a:latin typeface="Arial" panose="020B0604020202020204" pitchFamily="34" charset="0"/>
              </a:rPr>
              <a:pPr>
                <a:spcBef>
                  <a:spcPct val="0"/>
                </a:spcBef>
              </a:pPr>
              <a:t>1</a:t>
            </a:fld>
            <a:endParaRPr lang="zh-CN"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采用此方法进行电荷中和以及二次电子测试的测试信号回路原理如图</a:t>
            </a:r>
            <a:r>
              <a:rPr lang="zh-CN" altLang="en-US" sz="1200" kern="1200" dirty="0">
                <a:solidFill>
                  <a:schemeClr val="tx1"/>
                </a:solidFill>
                <a:effectLst/>
                <a:latin typeface="+mn-lt"/>
                <a:ea typeface="+mn-ea"/>
                <a:cs typeface="+mn-cs"/>
              </a:rPr>
              <a:t>左</a:t>
            </a:r>
            <a:r>
              <a:rPr lang="zh-CN" altLang="zh-CN" sz="1200" kern="1200" dirty="0">
                <a:solidFill>
                  <a:schemeClr val="tx1"/>
                </a:solidFill>
                <a:effectLst/>
                <a:latin typeface="+mn-lt"/>
                <a:ea typeface="+mn-ea"/>
                <a:cs typeface="+mn-cs"/>
              </a:rPr>
              <a:t>所示，当样品表面加</a:t>
            </a:r>
            <a:r>
              <a:rPr lang="en-US" altLang="zh-CN" sz="1200" kern="1200" dirty="0">
                <a:solidFill>
                  <a:schemeClr val="tx1"/>
                </a:solidFill>
                <a:effectLst/>
                <a:latin typeface="+mn-lt"/>
                <a:ea typeface="+mn-ea"/>
                <a:cs typeface="+mn-cs"/>
              </a:rPr>
              <a:t>+50V</a:t>
            </a:r>
            <a:r>
              <a:rPr lang="zh-CN" altLang="zh-CN" sz="1200" kern="1200" dirty="0">
                <a:solidFill>
                  <a:schemeClr val="tx1"/>
                </a:solidFill>
                <a:effectLst/>
                <a:latin typeface="+mn-lt"/>
                <a:ea typeface="+mn-ea"/>
                <a:cs typeface="+mn-cs"/>
              </a:rPr>
              <a:t>偏压进行电荷中和处理达到负电充电平衡时，仅有能量超过</a:t>
            </a:r>
            <a:r>
              <a:rPr lang="en-US" altLang="zh-CN" sz="1200" kern="1200" dirty="0">
                <a:solidFill>
                  <a:schemeClr val="tx1"/>
                </a:solidFill>
                <a:effectLst/>
                <a:latin typeface="+mn-lt"/>
                <a:ea typeface="+mn-ea"/>
                <a:cs typeface="+mn-cs"/>
              </a:rPr>
              <a:t>50eV</a:t>
            </a:r>
            <a:r>
              <a:rPr lang="zh-CN" altLang="zh-CN" sz="1200" kern="1200" dirty="0">
                <a:solidFill>
                  <a:schemeClr val="tx1"/>
                </a:solidFill>
                <a:effectLst/>
                <a:latin typeface="+mn-lt"/>
                <a:ea typeface="+mn-ea"/>
                <a:cs typeface="+mn-cs"/>
              </a:rPr>
              <a:t>的背散射电子可以穿透栅网被收集极接收到，此时的靶电流波形和收集极波形如图</a:t>
            </a:r>
            <a:r>
              <a:rPr lang="en-US" altLang="zh-CN" sz="1200" kern="1200" dirty="0">
                <a:solidFill>
                  <a:schemeClr val="tx1"/>
                </a:solidFill>
                <a:effectLst/>
                <a:latin typeface="+mn-lt"/>
                <a:ea typeface="+mn-ea"/>
                <a:cs typeface="+mn-cs"/>
              </a:rPr>
              <a:t>6-b</a:t>
            </a:r>
            <a:r>
              <a:rPr lang="zh-CN" altLang="zh-CN" sz="1200" kern="1200" dirty="0">
                <a:solidFill>
                  <a:schemeClr val="tx1"/>
                </a:solidFill>
                <a:effectLst/>
                <a:latin typeface="+mn-lt"/>
                <a:ea typeface="+mn-ea"/>
                <a:cs typeface="+mn-cs"/>
              </a:rPr>
              <a:t>所示</a:t>
            </a:r>
            <a:r>
              <a:rPr lang="zh-CN" altLang="zh-CN" dirty="0">
                <a:effectLst/>
              </a:rPr>
              <a:t> </a:t>
            </a:r>
            <a:endParaRPr kumimoji="1" lang="zh-CN" altLang="en-US" dirty="0"/>
          </a:p>
        </p:txBody>
      </p:sp>
      <p:sp>
        <p:nvSpPr>
          <p:cNvPr id="4" name="灯片编号占位符 3"/>
          <p:cNvSpPr>
            <a:spLocks noGrp="1"/>
          </p:cNvSpPr>
          <p:nvPr>
            <p:ph type="sldNum" sz="quarter" idx="5"/>
          </p:nvPr>
        </p:nvSpPr>
        <p:spPr/>
        <p:txBody>
          <a:bodyPr/>
          <a:lstStyle/>
          <a:p>
            <a:fld id="{D333C997-31D7-CE46-BD74-EF821FC805A4}" type="slidenum">
              <a:rPr kumimoji="1" lang="zh-CN" altLang="en-US" smtClean="0"/>
              <a:t>8</a:t>
            </a:fld>
            <a:endParaRPr kumimoji="1" lang="zh-CN" altLang="en-US"/>
          </a:p>
        </p:txBody>
      </p:sp>
    </p:spTree>
    <p:extLst>
      <p:ext uri="{BB962C8B-B14F-4D97-AF65-F5344CB8AC3E}">
        <p14:creationId xmlns:p14="http://schemas.microsoft.com/office/powerpoint/2010/main" val="2118725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99306822-F23B-4916-BF96-92C1DBEB41F9}" type="slidenum">
              <a:rPr lang="zh-CN" altLang="en-US" smtClean="0"/>
              <a:pPr/>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a:t>单击此处编辑母版副标题样式</a:t>
            </a:r>
          </a:p>
        </p:txBody>
      </p:sp>
      <p:sp>
        <p:nvSpPr>
          <p:cNvPr id="4"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5" name="Rectangle 6"/>
          <p:cNvSpPr>
            <a:spLocks noGrp="1" noChangeArrowheads="1"/>
          </p:cNvSpPr>
          <p:nvPr>
            <p:ph type="ftr" sz="quarter" idx="11"/>
          </p:nvPr>
        </p:nvSpPr>
        <p:spPr>
          <a:ln/>
        </p:spPr>
        <p:txBody>
          <a:bodyPr/>
          <a:lstStyle>
            <a:lvl1pPr>
              <a:defRPr/>
            </a:lvl1pPr>
          </a:lstStyle>
          <a:p>
            <a:endParaRPr kumimoji="1" lang="zh-CN" altLang="en-US"/>
          </a:p>
        </p:txBody>
      </p:sp>
      <p:sp>
        <p:nvSpPr>
          <p:cNvPr id="6"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2745374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5" name="Rectangle 6"/>
          <p:cNvSpPr>
            <a:spLocks noGrp="1" noChangeArrowheads="1"/>
          </p:cNvSpPr>
          <p:nvPr>
            <p:ph type="ftr" sz="quarter" idx="11"/>
          </p:nvPr>
        </p:nvSpPr>
        <p:spPr>
          <a:ln/>
        </p:spPr>
        <p:txBody>
          <a:bodyPr/>
          <a:lstStyle>
            <a:lvl1pPr>
              <a:defRPr/>
            </a:lvl1pPr>
          </a:lstStyle>
          <a:p>
            <a:endParaRPr kumimoji="1" lang="zh-CN" altLang="en-US"/>
          </a:p>
        </p:txBody>
      </p:sp>
      <p:sp>
        <p:nvSpPr>
          <p:cNvPr id="6"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1713483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622303"/>
            <a:ext cx="2743200" cy="55038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622303"/>
            <a:ext cx="8026400" cy="5503863"/>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5" name="Rectangle 6"/>
          <p:cNvSpPr>
            <a:spLocks noGrp="1" noChangeArrowheads="1"/>
          </p:cNvSpPr>
          <p:nvPr>
            <p:ph type="ftr" sz="quarter" idx="11"/>
          </p:nvPr>
        </p:nvSpPr>
        <p:spPr>
          <a:ln/>
        </p:spPr>
        <p:txBody>
          <a:bodyPr/>
          <a:lstStyle>
            <a:lvl1pPr>
              <a:defRPr/>
            </a:lvl1pPr>
          </a:lstStyle>
          <a:p>
            <a:endParaRPr kumimoji="1" lang="zh-CN" altLang="en-US"/>
          </a:p>
        </p:txBody>
      </p:sp>
      <p:sp>
        <p:nvSpPr>
          <p:cNvPr id="6"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1834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标题，文本与媒体剪辑">
    <p:spTree>
      <p:nvGrpSpPr>
        <p:cNvPr id="1" name=""/>
        <p:cNvGrpSpPr/>
        <p:nvPr/>
      </p:nvGrpSpPr>
      <p:grpSpPr>
        <a:xfrm>
          <a:off x="0" y="0"/>
          <a:ext cx="0" cy="0"/>
          <a:chOff x="0" y="0"/>
          <a:chExt cx="0" cy="0"/>
        </a:xfrm>
      </p:grpSpPr>
      <p:sp>
        <p:nvSpPr>
          <p:cNvPr id="2" name="标题 1"/>
          <p:cNvSpPr>
            <a:spLocks noGrp="1"/>
          </p:cNvSpPr>
          <p:nvPr>
            <p:ph type="title"/>
          </p:nvPr>
        </p:nvSpPr>
        <p:spPr>
          <a:xfrm>
            <a:off x="2161120" y="622303"/>
            <a:ext cx="7776633" cy="1006475"/>
          </a:xfrm>
        </p:spPr>
        <p:txBody>
          <a:bodyPr/>
          <a:lstStyle/>
          <a:p>
            <a:r>
              <a:rPr lang="zh-CN" altLang="en-US"/>
              <a:t>单击此处编辑母版标题样式</a:t>
            </a:r>
          </a:p>
        </p:txBody>
      </p:sp>
      <p:sp>
        <p:nvSpPr>
          <p:cNvPr id="3" name="文本占位符 2"/>
          <p:cNvSpPr>
            <a:spLocks noGrp="1"/>
          </p:cNvSpPr>
          <p:nvPr>
            <p:ph type="body" sz="half" idx="1"/>
          </p:nvPr>
        </p:nvSpPr>
        <p:spPr>
          <a:xfrm>
            <a:off x="609600" y="1600203"/>
            <a:ext cx="53848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媒体占位符 3"/>
          <p:cNvSpPr>
            <a:spLocks noGrp="1"/>
          </p:cNvSpPr>
          <p:nvPr>
            <p:ph type="media" sz="half" idx="2"/>
          </p:nvPr>
        </p:nvSpPr>
        <p:spPr>
          <a:xfrm>
            <a:off x="6197600" y="1600203"/>
            <a:ext cx="5384800" cy="4525963"/>
          </a:xfrm>
        </p:spPr>
        <p:txBody>
          <a:bodyPr/>
          <a:lstStyle/>
          <a:p>
            <a:pPr lvl="0"/>
            <a:r>
              <a:rPr lang="zh-CN" altLang="en-US" noProof="0"/>
              <a:t>单击图标添加媒体</a:t>
            </a:r>
          </a:p>
        </p:txBody>
      </p:sp>
      <p:sp>
        <p:nvSpPr>
          <p:cNvPr id="5"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6" name="Rectangle 6"/>
          <p:cNvSpPr>
            <a:spLocks noGrp="1" noChangeArrowheads="1"/>
          </p:cNvSpPr>
          <p:nvPr>
            <p:ph type="ftr" sz="quarter" idx="11"/>
          </p:nvPr>
        </p:nvSpPr>
        <p:spPr>
          <a:ln/>
        </p:spPr>
        <p:txBody>
          <a:bodyPr/>
          <a:lstStyle>
            <a:lvl1pPr>
              <a:defRPr/>
            </a:lvl1pPr>
          </a:lstStyle>
          <a:p>
            <a:endParaRPr kumimoji="1" lang="zh-CN" altLang="en-US"/>
          </a:p>
        </p:txBody>
      </p:sp>
      <p:sp>
        <p:nvSpPr>
          <p:cNvPr id="7"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2185082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2161120" y="622303"/>
            <a:ext cx="7776633" cy="1006475"/>
          </a:xfrm>
        </p:spPr>
        <p:txBody>
          <a:bodyPr/>
          <a:lstStyle/>
          <a:p>
            <a:r>
              <a:rPr lang="zh-CN" altLang="en-US"/>
              <a:t>单击此处编辑母版标题样式</a:t>
            </a:r>
          </a:p>
        </p:txBody>
      </p:sp>
      <p:sp>
        <p:nvSpPr>
          <p:cNvPr id="3" name="文本占位符 2"/>
          <p:cNvSpPr>
            <a:spLocks noGrp="1"/>
          </p:cNvSpPr>
          <p:nvPr>
            <p:ph type="body" sz="half" idx="1"/>
          </p:nvPr>
        </p:nvSpPr>
        <p:spPr>
          <a:xfrm>
            <a:off x="609600" y="1600203"/>
            <a:ext cx="53848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97600" y="1600203"/>
            <a:ext cx="53848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6" name="Rectangle 6"/>
          <p:cNvSpPr>
            <a:spLocks noGrp="1" noChangeArrowheads="1"/>
          </p:cNvSpPr>
          <p:nvPr>
            <p:ph type="ftr" sz="quarter" idx="11"/>
          </p:nvPr>
        </p:nvSpPr>
        <p:spPr>
          <a:ln/>
        </p:spPr>
        <p:txBody>
          <a:bodyPr/>
          <a:lstStyle>
            <a:lvl1pPr>
              <a:defRPr/>
            </a:lvl1pPr>
          </a:lstStyle>
          <a:p>
            <a:endParaRPr kumimoji="1" lang="zh-CN" altLang="en-US"/>
          </a:p>
        </p:txBody>
      </p:sp>
      <p:sp>
        <p:nvSpPr>
          <p:cNvPr id="7"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2193968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2161120" y="622303"/>
            <a:ext cx="7776633" cy="1006475"/>
          </a:xfrm>
        </p:spPr>
        <p:txBody>
          <a:bodyPr/>
          <a:lstStyle/>
          <a:p>
            <a:r>
              <a:rPr lang="zh-CN" altLang="en-US"/>
              <a:t>单击此处编辑母版标题样式</a:t>
            </a:r>
          </a:p>
        </p:txBody>
      </p:sp>
      <p:sp>
        <p:nvSpPr>
          <p:cNvPr id="3" name="内容占位符 2"/>
          <p:cNvSpPr>
            <a:spLocks noGrp="1"/>
          </p:cNvSpPr>
          <p:nvPr>
            <p:ph sz="half" idx="1"/>
          </p:nvPr>
        </p:nvSpPr>
        <p:spPr>
          <a:xfrm>
            <a:off x="609600" y="1600203"/>
            <a:ext cx="53848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quarter" idx="2"/>
          </p:nvPr>
        </p:nvSpPr>
        <p:spPr>
          <a:xfrm>
            <a:off x="6197600" y="1600200"/>
            <a:ext cx="5384800" cy="21859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内容占位符 4"/>
          <p:cNvSpPr>
            <a:spLocks noGrp="1"/>
          </p:cNvSpPr>
          <p:nvPr>
            <p:ph sz="quarter" idx="3"/>
          </p:nvPr>
        </p:nvSpPr>
        <p:spPr>
          <a:xfrm>
            <a:off x="6197600" y="3938591"/>
            <a:ext cx="5384800" cy="218757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7" name="Rectangle 6"/>
          <p:cNvSpPr>
            <a:spLocks noGrp="1" noChangeArrowheads="1"/>
          </p:cNvSpPr>
          <p:nvPr>
            <p:ph type="ftr" sz="quarter" idx="11"/>
          </p:nvPr>
        </p:nvSpPr>
        <p:spPr>
          <a:ln/>
        </p:spPr>
        <p:txBody>
          <a:bodyPr/>
          <a:lstStyle>
            <a:lvl1pPr>
              <a:defRPr/>
            </a:lvl1pPr>
          </a:lstStyle>
          <a:p>
            <a:endParaRPr kumimoji="1" lang="zh-CN" altLang="en-US"/>
          </a:p>
        </p:txBody>
      </p:sp>
      <p:sp>
        <p:nvSpPr>
          <p:cNvPr id="8"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2196031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2161120" y="622303"/>
            <a:ext cx="7776633" cy="1006475"/>
          </a:xfrm>
        </p:spPr>
        <p:txBody>
          <a:bodyPr/>
          <a:lstStyle/>
          <a:p>
            <a:r>
              <a:rPr lang="zh-CN" altLang="en-US"/>
              <a:t>单击此处编辑母版标题样式</a:t>
            </a:r>
          </a:p>
        </p:txBody>
      </p:sp>
      <p:sp>
        <p:nvSpPr>
          <p:cNvPr id="3" name="内容占位符 2"/>
          <p:cNvSpPr>
            <a:spLocks noGrp="1"/>
          </p:cNvSpPr>
          <p:nvPr>
            <p:ph sz="quarter" idx="1"/>
          </p:nvPr>
        </p:nvSpPr>
        <p:spPr>
          <a:xfrm>
            <a:off x="609600" y="1600200"/>
            <a:ext cx="5384800" cy="21859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quarter" idx="2"/>
          </p:nvPr>
        </p:nvSpPr>
        <p:spPr>
          <a:xfrm>
            <a:off x="6197600" y="1600200"/>
            <a:ext cx="5384800" cy="21859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内容占位符 4"/>
          <p:cNvSpPr>
            <a:spLocks noGrp="1"/>
          </p:cNvSpPr>
          <p:nvPr>
            <p:ph sz="quarter" idx="3"/>
          </p:nvPr>
        </p:nvSpPr>
        <p:spPr>
          <a:xfrm>
            <a:off x="609600" y="3938591"/>
            <a:ext cx="5384800" cy="218757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内容占位符 5"/>
          <p:cNvSpPr>
            <a:spLocks noGrp="1"/>
          </p:cNvSpPr>
          <p:nvPr>
            <p:ph sz="quarter" idx="4"/>
          </p:nvPr>
        </p:nvSpPr>
        <p:spPr>
          <a:xfrm>
            <a:off x="6197600" y="3938591"/>
            <a:ext cx="5384800" cy="218757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8" name="Rectangle 6"/>
          <p:cNvSpPr>
            <a:spLocks noGrp="1" noChangeArrowheads="1"/>
          </p:cNvSpPr>
          <p:nvPr>
            <p:ph type="ftr" sz="quarter" idx="11"/>
          </p:nvPr>
        </p:nvSpPr>
        <p:spPr>
          <a:ln/>
        </p:spPr>
        <p:txBody>
          <a:bodyPr/>
          <a:lstStyle>
            <a:lvl1pPr>
              <a:defRPr/>
            </a:lvl1pPr>
          </a:lstStyle>
          <a:p>
            <a:endParaRPr kumimoji="1" lang="zh-CN" altLang="en-US"/>
          </a:p>
        </p:txBody>
      </p:sp>
      <p:sp>
        <p:nvSpPr>
          <p:cNvPr id="9"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294049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622303"/>
            <a:ext cx="10972800" cy="55038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3"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4" name="Rectangle 6"/>
          <p:cNvSpPr>
            <a:spLocks noGrp="1" noChangeArrowheads="1"/>
          </p:cNvSpPr>
          <p:nvPr>
            <p:ph type="ftr" sz="quarter" idx="11"/>
          </p:nvPr>
        </p:nvSpPr>
        <p:spPr>
          <a:ln/>
        </p:spPr>
        <p:txBody>
          <a:bodyPr/>
          <a:lstStyle>
            <a:lvl1pPr>
              <a:defRPr/>
            </a:lvl1pPr>
          </a:lstStyle>
          <a:p>
            <a:endParaRPr kumimoji="1" lang="zh-CN" altLang="en-US"/>
          </a:p>
        </p:txBody>
      </p:sp>
      <p:sp>
        <p:nvSpPr>
          <p:cNvPr id="5"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23320429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2161120" y="622303"/>
            <a:ext cx="7776633" cy="1006475"/>
          </a:xfrm>
        </p:spPr>
        <p:txBody>
          <a:bodyPr/>
          <a:lstStyle/>
          <a:p>
            <a:r>
              <a:rPr lang="zh-CN" altLang="en-US"/>
              <a:t>单击此处编辑母版标题样式</a:t>
            </a:r>
          </a:p>
        </p:txBody>
      </p:sp>
      <p:sp>
        <p:nvSpPr>
          <p:cNvPr id="3" name="表格占位符 2"/>
          <p:cNvSpPr>
            <a:spLocks noGrp="1"/>
          </p:cNvSpPr>
          <p:nvPr>
            <p:ph type="tbl" idx="1"/>
          </p:nvPr>
        </p:nvSpPr>
        <p:spPr>
          <a:xfrm>
            <a:off x="609600" y="1600203"/>
            <a:ext cx="10972800" cy="4525963"/>
          </a:xfrm>
        </p:spPr>
        <p:txBody>
          <a:bodyPr/>
          <a:lstStyle/>
          <a:p>
            <a:pPr lvl="0"/>
            <a:r>
              <a:rPr lang="zh-CN" altLang="en-US" noProof="0"/>
              <a:t>单击图标添加表格</a:t>
            </a:r>
          </a:p>
        </p:txBody>
      </p:sp>
      <p:sp>
        <p:nvSpPr>
          <p:cNvPr id="4"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5" name="Rectangle 6"/>
          <p:cNvSpPr>
            <a:spLocks noGrp="1" noChangeArrowheads="1"/>
          </p:cNvSpPr>
          <p:nvPr>
            <p:ph type="ftr" sz="quarter" idx="11"/>
          </p:nvPr>
        </p:nvSpPr>
        <p:spPr>
          <a:ln/>
        </p:spPr>
        <p:txBody>
          <a:bodyPr/>
          <a:lstStyle>
            <a:lvl1pPr>
              <a:defRPr/>
            </a:lvl1pPr>
          </a:lstStyle>
          <a:p>
            <a:endParaRPr kumimoji="1" lang="zh-CN" altLang="en-US"/>
          </a:p>
        </p:txBody>
      </p:sp>
      <p:sp>
        <p:nvSpPr>
          <p:cNvPr id="6"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25216124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3375"/>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幻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2147809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幻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2178259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5" name="Rectangle 6"/>
          <p:cNvSpPr>
            <a:spLocks noGrp="1" noChangeArrowheads="1"/>
          </p:cNvSpPr>
          <p:nvPr>
            <p:ph type="ftr" sz="quarter" idx="11"/>
          </p:nvPr>
        </p:nvSpPr>
        <p:spPr>
          <a:ln/>
        </p:spPr>
        <p:txBody>
          <a:bodyPr/>
          <a:lstStyle>
            <a:lvl1pPr>
              <a:defRPr/>
            </a:lvl1pPr>
          </a:lstStyle>
          <a:p>
            <a:endParaRPr kumimoji="1" lang="zh-CN" altLang="en-US"/>
          </a:p>
        </p:txBody>
      </p:sp>
      <p:sp>
        <p:nvSpPr>
          <p:cNvPr id="6"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3984949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2"/>
            <a:ext cx="10515600" cy="2852737"/>
          </a:xfrm>
        </p:spPr>
        <p:txBody>
          <a:bodyPr anchor="b"/>
          <a:lstStyle>
            <a:lvl1pPr>
              <a:defRPr sz="3375"/>
            </a:lvl1pPr>
          </a:lstStyle>
          <a:p>
            <a:r>
              <a:rPr kumimoji="1" lang="zh-CN" altLang="en-US"/>
              <a:t>单击此处编辑母版标题样式</a:t>
            </a:r>
          </a:p>
        </p:txBody>
      </p:sp>
      <p:sp>
        <p:nvSpPr>
          <p:cNvPr id="3" name="文本占位符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幻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3322546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幻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3344940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9"/>
            <a:ext cx="10515600" cy="1325563"/>
          </a:xfrm>
        </p:spPr>
        <p:txBody>
          <a:bodyPr/>
          <a:lstStyle/>
          <a:p>
            <a:r>
              <a:rPr kumimoji="1"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zh-CN" altLang="en-US"/>
              <a:t>单击此处编辑母版文本样式</a:t>
            </a:r>
          </a:p>
        </p:txBody>
      </p:sp>
      <p:sp>
        <p:nvSpPr>
          <p:cNvPr id="4" name="内容占位符 3"/>
          <p:cNvSpPr>
            <a:spLocks noGrp="1"/>
          </p:cNvSpPr>
          <p:nvPr>
            <p:ph sz="half" idx="2"/>
          </p:nvPr>
        </p:nvSpPr>
        <p:spPr>
          <a:xfrm>
            <a:off x="839789"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zh-CN" altLang="en-US"/>
              <a:t>单击此处编辑母版文本样式</a:t>
            </a:r>
          </a:p>
        </p:txBody>
      </p:sp>
      <p:sp>
        <p:nvSpPr>
          <p:cNvPr id="6" name="内容占位符 5"/>
          <p:cNvSpPr>
            <a:spLocks noGrp="1"/>
          </p:cNvSpPr>
          <p:nvPr>
            <p:ph sz="quarter" idx="4"/>
          </p:nvPr>
        </p:nvSpPr>
        <p:spPr>
          <a:xfrm>
            <a:off x="6172202"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幻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6909311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幻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25822595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幻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22673456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1800"/>
            </a:lvl1pPr>
          </a:lstStyle>
          <a:p>
            <a:r>
              <a:rPr kumimoji="1" lang="zh-CN" altLang="en-US"/>
              <a:t>单击此处编辑母版标题样式</a:t>
            </a:r>
          </a:p>
        </p:txBody>
      </p:sp>
      <p:sp>
        <p:nvSpPr>
          <p:cNvPr id="3" name="内容占位符 2"/>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幻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2777290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1800"/>
            </a:lvl1pPr>
          </a:lstStyle>
          <a:p>
            <a:r>
              <a:rPr kumimoji="1" lang="zh-CN" altLang="en-US"/>
              <a:t>单击此处编辑母版标题样式</a:t>
            </a:r>
          </a:p>
        </p:txBody>
      </p:sp>
      <p:sp>
        <p:nvSpPr>
          <p:cNvPr id="3" name="图片占位符 2"/>
          <p:cNvSpPr>
            <a:spLocks noGrp="1"/>
          </p:cNvSpPr>
          <p:nvPr>
            <p:ph type="pic" idx="1"/>
          </p:nvPr>
        </p:nvSpPr>
        <p:spPr>
          <a:xfrm>
            <a:off x="5183188" y="987429"/>
            <a:ext cx="617220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kumimoji="1"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幻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2938663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幻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4377429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2"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幻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2077639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3375"/>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597403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3"/>
            <a:ext cx="10363200" cy="1362075"/>
          </a:xfrm>
        </p:spPr>
        <p:txBody>
          <a:bodyPr anchor="t"/>
          <a:lstStyle>
            <a:lvl1pPr algn="l">
              <a:defRPr sz="3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4"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5" name="Rectangle 6"/>
          <p:cNvSpPr>
            <a:spLocks noGrp="1" noChangeArrowheads="1"/>
          </p:cNvSpPr>
          <p:nvPr>
            <p:ph type="ftr" sz="quarter" idx="11"/>
          </p:nvPr>
        </p:nvSpPr>
        <p:spPr>
          <a:ln/>
        </p:spPr>
        <p:txBody>
          <a:bodyPr/>
          <a:lstStyle>
            <a:lvl1pPr>
              <a:defRPr/>
            </a:lvl1pPr>
          </a:lstStyle>
          <a:p>
            <a:endParaRPr kumimoji="1" lang="zh-CN" altLang="en-US"/>
          </a:p>
        </p:txBody>
      </p:sp>
      <p:sp>
        <p:nvSpPr>
          <p:cNvPr id="6"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4173210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28167881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2"/>
            <a:ext cx="10515600" cy="2852737"/>
          </a:xfrm>
        </p:spPr>
        <p:txBody>
          <a:bodyPr anchor="b"/>
          <a:lstStyle>
            <a:lvl1pPr>
              <a:defRPr sz="3375"/>
            </a:lvl1pPr>
          </a:lstStyle>
          <a:p>
            <a:r>
              <a:rPr lang="zh-CN" altLang="en-US"/>
              <a:t>单击此处编辑母版标题样式</a:t>
            </a:r>
          </a:p>
        </p:txBody>
      </p:sp>
      <p:sp>
        <p:nvSpPr>
          <p:cNvPr id="3" name="文本占位符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7794549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4472082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9"/>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a:t>单击此处编辑母版文本样式</a:t>
            </a:r>
          </a:p>
        </p:txBody>
      </p:sp>
      <p:sp>
        <p:nvSpPr>
          <p:cNvPr id="6" name="内容占位符 5"/>
          <p:cNvSpPr>
            <a:spLocks noGrp="1"/>
          </p:cNvSpPr>
          <p:nvPr>
            <p:ph sz="quarter" idx="4"/>
          </p:nvPr>
        </p:nvSpPr>
        <p:spPr>
          <a:xfrm>
            <a:off x="6172202"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2061777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7232648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6512980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1800"/>
            </a:lvl1pPr>
          </a:lstStyle>
          <a:p>
            <a:r>
              <a:rPr lang="zh-CN" altLang="en-US"/>
              <a:t>单击此处编辑母版标题样式</a:t>
            </a:r>
          </a:p>
        </p:txBody>
      </p:sp>
      <p:sp>
        <p:nvSpPr>
          <p:cNvPr id="3" name="内容占位符 2"/>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32301560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1800"/>
            </a:lvl1pPr>
          </a:lstStyle>
          <a:p>
            <a:r>
              <a:rPr lang="zh-CN" altLang="en-US"/>
              <a:t>单击此处编辑母版标题样式</a:t>
            </a:r>
          </a:p>
        </p:txBody>
      </p:sp>
      <p:sp>
        <p:nvSpPr>
          <p:cNvPr id="3" name="图片占位符 2"/>
          <p:cNvSpPr>
            <a:spLocks noGrp="1"/>
          </p:cNvSpPr>
          <p:nvPr>
            <p:ph type="pic" idx="1"/>
          </p:nvPr>
        </p:nvSpPr>
        <p:spPr>
          <a:xfrm>
            <a:off x="5183188" y="987429"/>
            <a:ext cx="617220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8203463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40901313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2"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62879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6" name="Rectangle 6"/>
          <p:cNvSpPr>
            <a:spLocks noGrp="1" noChangeArrowheads="1"/>
          </p:cNvSpPr>
          <p:nvPr>
            <p:ph type="ftr" sz="quarter" idx="11"/>
          </p:nvPr>
        </p:nvSpPr>
        <p:spPr>
          <a:ln/>
        </p:spPr>
        <p:txBody>
          <a:bodyPr/>
          <a:lstStyle>
            <a:lvl1pPr>
              <a:defRPr/>
            </a:lvl1pPr>
          </a:lstStyle>
          <a:p>
            <a:endParaRPr kumimoji="1" lang="zh-CN" altLang="en-US"/>
          </a:p>
        </p:txBody>
      </p:sp>
      <p:sp>
        <p:nvSpPr>
          <p:cNvPr id="7"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4168252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8" name="Rectangle 6"/>
          <p:cNvSpPr>
            <a:spLocks noGrp="1" noChangeArrowheads="1"/>
          </p:cNvSpPr>
          <p:nvPr>
            <p:ph type="ftr" sz="quarter" idx="11"/>
          </p:nvPr>
        </p:nvSpPr>
        <p:spPr>
          <a:ln/>
        </p:spPr>
        <p:txBody>
          <a:bodyPr/>
          <a:lstStyle>
            <a:lvl1pPr>
              <a:defRPr/>
            </a:lvl1pPr>
          </a:lstStyle>
          <a:p>
            <a:endParaRPr kumimoji="1" lang="zh-CN" altLang="en-US"/>
          </a:p>
        </p:txBody>
      </p:sp>
      <p:sp>
        <p:nvSpPr>
          <p:cNvPr id="9"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3507654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4" name="Rectangle 6"/>
          <p:cNvSpPr>
            <a:spLocks noGrp="1" noChangeArrowheads="1"/>
          </p:cNvSpPr>
          <p:nvPr>
            <p:ph type="ftr" sz="quarter" idx="11"/>
          </p:nvPr>
        </p:nvSpPr>
        <p:spPr>
          <a:ln/>
        </p:spPr>
        <p:txBody>
          <a:bodyPr/>
          <a:lstStyle>
            <a:lvl1pPr>
              <a:defRPr/>
            </a:lvl1pPr>
          </a:lstStyle>
          <a:p>
            <a:endParaRPr kumimoji="1" lang="zh-CN" altLang="en-US"/>
          </a:p>
        </p:txBody>
      </p:sp>
      <p:sp>
        <p:nvSpPr>
          <p:cNvPr id="5"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1534147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3" name="Rectangle 6"/>
          <p:cNvSpPr>
            <a:spLocks noGrp="1" noChangeArrowheads="1"/>
          </p:cNvSpPr>
          <p:nvPr>
            <p:ph type="ftr" sz="quarter" idx="11"/>
          </p:nvPr>
        </p:nvSpPr>
        <p:spPr>
          <a:ln/>
        </p:spPr>
        <p:txBody>
          <a:bodyPr/>
          <a:lstStyle>
            <a:lvl1pPr>
              <a:defRPr/>
            </a:lvl1pPr>
          </a:lstStyle>
          <a:p>
            <a:endParaRPr kumimoji="1" lang="zh-CN" altLang="en-US"/>
          </a:p>
        </p:txBody>
      </p:sp>
      <p:sp>
        <p:nvSpPr>
          <p:cNvPr id="4"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847627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0"/>
            <a:ext cx="4011084" cy="1162050"/>
          </a:xfrm>
        </p:spPr>
        <p:txBody>
          <a:bodyPr anchor="b"/>
          <a:lstStyle>
            <a:lvl1pPr algn="l">
              <a:defRPr sz="1500"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a:t>单击此处编辑母版文本样式</a:t>
            </a:r>
          </a:p>
        </p:txBody>
      </p:sp>
      <p:sp>
        <p:nvSpPr>
          <p:cNvPr id="5"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6" name="Rectangle 6"/>
          <p:cNvSpPr>
            <a:spLocks noGrp="1" noChangeArrowheads="1"/>
          </p:cNvSpPr>
          <p:nvPr>
            <p:ph type="ftr" sz="quarter" idx="11"/>
          </p:nvPr>
        </p:nvSpPr>
        <p:spPr>
          <a:ln/>
        </p:spPr>
        <p:txBody>
          <a:bodyPr/>
          <a:lstStyle>
            <a:lvl1pPr>
              <a:defRPr/>
            </a:lvl1pPr>
          </a:lstStyle>
          <a:p>
            <a:endParaRPr kumimoji="1" lang="zh-CN" altLang="en-US"/>
          </a:p>
        </p:txBody>
      </p:sp>
      <p:sp>
        <p:nvSpPr>
          <p:cNvPr id="7"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220037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15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a:t>单击图标添加图片</a:t>
            </a:r>
          </a:p>
        </p:txBody>
      </p:sp>
      <p:sp>
        <p:nvSpPr>
          <p:cNvPr id="4" name="文本占位符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a:t>单击此处编辑母版文本样式</a:t>
            </a:r>
          </a:p>
        </p:txBody>
      </p:sp>
      <p:sp>
        <p:nvSpPr>
          <p:cNvPr id="5" name="Rectangle 5"/>
          <p:cNvSpPr>
            <a:spLocks noGrp="1" noChangeArrowheads="1"/>
          </p:cNvSpPr>
          <p:nvPr>
            <p:ph type="dt" sz="half" idx="10"/>
          </p:nvPr>
        </p:nvSpPr>
        <p:spPr>
          <a:ln/>
        </p:spPr>
        <p:txBody>
          <a:bodyPr/>
          <a:lstStyle>
            <a:lvl1pPr>
              <a:defRPr/>
            </a:lvl1pPr>
          </a:lstStyle>
          <a:p>
            <a:fld id="{6442190E-D011-7B4B-80CD-A2CDF7DBE20D}" type="datetimeFigureOut">
              <a:rPr kumimoji="1" lang="zh-CN" altLang="en-US" smtClean="0"/>
              <a:t>2021/10/11</a:t>
            </a:fld>
            <a:endParaRPr kumimoji="1" lang="zh-CN" altLang="en-US"/>
          </a:p>
        </p:txBody>
      </p:sp>
      <p:sp>
        <p:nvSpPr>
          <p:cNvPr id="6" name="Rectangle 6"/>
          <p:cNvSpPr>
            <a:spLocks noGrp="1" noChangeArrowheads="1"/>
          </p:cNvSpPr>
          <p:nvPr>
            <p:ph type="ftr" sz="quarter" idx="11"/>
          </p:nvPr>
        </p:nvSpPr>
        <p:spPr>
          <a:ln/>
        </p:spPr>
        <p:txBody>
          <a:bodyPr/>
          <a:lstStyle>
            <a:lvl1pPr>
              <a:defRPr/>
            </a:lvl1pPr>
          </a:lstStyle>
          <a:p>
            <a:endParaRPr kumimoji="1" lang="zh-CN" altLang="en-US"/>
          </a:p>
        </p:txBody>
      </p:sp>
      <p:sp>
        <p:nvSpPr>
          <p:cNvPr id="7" name="Rectangle 7"/>
          <p:cNvSpPr>
            <a:spLocks noGrp="1" noChangeArrowheads="1"/>
          </p:cNvSpPr>
          <p:nvPr>
            <p:ph type="sldNum" sz="quarter" idx="12"/>
          </p:nvPr>
        </p:nvSpPr>
        <p:spPr>
          <a:ln/>
        </p:spPr>
        <p:txBody>
          <a:bodyPr/>
          <a:lstStyle>
            <a:lvl1pPr>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675624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3.jp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2" descr="复件 复件 中页"/>
          <p:cNvPicPr>
            <a:picLocks noChangeAspect="1" noChangeArrowheads="1"/>
          </p:cNvPicPr>
          <p:nvPr/>
        </p:nvPicPr>
        <p:blipFill>
          <a:blip r:embed="rId19"/>
          <a:srcRect/>
          <a:stretch>
            <a:fillRect/>
          </a:stretch>
        </p:blipFill>
        <p:spPr bwMode="auto">
          <a:xfrm>
            <a:off x="0" y="2"/>
            <a:ext cx="12192000" cy="6886575"/>
          </a:xfrm>
          <a:prstGeom prst="rect">
            <a:avLst/>
          </a:prstGeom>
          <a:noFill/>
          <a:ln w="9525">
            <a:noFill/>
            <a:miter lim="800000"/>
            <a:headEnd/>
            <a:tailEnd/>
          </a:ln>
        </p:spPr>
      </p:pic>
      <p:sp>
        <p:nvSpPr>
          <p:cNvPr id="1027" name="Rectangle 3"/>
          <p:cNvSpPr>
            <a:spLocks noGrp="1" noChangeArrowheads="1"/>
          </p:cNvSpPr>
          <p:nvPr>
            <p:ph type="title"/>
          </p:nvPr>
        </p:nvSpPr>
        <p:spPr bwMode="auto">
          <a:xfrm>
            <a:off x="2161120" y="622303"/>
            <a:ext cx="7776633" cy="10064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8" name="Rectangle 4"/>
          <p:cNvSpPr>
            <a:spLocks noGrp="1" noChangeArrowheads="1"/>
          </p:cNvSpPr>
          <p:nvPr>
            <p:ph type="body" idx="1"/>
          </p:nvPr>
        </p:nvSpPr>
        <p:spPr bwMode="auto">
          <a:xfrm>
            <a:off x="609600" y="1600203"/>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b="0">
                <a:solidFill>
                  <a:schemeClr val="tx1"/>
                </a:solidFill>
                <a:latin typeface="+mn-lt"/>
              </a:defRPr>
            </a:lvl1pPr>
          </a:lstStyle>
          <a:p>
            <a:fld id="{6442190E-D011-7B4B-80CD-A2CDF7DBE20D}" type="datetimeFigureOut">
              <a:rPr kumimoji="1" lang="zh-CN" altLang="en-US" smtClean="0"/>
              <a:t>2021/10/11</a:t>
            </a:fld>
            <a:endParaRPr kumimoji="1" lang="zh-CN" alt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b="0">
                <a:solidFill>
                  <a:schemeClr val="tx1"/>
                </a:solidFill>
                <a:latin typeface="+mn-lt"/>
              </a:defRPr>
            </a:lvl1pPr>
          </a:lstStyle>
          <a:p>
            <a:endParaRPr kumimoji="1" lang="zh-CN" alt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b="0">
                <a:solidFill>
                  <a:schemeClr val="tx1"/>
                </a:solidFill>
                <a:latin typeface="+mn-lt"/>
              </a:defRPr>
            </a:lvl1pPr>
          </a:lstStyle>
          <a:p>
            <a:fld id="{49FC4768-747A-844A-B5B7-00B253B35ACB}" type="slidenum">
              <a:rPr kumimoji="1" lang="zh-CN" altLang="en-US" smtClean="0"/>
              <a:t>‹#›</a:t>
            </a:fld>
            <a:endParaRPr kumimoji="1" lang="zh-CN" altLang="en-US"/>
          </a:p>
        </p:txBody>
      </p:sp>
    </p:spTree>
    <p:extLst>
      <p:ext uri="{BB962C8B-B14F-4D97-AF65-F5344CB8AC3E}">
        <p14:creationId xmlns:p14="http://schemas.microsoft.com/office/powerpoint/2010/main" val="23103184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ransition/>
  <p:txStyles>
    <p:titleStyle>
      <a:lvl1pPr algn="ctr" rtl="0" eaLnBrk="1" fontAlgn="base" hangingPunct="1">
        <a:spcBef>
          <a:spcPct val="0"/>
        </a:spcBef>
        <a:spcAft>
          <a:spcPct val="0"/>
        </a:spcAft>
        <a:defRPr sz="2700">
          <a:solidFill>
            <a:srgbClr val="000066"/>
          </a:solidFill>
          <a:latin typeface="+mj-lt"/>
          <a:ea typeface="+mj-ea"/>
          <a:cs typeface="方正大黑简体"/>
        </a:defRPr>
      </a:lvl1pPr>
      <a:lvl2pPr algn="ctr" rtl="0" eaLnBrk="1" fontAlgn="base" hangingPunct="1">
        <a:spcBef>
          <a:spcPct val="0"/>
        </a:spcBef>
        <a:spcAft>
          <a:spcPct val="0"/>
        </a:spcAft>
        <a:defRPr sz="2700">
          <a:solidFill>
            <a:srgbClr val="000066"/>
          </a:solidFill>
          <a:latin typeface="Arial" pitchFamily="34" charset="0"/>
          <a:ea typeface="方正大黑简体" charset="-122"/>
          <a:cs typeface="方正大黑简体"/>
        </a:defRPr>
      </a:lvl2pPr>
      <a:lvl3pPr algn="ctr" rtl="0" eaLnBrk="1" fontAlgn="base" hangingPunct="1">
        <a:spcBef>
          <a:spcPct val="0"/>
        </a:spcBef>
        <a:spcAft>
          <a:spcPct val="0"/>
        </a:spcAft>
        <a:defRPr sz="2700">
          <a:solidFill>
            <a:srgbClr val="000066"/>
          </a:solidFill>
          <a:latin typeface="Arial" pitchFamily="34" charset="0"/>
          <a:ea typeface="方正大黑简体" charset="-122"/>
          <a:cs typeface="方正大黑简体"/>
        </a:defRPr>
      </a:lvl3pPr>
      <a:lvl4pPr algn="ctr" rtl="0" eaLnBrk="1" fontAlgn="base" hangingPunct="1">
        <a:spcBef>
          <a:spcPct val="0"/>
        </a:spcBef>
        <a:spcAft>
          <a:spcPct val="0"/>
        </a:spcAft>
        <a:defRPr sz="2700">
          <a:solidFill>
            <a:srgbClr val="000066"/>
          </a:solidFill>
          <a:latin typeface="Arial" pitchFamily="34" charset="0"/>
          <a:ea typeface="方正大黑简体" charset="-122"/>
          <a:cs typeface="方正大黑简体"/>
        </a:defRPr>
      </a:lvl4pPr>
      <a:lvl5pPr algn="ctr" rtl="0" eaLnBrk="1" fontAlgn="base" hangingPunct="1">
        <a:spcBef>
          <a:spcPct val="0"/>
        </a:spcBef>
        <a:spcAft>
          <a:spcPct val="0"/>
        </a:spcAft>
        <a:defRPr sz="2700">
          <a:solidFill>
            <a:srgbClr val="000066"/>
          </a:solidFill>
          <a:latin typeface="Arial" pitchFamily="34" charset="0"/>
          <a:ea typeface="方正大黑简体" charset="-122"/>
          <a:cs typeface="方正大黑简体"/>
        </a:defRPr>
      </a:lvl5pPr>
      <a:lvl6pPr marL="342900" algn="ctr" rtl="0" eaLnBrk="1" fontAlgn="base" hangingPunct="1">
        <a:spcBef>
          <a:spcPct val="0"/>
        </a:spcBef>
        <a:spcAft>
          <a:spcPct val="0"/>
        </a:spcAft>
        <a:defRPr sz="2700">
          <a:solidFill>
            <a:srgbClr val="000066"/>
          </a:solidFill>
          <a:latin typeface="Arial" pitchFamily="34" charset="0"/>
          <a:ea typeface="方正大黑简体" charset="-122"/>
        </a:defRPr>
      </a:lvl6pPr>
      <a:lvl7pPr marL="685800" algn="ctr" rtl="0" eaLnBrk="1" fontAlgn="base" hangingPunct="1">
        <a:spcBef>
          <a:spcPct val="0"/>
        </a:spcBef>
        <a:spcAft>
          <a:spcPct val="0"/>
        </a:spcAft>
        <a:defRPr sz="2700">
          <a:solidFill>
            <a:srgbClr val="000066"/>
          </a:solidFill>
          <a:latin typeface="Arial" pitchFamily="34" charset="0"/>
          <a:ea typeface="方正大黑简体" charset="-122"/>
        </a:defRPr>
      </a:lvl7pPr>
      <a:lvl8pPr marL="1028700" algn="ctr" rtl="0" eaLnBrk="1" fontAlgn="base" hangingPunct="1">
        <a:spcBef>
          <a:spcPct val="0"/>
        </a:spcBef>
        <a:spcAft>
          <a:spcPct val="0"/>
        </a:spcAft>
        <a:defRPr sz="2700">
          <a:solidFill>
            <a:srgbClr val="000066"/>
          </a:solidFill>
          <a:latin typeface="Arial" pitchFamily="34" charset="0"/>
          <a:ea typeface="方正大黑简体" charset="-122"/>
        </a:defRPr>
      </a:lvl8pPr>
      <a:lvl9pPr marL="1371600" algn="ctr" rtl="0" eaLnBrk="1" fontAlgn="base" hangingPunct="1">
        <a:spcBef>
          <a:spcPct val="0"/>
        </a:spcBef>
        <a:spcAft>
          <a:spcPct val="0"/>
        </a:spcAft>
        <a:defRPr sz="2700">
          <a:solidFill>
            <a:srgbClr val="000066"/>
          </a:solidFill>
          <a:latin typeface="Arial" pitchFamily="34" charset="0"/>
          <a:ea typeface="方正大黑简体" charset="-122"/>
        </a:defRPr>
      </a:lvl9pPr>
    </p:titleStyle>
    <p:bodyStyle>
      <a:lvl1pPr marL="257175" indent="-257175" algn="l" rtl="0" eaLnBrk="1" fontAlgn="base" hangingPunct="1">
        <a:spcBef>
          <a:spcPct val="20000"/>
        </a:spcBef>
        <a:spcAft>
          <a:spcPct val="0"/>
        </a:spcAft>
        <a:buSzPct val="100000"/>
        <a:buBlip>
          <a:blip r:embed="rId20"/>
        </a:buBlip>
        <a:defRPr sz="2400">
          <a:solidFill>
            <a:schemeClr val="tx1"/>
          </a:solidFill>
          <a:latin typeface="+mn-lt"/>
          <a:ea typeface="+mn-ea"/>
          <a:cs typeface="+mn-cs"/>
        </a:defRPr>
      </a:lvl1pPr>
      <a:lvl2pPr marL="557213" indent="-214313" algn="l" rtl="0" eaLnBrk="1" fontAlgn="base" hangingPunct="1">
        <a:spcBef>
          <a:spcPct val="20000"/>
        </a:spcBef>
        <a:spcAft>
          <a:spcPct val="0"/>
        </a:spcAft>
        <a:buSzPct val="100000"/>
        <a:buBlip>
          <a:blip r:embed="rId20"/>
        </a:buBlip>
        <a:defRPr sz="2100">
          <a:solidFill>
            <a:schemeClr val="tx1"/>
          </a:solidFill>
          <a:latin typeface="+mn-lt"/>
          <a:ea typeface="+mn-ea"/>
        </a:defRPr>
      </a:lvl2pPr>
      <a:lvl3pPr marL="857250" indent="-171450" algn="l" rtl="0" eaLnBrk="1" fontAlgn="base" hangingPunct="1">
        <a:spcBef>
          <a:spcPct val="20000"/>
        </a:spcBef>
        <a:spcAft>
          <a:spcPct val="0"/>
        </a:spcAft>
        <a:buSzPct val="100000"/>
        <a:buBlip>
          <a:blip r:embed="rId20"/>
        </a:buBlip>
        <a:defRPr sz="1800">
          <a:solidFill>
            <a:schemeClr val="tx1"/>
          </a:solidFill>
          <a:latin typeface="+mn-lt"/>
          <a:ea typeface="+mn-ea"/>
        </a:defRPr>
      </a:lvl3pPr>
      <a:lvl4pPr marL="1200150" indent="-171450" algn="l" rtl="0" eaLnBrk="1" fontAlgn="base" hangingPunct="1">
        <a:spcBef>
          <a:spcPct val="20000"/>
        </a:spcBef>
        <a:spcAft>
          <a:spcPct val="0"/>
        </a:spcAft>
        <a:buSzPct val="100000"/>
        <a:buBlip>
          <a:blip r:embed="rId20"/>
        </a:buBlip>
        <a:defRPr sz="1500">
          <a:solidFill>
            <a:schemeClr val="tx1"/>
          </a:solidFill>
          <a:latin typeface="+mn-lt"/>
          <a:ea typeface="+mn-ea"/>
        </a:defRPr>
      </a:lvl4pPr>
      <a:lvl5pPr marL="1543050" indent="-171450" algn="l" rtl="0" eaLnBrk="1" fontAlgn="base" hangingPunct="1">
        <a:spcBef>
          <a:spcPct val="20000"/>
        </a:spcBef>
        <a:spcAft>
          <a:spcPct val="0"/>
        </a:spcAft>
        <a:buSzPct val="100000"/>
        <a:buBlip>
          <a:blip r:embed="rId20"/>
        </a:buBlip>
        <a:defRPr sz="1500">
          <a:solidFill>
            <a:schemeClr val="tx1"/>
          </a:solidFill>
          <a:latin typeface="+mn-lt"/>
          <a:ea typeface="+mn-ea"/>
        </a:defRPr>
      </a:lvl5pPr>
      <a:lvl6pPr marL="1885950" indent="-171450" algn="l" rtl="0" eaLnBrk="1" fontAlgn="base" hangingPunct="1">
        <a:spcBef>
          <a:spcPct val="20000"/>
        </a:spcBef>
        <a:spcAft>
          <a:spcPct val="0"/>
        </a:spcAft>
        <a:buSzPct val="100000"/>
        <a:buBlip>
          <a:blip r:embed="rId20"/>
        </a:buBlip>
        <a:defRPr sz="1500">
          <a:solidFill>
            <a:schemeClr val="tx1"/>
          </a:solidFill>
          <a:latin typeface="+mn-lt"/>
          <a:ea typeface="+mn-ea"/>
        </a:defRPr>
      </a:lvl6pPr>
      <a:lvl7pPr marL="2228850" indent="-171450" algn="l" rtl="0" eaLnBrk="1" fontAlgn="base" hangingPunct="1">
        <a:spcBef>
          <a:spcPct val="20000"/>
        </a:spcBef>
        <a:spcAft>
          <a:spcPct val="0"/>
        </a:spcAft>
        <a:buSzPct val="100000"/>
        <a:buBlip>
          <a:blip r:embed="rId20"/>
        </a:buBlip>
        <a:defRPr sz="1500">
          <a:solidFill>
            <a:schemeClr val="tx1"/>
          </a:solidFill>
          <a:latin typeface="+mn-lt"/>
          <a:ea typeface="+mn-ea"/>
        </a:defRPr>
      </a:lvl7pPr>
      <a:lvl8pPr marL="2571750" indent="-171450" algn="l" rtl="0" eaLnBrk="1" fontAlgn="base" hangingPunct="1">
        <a:spcBef>
          <a:spcPct val="20000"/>
        </a:spcBef>
        <a:spcAft>
          <a:spcPct val="0"/>
        </a:spcAft>
        <a:buSzPct val="100000"/>
        <a:buBlip>
          <a:blip r:embed="rId20"/>
        </a:buBlip>
        <a:defRPr sz="1500">
          <a:solidFill>
            <a:schemeClr val="tx1"/>
          </a:solidFill>
          <a:latin typeface="+mn-lt"/>
          <a:ea typeface="+mn-ea"/>
        </a:defRPr>
      </a:lvl8pPr>
      <a:lvl9pPr marL="2914650" indent="-171450" algn="l" rtl="0" eaLnBrk="1" fontAlgn="base" hangingPunct="1">
        <a:spcBef>
          <a:spcPct val="20000"/>
        </a:spcBef>
        <a:spcAft>
          <a:spcPct val="0"/>
        </a:spcAft>
        <a:buSzPct val="100000"/>
        <a:buBlip>
          <a:blip r:embed="rId20"/>
        </a:buBlip>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zh-CN" altLang="en-US"/>
          </a:p>
        </p:txBody>
      </p:sp>
      <p:sp>
        <p:nvSpPr>
          <p:cNvPr id="6" name="幻灯片编号占位符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43877440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a:buChar char="•"/>
        <a:defRPr sz="1013" kern="1200">
          <a:solidFill>
            <a:schemeClr val="tx1"/>
          </a:solidFill>
          <a:latin typeface="+mn-lt"/>
          <a:ea typeface="+mn-ea"/>
          <a:cs typeface="+mn-cs"/>
        </a:defRPr>
      </a:lvl9pPr>
    </p:bodyStyle>
    <p:otherStyle>
      <a:defPPr>
        <a:defRPr lang="zh-CN"/>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矩形 8"/>
          <p:cNvSpPr/>
          <p:nvPr/>
        </p:nvSpPr>
        <p:spPr>
          <a:xfrm>
            <a:off x="8325228" y="6621327"/>
            <a:ext cx="775136" cy="246221"/>
          </a:xfrm>
          <a:prstGeom prst="rect">
            <a:avLst/>
          </a:prstGeom>
        </p:spPr>
        <p:txBody>
          <a:bodyPr wrap="square">
            <a:spAutoFit/>
          </a:bodyPr>
          <a:lstStyle/>
          <a:p>
            <a:pPr marL="0" marR="0" lvl="0" indent="0" defTabSz="51435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模板下载：</a:t>
            </a:r>
            <a:r>
              <a:rPr kumimoji="0" lang="en-US" altLang="zh-CN" sz="100" b="0" i="0" u="none" strike="noStrike" kern="0" cap="none" spc="0" normalizeH="0" baseline="0" noProof="0" dirty="0">
                <a:ln>
                  <a:noFill/>
                </a:ln>
                <a:solidFill>
                  <a:prstClr val="white"/>
                </a:solidFill>
                <a:effectLst/>
                <a:uLnTx/>
                <a:uFillTx/>
              </a:rPr>
              <a:t>www.1ppt.com/moban/     </a:t>
            </a:r>
            <a:r>
              <a:rPr kumimoji="0" lang="zh-CN" altLang="en-US" sz="100" b="0" i="0" u="none" strike="noStrike" kern="0" cap="none" spc="0" normalizeH="0" baseline="0" noProof="0" dirty="0">
                <a:ln>
                  <a:noFill/>
                </a:ln>
                <a:solidFill>
                  <a:prstClr val="white"/>
                </a:solidFill>
                <a:effectLst/>
                <a:uLnTx/>
                <a:uFillTx/>
              </a:rPr>
              <a:t>行业</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www.1ppt.com/hangye/ </a:t>
            </a:r>
          </a:p>
          <a:p>
            <a:pPr marL="0" marR="0" lvl="0" indent="0" defTabSz="51435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节日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www.1ppt.com/jieri/           PPT</a:t>
            </a:r>
            <a:r>
              <a:rPr kumimoji="0" lang="zh-CN" altLang="en-US" sz="100" b="0" i="0" u="none" strike="noStrike" kern="0" cap="none" spc="0" normalizeH="0" baseline="0" noProof="0" dirty="0">
                <a:ln>
                  <a:noFill/>
                </a:ln>
                <a:solidFill>
                  <a:prstClr val="white"/>
                </a:solidFill>
                <a:effectLst/>
                <a:uLnTx/>
                <a:uFillTx/>
              </a:rPr>
              <a:t>素材下载：</a:t>
            </a:r>
            <a:r>
              <a:rPr kumimoji="0" lang="en-US" altLang="zh-CN" sz="100" b="0" i="0" u="none" strike="noStrike" kern="0" cap="none" spc="0" normalizeH="0" baseline="0" noProof="0" dirty="0">
                <a:ln>
                  <a:noFill/>
                </a:ln>
                <a:solidFill>
                  <a:prstClr val="white"/>
                </a:solidFill>
                <a:effectLst/>
                <a:uLnTx/>
                <a:uFillTx/>
              </a:rPr>
              <a:t>www.1ppt.com/sucai/</a:t>
            </a:r>
          </a:p>
          <a:p>
            <a:pPr marL="0" marR="0" lvl="0" indent="0" defTabSz="51435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背景图片：</a:t>
            </a:r>
            <a:r>
              <a:rPr kumimoji="0" lang="en-US" altLang="zh-CN" sz="100" b="0" i="0" u="none" strike="noStrike" kern="0" cap="none" spc="0" normalizeH="0" baseline="0" noProof="0" dirty="0">
                <a:ln>
                  <a:noFill/>
                </a:ln>
                <a:solidFill>
                  <a:prstClr val="white"/>
                </a:solidFill>
                <a:effectLst/>
                <a:uLnTx/>
                <a:uFillTx/>
              </a:rPr>
              <a:t>www.1ppt.com/beijing/      PPT</a:t>
            </a:r>
            <a:r>
              <a:rPr kumimoji="0" lang="zh-CN" altLang="en-US" sz="100" b="0" i="0" u="none" strike="noStrike" kern="0" cap="none" spc="0" normalizeH="0" baseline="0" noProof="0" dirty="0">
                <a:ln>
                  <a:noFill/>
                </a:ln>
                <a:solidFill>
                  <a:prstClr val="white"/>
                </a:solidFill>
                <a:effectLst/>
                <a:uLnTx/>
                <a:uFillTx/>
              </a:rPr>
              <a:t>图表下载：</a:t>
            </a:r>
            <a:r>
              <a:rPr kumimoji="0" lang="en-US" altLang="zh-CN" sz="100" b="0" i="0" u="none" strike="noStrike" kern="0" cap="none" spc="0" normalizeH="0" baseline="0" noProof="0" dirty="0">
                <a:ln>
                  <a:noFill/>
                </a:ln>
                <a:solidFill>
                  <a:prstClr val="white"/>
                </a:solidFill>
                <a:effectLst/>
                <a:uLnTx/>
                <a:uFillTx/>
              </a:rPr>
              <a:t>www.1ppt.com/tubiao/      </a:t>
            </a:r>
          </a:p>
          <a:p>
            <a:pPr marL="0" marR="0" lvl="0" indent="0" defTabSz="51435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优秀</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下载：</a:t>
            </a:r>
            <a:r>
              <a:rPr kumimoji="0" lang="en-US" altLang="zh-CN" sz="100" b="0" i="0" u="none" strike="noStrike" kern="0" cap="none" spc="0" normalizeH="0" baseline="0" noProof="0" dirty="0">
                <a:ln>
                  <a:noFill/>
                </a:ln>
                <a:solidFill>
                  <a:prstClr val="white"/>
                </a:solidFill>
                <a:effectLst/>
                <a:uLnTx/>
                <a:uFillTx/>
              </a:rPr>
              <a:t>www.1ppt.com/xiazai/        PPT</a:t>
            </a:r>
            <a:r>
              <a:rPr kumimoji="0" lang="zh-CN" altLang="en-US" sz="100" b="0" i="0" u="none" strike="noStrike" kern="0" cap="none" spc="0" normalizeH="0" baseline="0" noProof="0" dirty="0">
                <a:ln>
                  <a:noFill/>
                </a:ln>
                <a:solidFill>
                  <a:prstClr val="white"/>
                </a:solidFill>
                <a:effectLst/>
                <a:uLnTx/>
                <a:uFillTx/>
              </a:rPr>
              <a:t>教程： </a:t>
            </a:r>
            <a:r>
              <a:rPr kumimoji="0" lang="en-US" altLang="zh-CN" sz="100" b="0" i="0" u="none" strike="noStrike" kern="0" cap="none" spc="0" normalizeH="0" baseline="0" noProof="0" dirty="0">
                <a:ln>
                  <a:noFill/>
                </a:ln>
                <a:solidFill>
                  <a:prstClr val="white"/>
                </a:solidFill>
                <a:effectLst/>
                <a:uLnTx/>
                <a:uFillTx/>
              </a:rPr>
              <a:t>www.1ppt.com/powerpoint/      </a:t>
            </a:r>
          </a:p>
          <a:p>
            <a:pPr marL="0" marR="0" lvl="0" indent="0" defTabSz="51435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Word</a:t>
            </a:r>
            <a:r>
              <a:rPr kumimoji="0" lang="zh-CN" altLang="en-US" sz="100" b="0" i="0" u="none" strike="noStrike" kern="0" cap="none" spc="0" normalizeH="0" baseline="0" noProof="0" dirty="0">
                <a:ln>
                  <a:noFill/>
                </a:ln>
                <a:solidFill>
                  <a:prstClr val="white"/>
                </a:solidFill>
                <a:effectLst/>
                <a:uLnTx/>
                <a:uFillTx/>
              </a:rPr>
              <a:t>教程： </a:t>
            </a:r>
            <a:r>
              <a:rPr kumimoji="0" lang="en-US" altLang="zh-CN" sz="100" b="0" i="0" u="none" strike="noStrike" kern="0" cap="none" spc="0" normalizeH="0" baseline="0" noProof="0" dirty="0">
                <a:ln>
                  <a:noFill/>
                </a:ln>
                <a:solidFill>
                  <a:prstClr val="white"/>
                </a:solidFill>
                <a:effectLst/>
                <a:uLnTx/>
                <a:uFillTx/>
              </a:rPr>
              <a:t>www.1ppt.com/word/              Excel</a:t>
            </a:r>
            <a:r>
              <a:rPr kumimoji="0" lang="zh-CN" altLang="en-US" sz="100" b="0" i="0" u="none" strike="noStrike" kern="0" cap="none" spc="0" normalizeH="0" baseline="0" noProof="0" dirty="0">
                <a:ln>
                  <a:noFill/>
                </a:ln>
                <a:solidFill>
                  <a:prstClr val="white"/>
                </a:solidFill>
                <a:effectLst/>
                <a:uLnTx/>
                <a:uFillTx/>
              </a:rPr>
              <a:t>教程：</a:t>
            </a:r>
            <a:r>
              <a:rPr kumimoji="0" lang="en-US" altLang="zh-CN" sz="100" b="0" i="0" u="none" strike="noStrike" kern="0" cap="none" spc="0" normalizeH="0" baseline="0" noProof="0" dirty="0">
                <a:ln>
                  <a:noFill/>
                </a:ln>
                <a:solidFill>
                  <a:prstClr val="white"/>
                </a:solidFill>
                <a:effectLst/>
                <a:uLnTx/>
                <a:uFillTx/>
              </a:rPr>
              <a:t>www.1ppt.com/excel/  </a:t>
            </a:r>
          </a:p>
          <a:p>
            <a:pPr marL="0" marR="0" lvl="0" indent="0" defTabSz="51435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资料下载：</a:t>
            </a:r>
            <a:r>
              <a:rPr kumimoji="0" lang="en-US" altLang="zh-CN" sz="100" b="0" i="0" u="none" strike="noStrike" kern="0" cap="none" spc="0" normalizeH="0" baseline="0" noProof="0" dirty="0">
                <a:ln>
                  <a:noFill/>
                </a:ln>
                <a:solidFill>
                  <a:prstClr val="white"/>
                </a:solidFill>
                <a:effectLst/>
                <a:uLnTx/>
                <a:uFillTx/>
              </a:rPr>
              <a:t>www.1ppt.com/ziliao/                PPT</a:t>
            </a:r>
            <a:r>
              <a:rPr kumimoji="0" lang="zh-CN" altLang="en-US" sz="100" b="0" i="0" u="none" strike="noStrike" kern="0" cap="none" spc="0" normalizeH="0" baseline="0" noProof="0" dirty="0">
                <a:ln>
                  <a:noFill/>
                </a:ln>
                <a:solidFill>
                  <a:prstClr val="white"/>
                </a:solidFill>
                <a:effectLst/>
                <a:uLnTx/>
                <a:uFillTx/>
              </a:rPr>
              <a:t>课件下载：</a:t>
            </a:r>
            <a:r>
              <a:rPr kumimoji="0" lang="en-US" altLang="zh-CN" sz="100" b="0" i="0" u="none" strike="noStrike" kern="0" cap="none" spc="0" normalizeH="0" baseline="0" noProof="0" dirty="0">
                <a:ln>
                  <a:noFill/>
                </a:ln>
                <a:solidFill>
                  <a:prstClr val="white"/>
                </a:solidFill>
                <a:effectLst/>
                <a:uLnTx/>
                <a:uFillTx/>
              </a:rPr>
              <a:t>www.1ppt.com/kejian/ </a:t>
            </a:r>
          </a:p>
          <a:p>
            <a:pPr marL="0" marR="0" lvl="0" indent="0" defTabSz="51435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范文下载：</a:t>
            </a:r>
            <a:r>
              <a:rPr kumimoji="0" lang="en-US" altLang="zh-CN" sz="100" b="0" i="0" u="none" strike="noStrike" kern="0" cap="none" spc="0" normalizeH="0" baseline="0" noProof="0" dirty="0">
                <a:ln>
                  <a:noFill/>
                </a:ln>
                <a:solidFill>
                  <a:prstClr val="white"/>
                </a:solidFill>
                <a:effectLst/>
                <a:uLnTx/>
                <a:uFillTx/>
              </a:rPr>
              <a:t>www.1ppt.com/fanwen/             </a:t>
            </a:r>
            <a:r>
              <a:rPr kumimoji="0" lang="zh-CN" altLang="en-US" sz="100" b="0" i="0" u="none" strike="noStrike" kern="0" cap="none" spc="0" normalizeH="0" baseline="0" noProof="0" dirty="0">
                <a:ln>
                  <a:noFill/>
                </a:ln>
                <a:solidFill>
                  <a:prstClr val="white"/>
                </a:solidFill>
                <a:effectLst/>
                <a:uLnTx/>
                <a:uFillTx/>
              </a:rPr>
              <a:t>试卷下载：</a:t>
            </a:r>
            <a:r>
              <a:rPr kumimoji="0" lang="en-US" altLang="zh-CN" sz="100" b="0" i="0" u="none" strike="noStrike" kern="0" cap="none" spc="0" normalizeH="0" baseline="0" noProof="0" dirty="0">
                <a:ln>
                  <a:noFill/>
                </a:ln>
                <a:solidFill>
                  <a:prstClr val="white"/>
                </a:solidFill>
                <a:effectLst/>
                <a:uLnTx/>
                <a:uFillTx/>
              </a:rPr>
              <a:t>www.1ppt.com/shiti/  </a:t>
            </a:r>
          </a:p>
          <a:p>
            <a:pPr marL="0" marR="0" lvl="0" indent="0" defTabSz="51435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教案下载：</a:t>
            </a:r>
            <a:r>
              <a:rPr kumimoji="0" lang="en-US" altLang="zh-CN" sz="100" b="0" i="0" u="none" strike="noStrike" kern="0" cap="none" spc="0" normalizeH="0" baseline="0" noProof="0" dirty="0">
                <a:ln>
                  <a:noFill/>
                </a:ln>
                <a:solidFill>
                  <a:prstClr val="white"/>
                </a:solidFill>
                <a:effectLst/>
                <a:uLnTx/>
                <a:uFillTx/>
              </a:rPr>
              <a:t>www.1ppt.com/jiaoan/        </a:t>
            </a:r>
          </a:p>
          <a:p>
            <a:pPr marL="0" marR="0" lvl="0" indent="0" defTabSz="51435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字体下载：</a:t>
            </a:r>
            <a:r>
              <a:rPr kumimoji="0" lang="en-US" altLang="zh-CN" sz="100" b="0" i="0" u="none" strike="noStrike" kern="0" cap="none" spc="0" normalizeH="0" baseline="0" noProof="0" dirty="0">
                <a:ln>
                  <a:noFill/>
                </a:ln>
                <a:solidFill>
                  <a:prstClr val="white"/>
                </a:solidFill>
                <a:effectLst/>
                <a:uLnTx/>
                <a:uFillTx/>
              </a:rPr>
              <a:t>www.1ppt.com/ziti/</a:t>
            </a:r>
          </a:p>
          <a:p>
            <a:pPr marL="0" marR="0" lvl="0" indent="0" defTabSz="51435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 </a:t>
            </a:r>
            <a:endParaRPr kumimoji="0" lang="zh-CN" altLang="en-US" sz="100" b="0" i="0" u="none" strike="noStrike" kern="0" cap="none" spc="0" normalizeH="0" baseline="0" noProof="0" dirty="0">
              <a:ln>
                <a:noFill/>
              </a:ln>
              <a:solidFill>
                <a:prstClr val="white"/>
              </a:solidFill>
              <a:effectLst/>
              <a:uLnTx/>
              <a:uFillTx/>
            </a:endParaRPr>
          </a:p>
        </p:txBody>
      </p:sp>
      <p:sp>
        <p:nvSpPr>
          <p:cNvPr id="2" name="标题占位符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530820CF-B880-4189-942D-D702A7CBA730}" type="datetimeFigureOut">
              <a:rPr lang="zh-CN" altLang="en-US" smtClean="0"/>
              <a:pPr/>
              <a:t>2021/10/11</a:t>
            </a:fld>
            <a:endParaRPr lang="zh-CN" altLang="en-US"/>
          </a:p>
        </p:txBody>
      </p:sp>
      <p:sp>
        <p:nvSpPr>
          <p:cNvPr id="5" name="页脚占位符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0C913308-F349-4B6D-A68A-DD1791B4A57B}" type="slidenum">
              <a:rPr lang="zh-CN" altLang="en-US" smtClean="0"/>
              <a:pPr/>
              <a:t>‹#›</a:t>
            </a:fld>
            <a:endParaRPr lang="zh-CN" altLang="en-US"/>
          </a:p>
        </p:txBody>
      </p:sp>
      <p:pic>
        <p:nvPicPr>
          <p:cNvPr id="7" name="图片 6"/>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807171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zh-CN"/>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microsoft.com/office/2007/relationships/hdphoto" Target="../media/hdphoto1.wdp"/><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A12F2F6-E816-4940-B269-D373728E9D44}"/>
              </a:ext>
            </a:extLst>
          </p:cNvPr>
          <p:cNvSpPr>
            <a:spLocks noGrp="1" noChangeArrowheads="1"/>
          </p:cNvSpPr>
          <p:nvPr>
            <p:ph type="ctrTitle"/>
          </p:nvPr>
        </p:nvSpPr>
        <p:spPr/>
        <p:txBody>
          <a:bodyPr/>
          <a:lstStyle/>
          <a:p>
            <a:pPr eaLnBrk="1" hangingPunct="1">
              <a:defRPr/>
            </a:pPr>
            <a:endParaRPr lang="zh-CN" altLang="en-US"/>
          </a:p>
        </p:txBody>
      </p:sp>
      <p:sp>
        <p:nvSpPr>
          <p:cNvPr id="3075" name="Rectangle 3">
            <a:extLst>
              <a:ext uri="{FF2B5EF4-FFF2-40B4-BE49-F238E27FC236}">
                <a16:creationId xmlns:a16="http://schemas.microsoft.com/office/drawing/2014/main" id="{4AD30790-7364-0C49-B671-D0B9DF2FC9E2}"/>
              </a:ext>
            </a:extLst>
          </p:cNvPr>
          <p:cNvSpPr>
            <a:spLocks noGrp="1" noChangeArrowheads="1"/>
          </p:cNvSpPr>
          <p:nvPr>
            <p:ph type="subTitle" idx="1"/>
          </p:nvPr>
        </p:nvSpPr>
        <p:spPr/>
        <p:txBody>
          <a:bodyPr/>
          <a:lstStyle/>
          <a:p>
            <a:pPr eaLnBrk="1" hangingPunct="1">
              <a:defRPr/>
            </a:pPr>
            <a:endParaRPr lang="zh-CN" altLang="en-US"/>
          </a:p>
        </p:txBody>
      </p:sp>
      <p:pic>
        <p:nvPicPr>
          <p:cNvPr id="14339" name="Picture 4" descr="PPT">
            <a:extLst>
              <a:ext uri="{FF2B5EF4-FFF2-40B4-BE49-F238E27FC236}">
                <a16:creationId xmlns:a16="http://schemas.microsoft.com/office/drawing/2014/main" id="{D872525B-9AD6-BA48-AF42-7339896FB1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chemeClr val="bg1"/>
          </a:solidFill>
          <a:ln>
            <a:noFill/>
          </a:ln>
        </p:spPr>
      </p:pic>
      <p:sp>
        <p:nvSpPr>
          <p:cNvPr id="3077" name="Text Box 5">
            <a:extLst>
              <a:ext uri="{FF2B5EF4-FFF2-40B4-BE49-F238E27FC236}">
                <a16:creationId xmlns:a16="http://schemas.microsoft.com/office/drawing/2014/main" id="{9524D107-3932-9C47-92CD-AE25BEFD9113}"/>
              </a:ext>
            </a:extLst>
          </p:cNvPr>
          <p:cNvSpPr txBox="1">
            <a:spLocks noChangeArrowheads="1"/>
          </p:cNvSpPr>
          <p:nvPr/>
        </p:nvSpPr>
        <p:spPr bwMode="auto">
          <a:xfrm>
            <a:off x="4134433" y="1033247"/>
            <a:ext cx="714316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SzPct val="100000"/>
              <a:buBlip>
                <a:blip r:embed="rId5"/>
              </a:buBlip>
              <a:defRPr sz="3200">
                <a:solidFill>
                  <a:schemeClr val="tx1"/>
                </a:solidFill>
                <a:latin typeface="Arial" charset="0"/>
                <a:ea typeface="宋体" charset="-122"/>
              </a:defRPr>
            </a:lvl1pPr>
            <a:lvl2pPr marL="742950" indent="-285750">
              <a:spcBef>
                <a:spcPct val="20000"/>
              </a:spcBef>
              <a:buSzPct val="100000"/>
              <a:buBlip>
                <a:blip r:embed="rId5"/>
              </a:buBlip>
              <a:defRPr sz="2800">
                <a:solidFill>
                  <a:schemeClr val="tx1"/>
                </a:solidFill>
                <a:latin typeface="Arial" charset="0"/>
                <a:ea typeface="宋体" charset="-122"/>
              </a:defRPr>
            </a:lvl2pPr>
            <a:lvl3pPr marL="1143000" indent="-228600">
              <a:spcBef>
                <a:spcPct val="20000"/>
              </a:spcBef>
              <a:buSzPct val="100000"/>
              <a:buBlip>
                <a:blip r:embed="rId5"/>
              </a:buBlip>
              <a:defRPr sz="2400">
                <a:solidFill>
                  <a:schemeClr val="tx1"/>
                </a:solidFill>
                <a:latin typeface="Arial" charset="0"/>
                <a:ea typeface="宋体" charset="-122"/>
              </a:defRPr>
            </a:lvl3pPr>
            <a:lvl4pPr marL="1600200" indent="-228600">
              <a:spcBef>
                <a:spcPct val="20000"/>
              </a:spcBef>
              <a:buSzPct val="100000"/>
              <a:buBlip>
                <a:blip r:embed="rId5"/>
              </a:buBlip>
              <a:defRPr sz="2000">
                <a:solidFill>
                  <a:schemeClr val="tx1"/>
                </a:solidFill>
                <a:latin typeface="Arial" charset="0"/>
                <a:ea typeface="宋体" charset="-122"/>
              </a:defRPr>
            </a:lvl4pPr>
            <a:lvl5pPr marL="2057400" indent="-228600">
              <a:spcBef>
                <a:spcPct val="20000"/>
              </a:spcBef>
              <a:buSzPct val="100000"/>
              <a:buBlip>
                <a:blip r:embed="rId5"/>
              </a:buBlip>
              <a:defRPr sz="2000">
                <a:solidFill>
                  <a:schemeClr val="tx1"/>
                </a:solidFill>
                <a:latin typeface="Arial" charset="0"/>
                <a:ea typeface="宋体" charset="-122"/>
              </a:defRPr>
            </a:lvl5pPr>
            <a:lvl6pPr marL="25146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6pPr>
            <a:lvl7pPr marL="29718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7pPr>
            <a:lvl8pPr marL="34290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8pPr>
            <a:lvl9pPr marL="38862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9pPr>
          </a:lstStyle>
          <a:p>
            <a:pPr algn="ctr">
              <a:spcBef>
                <a:spcPct val="0"/>
              </a:spcBef>
              <a:buSzTx/>
              <a:buNone/>
              <a:defRPr/>
            </a:pPr>
            <a:r>
              <a:rPr lang="zh-CN" altLang="en-US" sz="2800" dirty="0">
                <a:solidFill>
                  <a:srgbClr val="FFCC00"/>
                </a:solidFill>
              </a:rPr>
              <a:t>氧化铝单晶与陶瓷的二次电子发射特性差异</a:t>
            </a:r>
            <a:endParaRPr lang="en-US" altLang="zh-CN" sz="2800" dirty="0">
              <a:solidFill>
                <a:srgbClr val="FFCC00"/>
              </a:solidFill>
            </a:endParaRPr>
          </a:p>
          <a:p>
            <a:pPr algn="ctr">
              <a:spcBef>
                <a:spcPct val="0"/>
              </a:spcBef>
              <a:buSzTx/>
              <a:buNone/>
              <a:defRPr/>
            </a:pPr>
            <a:r>
              <a:rPr lang="en-US" altLang="zh-CN" sz="2800" dirty="0">
                <a:solidFill>
                  <a:srgbClr val="FFCC00"/>
                </a:solidFill>
              </a:rPr>
              <a:t>—</a:t>
            </a:r>
            <a:r>
              <a:rPr lang="zh-CN" altLang="en-US" sz="2800" dirty="0">
                <a:solidFill>
                  <a:srgbClr val="FFCC00"/>
                </a:solidFill>
              </a:rPr>
              <a:t>基于靶偏压电荷补偿测试方法</a:t>
            </a:r>
          </a:p>
        </p:txBody>
      </p:sp>
      <p:sp>
        <p:nvSpPr>
          <p:cNvPr id="3078" name="Text Box 6">
            <a:extLst>
              <a:ext uri="{FF2B5EF4-FFF2-40B4-BE49-F238E27FC236}">
                <a16:creationId xmlns:a16="http://schemas.microsoft.com/office/drawing/2014/main" id="{EDB180C8-5BD1-2D4E-9144-A9EE9BE9A5DC}"/>
              </a:ext>
            </a:extLst>
          </p:cNvPr>
          <p:cNvSpPr txBox="1">
            <a:spLocks noChangeArrowheads="1"/>
          </p:cNvSpPr>
          <p:nvPr/>
        </p:nvSpPr>
        <p:spPr bwMode="auto">
          <a:xfrm>
            <a:off x="5630914" y="2206307"/>
            <a:ext cx="4374931"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SzPct val="100000"/>
              <a:buBlip>
                <a:blip r:embed="rId5"/>
              </a:buBlip>
              <a:defRPr sz="3200">
                <a:solidFill>
                  <a:schemeClr val="tx1"/>
                </a:solidFill>
                <a:latin typeface="Arial" charset="0"/>
                <a:ea typeface="宋体" charset="-122"/>
              </a:defRPr>
            </a:lvl1pPr>
            <a:lvl2pPr marL="742950" indent="-285750">
              <a:spcBef>
                <a:spcPct val="20000"/>
              </a:spcBef>
              <a:buSzPct val="100000"/>
              <a:buBlip>
                <a:blip r:embed="rId5"/>
              </a:buBlip>
              <a:defRPr sz="2800">
                <a:solidFill>
                  <a:schemeClr val="tx1"/>
                </a:solidFill>
                <a:latin typeface="Arial" charset="0"/>
                <a:ea typeface="宋体" charset="-122"/>
              </a:defRPr>
            </a:lvl2pPr>
            <a:lvl3pPr marL="1143000" indent="-228600">
              <a:spcBef>
                <a:spcPct val="20000"/>
              </a:spcBef>
              <a:buSzPct val="100000"/>
              <a:buBlip>
                <a:blip r:embed="rId5"/>
              </a:buBlip>
              <a:defRPr sz="2400">
                <a:solidFill>
                  <a:schemeClr val="tx1"/>
                </a:solidFill>
                <a:latin typeface="Arial" charset="0"/>
                <a:ea typeface="宋体" charset="-122"/>
              </a:defRPr>
            </a:lvl3pPr>
            <a:lvl4pPr marL="1600200" indent="-228600">
              <a:spcBef>
                <a:spcPct val="20000"/>
              </a:spcBef>
              <a:buSzPct val="100000"/>
              <a:buBlip>
                <a:blip r:embed="rId5"/>
              </a:buBlip>
              <a:defRPr sz="2000">
                <a:solidFill>
                  <a:schemeClr val="tx1"/>
                </a:solidFill>
                <a:latin typeface="Arial" charset="0"/>
                <a:ea typeface="宋体" charset="-122"/>
              </a:defRPr>
            </a:lvl4pPr>
            <a:lvl5pPr marL="2057400" indent="-228600">
              <a:spcBef>
                <a:spcPct val="20000"/>
              </a:spcBef>
              <a:buSzPct val="100000"/>
              <a:buBlip>
                <a:blip r:embed="rId5"/>
              </a:buBlip>
              <a:defRPr sz="2000">
                <a:solidFill>
                  <a:schemeClr val="tx1"/>
                </a:solidFill>
                <a:latin typeface="Arial" charset="0"/>
                <a:ea typeface="宋体" charset="-122"/>
              </a:defRPr>
            </a:lvl5pPr>
            <a:lvl6pPr marL="25146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6pPr>
            <a:lvl7pPr marL="29718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7pPr>
            <a:lvl8pPr marL="34290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8pPr>
            <a:lvl9pPr marL="38862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9pPr>
          </a:lstStyle>
          <a:p>
            <a:pPr algn="ctr" eaLnBrk="1" hangingPunct="1">
              <a:spcBef>
                <a:spcPct val="0"/>
              </a:spcBef>
              <a:buSzTx/>
              <a:buFontTx/>
              <a:buNone/>
              <a:defRPr/>
            </a:pPr>
            <a:r>
              <a:rPr lang="zh-CN" altLang="en-US" sz="1875" dirty="0">
                <a:solidFill>
                  <a:srgbClr val="FFCC00"/>
                </a:solidFill>
              </a:rPr>
              <a:t>中国工程物理研究院</a:t>
            </a:r>
            <a:endParaRPr lang="en-US" altLang="zh-CN" sz="1875" dirty="0">
              <a:solidFill>
                <a:srgbClr val="FFCC00"/>
              </a:solidFill>
            </a:endParaRPr>
          </a:p>
          <a:p>
            <a:pPr algn="ctr" eaLnBrk="1" hangingPunct="1">
              <a:spcBef>
                <a:spcPct val="0"/>
              </a:spcBef>
              <a:buSzTx/>
              <a:buFontTx/>
              <a:buNone/>
              <a:defRPr/>
            </a:pPr>
            <a:r>
              <a:rPr lang="zh-CN" altLang="en-US" sz="1875" dirty="0">
                <a:solidFill>
                  <a:srgbClr val="FFCC00"/>
                </a:solidFill>
              </a:rPr>
              <a:t>复旦大学</a:t>
            </a:r>
            <a:endParaRPr lang="en-US" altLang="zh-CN" sz="1875" dirty="0">
              <a:solidFill>
                <a:srgbClr val="FFCC00"/>
              </a:solidFill>
            </a:endParaRPr>
          </a:p>
        </p:txBody>
      </p:sp>
      <p:sp>
        <p:nvSpPr>
          <p:cNvPr id="3079" name="Line 7">
            <a:extLst>
              <a:ext uri="{FF2B5EF4-FFF2-40B4-BE49-F238E27FC236}">
                <a16:creationId xmlns:a16="http://schemas.microsoft.com/office/drawing/2014/main" id="{D11E56F2-D0D8-6542-A030-2BF83B2F3AC6}"/>
              </a:ext>
            </a:extLst>
          </p:cNvPr>
          <p:cNvSpPr>
            <a:spLocks noChangeShapeType="1"/>
          </p:cNvSpPr>
          <p:nvPr/>
        </p:nvSpPr>
        <p:spPr bwMode="auto">
          <a:xfrm>
            <a:off x="6143766" y="1970060"/>
            <a:ext cx="3349229" cy="0"/>
          </a:xfrm>
          <a:prstGeom prst="line">
            <a:avLst/>
          </a:prstGeom>
          <a:noFill/>
          <a:ln w="952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zh-CN" altLang="en-US" sz="1350">
              <a:latin typeface="Arial" charset="0"/>
              <a:ea typeface="宋体" charset="-122"/>
            </a:endParaRPr>
          </a:p>
        </p:txBody>
      </p:sp>
      <p:sp>
        <p:nvSpPr>
          <p:cNvPr id="3080" name="Text Box 8">
            <a:extLst>
              <a:ext uri="{FF2B5EF4-FFF2-40B4-BE49-F238E27FC236}">
                <a16:creationId xmlns:a16="http://schemas.microsoft.com/office/drawing/2014/main" id="{807E53BC-5139-C74F-A993-1A70D348F465}"/>
              </a:ext>
            </a:extLst>
          </p:cNvPr>
          <p:cNvSpPr txBox="1">
            <a:spLocks noChangeArrowheads="1"/>
          </p:cNvSpPr>
          <p:nvPr/>
        </p:nvSpPr>
        <p:spPr bwMode="auto">
          <a:xfrm>
            <a:off x="7692257" y="4269690"/>
            <a:ext cx="441659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spcBef>
                <a:spcPct val="20000"/>
              </a:spcBef>
              <a:buSzPct val="100000"/>
              <a:buBlip>
                <a:blip r:embed="rId5"/>
              </a:buBlip>
              <a:defRPr sz="3200">
                <a:solidFill>
                  <a:schemeClr val="tx1"/>
                </a:solidFill>
                <a:latin typeface="Arial" charset="0"/>
                <a:ea typeface="宋体" charset="-122"/>
              </a:defRPr>
            </a:lvl1pPr>
            <a:lvl2pPr marL="742950" indent="-285750">
              <a:spcBef>
                <a:spcPct val="20000"/>
              </a:spcBef>
              <a:buSzPct val="100000"/>
              <a:buBlip>
                <a:blip r:embed="rId5"/>
              </a:buBlip>
              <a:defRPr sz="2800">
                <a:solidFill>
                  <a:schemeClr val="tx1"/>
                </a:solidFill>
                <a:latin typeface="Arial" charset="0"/>
                <a:ea typeface="宋体" charset="-122"/>
              </a:defRPr>
            </a:lvl2pPr>
            <a:lvl3pPr marL="1143000" indent="-228600">
              <a:spcBef>
                <a:spcPct val="20000"/>
              </a:spcBef>
              <a:buSzPct val="100000"/>
              <a:buBlip>
                <a:blip r:embed="rId5"/>
              </a:buBlip>
              <a:defRPr sz="2400">
                <a:solidFill>
                  <a:schemeClr val="tx1"/>
                </a:solidFill>
                <a:latin typeface="Arial" charset="0"/>
                <a:ea typeface="宋体" charset="-122"/>
              </a:defRPr>
            </a:lvl3pPr>
            <a:lvl4pPr marL="1600200" indent="-228600">
              <a:spcBef>
                <a:spcPct val="20000"/>
              </a:spcBef>
              <a:buSzPct val="100000"/>
              <a:buBlip>
                <a:blip r:embed="rId5"/>
              </a:buBlip>
              <a:defRPr sz="2000">
                <a:solidFill>
                  <a:schemeClr val="tx1"/>
                </a:solidFill>
                <a:latin typeface="Arial" charset="0"/>
                <a:ea typeface="宋体" charset="-122"/>
              </a:defRPr>
            </a:lvl4pPr>
            <a:lvl5pPr marL="2057400" indent="-228600">
              <a:spcBef>
                <a:spcPct val="20000"/>
              </a:spcBef>
              <a:buSzPct val="100000"/>
              <a:buBlip>
                <a:blip r:embed="rId5"/>
              </a:buBlip>
              <a:defRPr sz="2000">
                <a:solidFill>
                  <a:schemeClr val="tx1"/>
                </a:solidFill>
                <a:latin typeface="Arial" charset="0"/>
                <a:ea typeface="宋体" charset="-122"/>
              </a:defRPr>
            </a:lvl5pPr>
            <a:lvl6pPr marL="25146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6pPr>
            <a:lvl7pPr marL="29718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7pPr>
            <a:lvl8pPr marL="34290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8pPr>
            <a:lvl9pPr marL="3886200" indent="-228600" eaLnBrk="0" fontAlgn="base" hangingPunct="0">
              <a:spcBef>
                <a:spcPct val="20000"/>
              </a:spcBef>
              <a:spcAft>
                <a:spcPct val="0"/>
              </a:spcAft>
              <a:buSzPct val="100000"/>
              <a:buBlip>
                <a:blip r:embed="rId5"/>
              </a:buBlip>
              <a:defRPr sz="2000">
                <a:solidFill>
                  <a:schemeClr val="tx1"/>
                </a:solidFill>
                <a:latin typeface="Arial" charset="0"/>
                <a:ea typeface="宋体" charset="-122"/>
              </a:defRPr>
            </a:lvl9pPr>
          </a:lstStyle>
          <a:p>
            <a:pPr eaLnBrk="1" hangingPunct="1">
              <a:spcBef>
                <a:spcPct val="0"/>
              </a:spcBef>
              <a:buSzTx/>
              <a:buFontTx/>
              <a:buNone/>
              <a:defRPr/>
            </a:pPr>
            <a:r>
              <a:rPr lang="zh-CN" altLang="en-US" sz="2000" dirty="0">
                <a:solidFill>
                  <a:srgbClr val="FFCC00"/>
                </a:solidFill>
                <a:latin typeface="黑体" charset="-122"/>
                <a:ea typeface="黑体" charset="-122"/>
              </a:rPr>
              <a:t>报告人：张晓宁  </a:t>
            </a:r>
            <a:endParaRPr lang="en-US" altLang="zh-CN" sz="2000" dirty="0">
              <a:solidFill>
                <a:srgbClr val="FFCC00"/>
              </a:solidFill>
              <a:latin typeface="黑体" charset="-122"/>
              <a:ea typeface="黑体" charset="-122"/>
            </a:endParaRPr>
          </a:p>
          <a:p>
            <a:pPr eaLnBrk="1" hangingPunct="1">
              <a:spcBef>
                <a:spcPct val="0"/>
              </a:spcBef>
              <a:buSzTx/>
              <a:buFontTx/>
              <a:buNone/>
              <a:defRPr/>
            </a:pPr>
            <a:r>
              <a:rPr lang="zh-CN" altLang="en-US" sz="2000" dirty="0">
                <a:solidFill>
                  <a:srgbClr val="FFCC00"/>
                </a:solidFill>
                <a:latin typeface="黑体" charset="-122"/>
                <a:ea typeface="黑体" charset="-122"/>
              </a:rPr>
              <a:t>指导老师：石金水 研究员 </a:t>
            </a:r>
            <a:endParaRPr lang="en-US" altLang="zh-CN" sz="2000" dirty="0">
              <a:solidFill>
                <a:srgbClr val="FFCC00"/>
              </a:solidFill>
              <a:latin typeface="黑体" charset="-122"/>
              <a:ea typeface="黑体" charset="-122"/>
            </a:endParaRPr>
          </a:p>
          <a:p>
            <a:pPr eaLnBrk="1" hangingPunct="1">
              <a:spcBef>
                <a:spcPct val="0"/>
              </a:spcBef>
              <a:buSzTx/>
              <a:buFontTx/>
              <a:buNone/>
              <a:defRPr/>
            </a:pPr>
            <a:r>
              <a:rPr lang="zh-CN" altLang="en-US" sz="2000" dirty="0">
                <a:solidFill>
                  <a:srgbClr val="FFCC00"/>
                </a:solidFill>
                <a:latin typeface="黑体" charset="-122"/>
                <a:ea typeface="黑体" charset="-122"/>
              </a:rPr>
              <a:t>          刘克富 教授 </a:t>
            </a:r>
            <a:endParaRPr lang="en-US" altLang="zh-CN" sz="2000" dirty="0">
              <a:solidFill>
                <a:srgbClr val="FFCC00"/>
              </a:solidFill>
              <a:latin typeface="黑体" charset="-122"/>
              <a:ea typeface="黑体" charset="-122"/>
            </a:endParaRPr>
          </a:p>
          <a:p>
            <a:pPr eaLnBrk="1" hangingPunct="1">
              <a:spcBef>
                <a:spcPct val="0"/>
              </a:spcBef>
              <a:buSzTx/>
              <a:buFontTx/>
              <a:buNone/>
              <a:defRPr/>
            </a:pPr>
            <a:r>
              <a:rPr lang="zh-CN" altLang="en-US" sz="2000" dirty="0">
                <a:solidFill>
                  <a:srgbClr val="FFCC00"/>
                </a:solidFill>
                <a:latin typeface="黑体" charset="-122"/>
                <a:ea typeface="黑体" charset="-122"/>
              </a:rPr>
              <a:t>          龙继东 研究员          </a:t>
            </a:r>
            <a:endParaRPr lang="en-US" altLang="zh-CN" sz="2000" dirty="0">
              <a:solidFill>
                <a:srgbClr val="FFCC00"/>
              </a:solidFill>
              <a:latin typeface="黑体" charset="-122"/>
              <a:ea typeface="黑体" charset="-122"/>
            </a:endParaRPr>
          </a:p>
          <a:p>
            <a:pPr eaLnBrk="1" hangingPunct="1">
              <a:spcBef>
                <a:spcPct val="0"/>
              </a:spcBef>
              <a:buSzTx/>
              <a:buFontTx/>
              <a:buNone/>
              <a:defRPr/>
            </a:pPr>
            <a:r>
              <a:rPr lang="zh-CN" altLang="en-US" sz="2000" dirty="0">
                <a:solidFill>
                  <a:srgbClr val="FFCC00"/>
                </a:solidFill>
                <a:latin typeface="黑体" charset="-122"/>
                <a:ea typeface="黑体" charset="-122"/>
              </a:rPr>
              <a:t>报告时间：</a:t>
            </a:r>
            <a:r>
              <a:rPr lang="en-US" altLang="zh-CN" sz="2000" dirty="0">
                <a:solidFill>
                  <a:srgbClr val="FFCC00"/>
                </a:solidFill>
                <a:latin typeface="黑体" charset="-122"/>
                <a:ea typeface="黑体" charset="-122"/>
              </a:rPr>
              <a:t>2021</a:t>
            </a:r>
            <a:r>
              <a:rPr lang="zh-CN" altLang="en-US" sz="2000" dirty="0">
                <a:solidFill>
                  <a:srgbClr val="FFCC00"/>
                </a:solidFill>
                <a:latin typeface="黑体" charset="-122"/>
                <a:ea typeface="黑体" charset="-122"/>
              </a:rPr>
              <a:t>年</a:t>
            </a:r>
            <a:r>
              <a:rPr lang="en-US" altLang="zh-CN" sz="2000" dirty="0">
                <a:solidFill>
                  <a:srgbClr val="FFCC00"/>
                </a:solidFill>
                <a:latin typeface="黑体" charset="-122"/>
                <a:ea typeface="黑体" charset="-122"/>
              </a:rPr>
              <a:t>10</a:t>
            </a:r>
            <a:r>
              <a:rPr lang="zh-CN" altLang="en-US" sz="2000" dirty="0">
                <a:solidFill>
                  <a:srgbClr val="FFCC00"/>
                </a:solidFill>
                <a:latin typeface="黑体" charset="-122"/>
                <a:ea typeface="黑体" charset="-122"/>
              </a:rPr>
              <a:t>月</a:t>
            </a:r>
            <a:r>
              <a:rPr lang="en-US" altLang="zh-CN" sz="2000" dirty="0">
                <a:solidFill>
                  <a:srgbClr val="FFCC00"/>
                </a:solidFill>
                <a:latin typeface="黑体" charset="-122"/>
                <a:ea typeface="黑体" charset="-122"/>
              </a:rPr>
              <a:t>11</a:t>
            </a:r>
            <a:r>
              <a:rPr lang="zh-CN" altLang="en-US" sz="2000" dirty="0">
                <a:solidFill>
                  <a:srgbClr val="FFCC00"/>
                </a:solidFill>
                <a:latin typeface="黑体" charset="-122"/>
                <a:ea typeface="黑体" charset="-122"/>
              </a:rPr>
              <a:t>日</a:t>
            </a:r>
            <a:endParaRPr lang="en-US" altLang="zh-CN" sz="2000" dirty="0">
              <a:solidFill>
                <a:srgbClr val="FFCC00"/>
              </a:solidFill>
              <a:latin typeface="黑体" charset="-122"/>
              <a:ea typeface="黑体" charset="-122"/>
            </a:endParaRPr>
          </a:p>
        </p:txBody>
      </p:sp>
      <p:sp>
        <p:nvSpPr>
          <p:cNvPr id="14344" name="Text Box 12">
            <a:extLst>
              <a:ext uri="{FF2B5EF4-FFF2-40B4-BE49-F238E27FC236}">
                <a16:creationId xmlns:a16="http://schemas.microsoft.com/office/drawing/2014/main" id="{54838E87-2D04-F140-9344-1E9359B2719A}"/>
              </a:ext>
            </a:extLst>
          </p:cNvPr>
          <p:cNvSpPr txBox="1">
            <a:spLocks noChangeArrowheads="1"/>
          </p:cNvSpPr>
          <p:nvPr/>
        </p:nvSpPr>
        <p:spPr bwMode="auto">
          <a:xfrm>
            <a:off x="657739" y="378925"/>
            <a:ext cx="11710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SzPct val="100000"/>
              <a:buBlip>
                <a:blip r:embed="rId5"/>
              </a:buBlip>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SzPct val="100000"/>
              <a:buBlip>
                <a:blip r:embed="rId5"/>
              </a:buBlip>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SzPct val="100000"/>
              <a:buBlip>
                <a:blip r:embed="rId5"/>
              </a:buBlip>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SzPct val="100000"/>
              <a:buBlip>
                <a:blip r:embed="rId5"/>
              </a:buBlip>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SzPct val="100000"/>
              <a:buBlip>
                <a:blip r:embed="rId5"/>
              </a:buBlip>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SzPct val="100000"/>
              <a:buBlip>
                <a:blip r:embed="rId5"/>
              </a:buBlip>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SzPct val="100000"/>
              <a:buBlip>
                <a:blip r:embed="rId5"/>
              </a:buBlip>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SzPct val="100000"/>
              <a:buBlip>
                <a:blip r:embed="rId5"/>
              </a:buBlip>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SzPct val="100000"/>
              <a:buBlip>
                <a:blip r:embed="rId5"/>
              </a:buBlip>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FontTx/>
              <a:buNone/>
            </a:pPr>
            <a:r>
              <a:rPr lang="zh-CN" altLang="en-US" sz="2800" b="1" dirty="0">
                <a:solidFill>
                  <a:schemeClr val="bg1"/>
                </a:solidFill>
              </a:rPr>
              <a:t>公开</a:t>
            </a:r>
          </a:p>
        </p:txBody>
      </p:sp>
      <p:pic>
        <p:nvPicPr>
          <p:cNvPr id="11" name="图片 10" descr="图片包含 户外, 标牌&#10;&#10;已生成极高可信度的说明">
            <a:extLst>
              <a:ext uri="{FF2B5EF4-FFF2-40B4-BE49-F238E27FC236}">
                <a16:creationId xmlns:a16="http://schemas.microsoft.com/office/drawing/2014/main" id="{EE2DC12E-A54A-4F48-95B7-88B8EFEBA697}"/>
              </a:ext>
            </a:extLst>
          </p:cNvPr>
          <p:cNvPicPr>
            <a:picLocks noChangeAspect="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saturation sat="33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803914" y="3610404"/>
            <a:ext cx="2119085" cy="2115311"/>
          </a:xfrm>
          <a:prstGeom prst="rect">
            <a:avLst/>
          </a:prstGeom>
        </p:spPr>
      </p:pic>
    </p:spTree>
    <p:custDataLst>
      <p:tags r:id="rId1"/>
    </p:custDataLst>
  </p:cSld>
  <p:clrMapOvr>
    <a:masterClrMapping/>
  </p:clrMapOvr>
  <p:transition spd="slow" advTm="107375"/>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77"/>
                                        </p:tgtEl>
                                        <p:attrNameLst>
                                          <p:attrName>style.visibility</p:attrName>
                                        </p:attrNameLst>
                                      </p:cBhvr>
                                      <p:to>
                                        <p:strVal val="visible"/>
                                      </p:to>
                                    </p:set>
                                    <p:anim to="" calcmode="lin" valueType="num">
                                      <p:cBhvr>
                                        <p:cTn id="7" dur="1" fill="hold"/>
                                        <p:tgtEl>
                                          <p:spTgt spid="3077"/>
                                        </p:tgtEl>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3079"/>
                                        </p:tgtEl>
                                        <p:attrNameLst>
                                          <p:attrName>style.visibility</p:attrName>
                                        </p:attrNameLst>
                                      </p:cBhvr>
                                      <p:to>
                                        <p:strVal val="visible"/>
                                      </p:to>
                                    </p:set>
                                    <p:anim to="" calcmode="lin" valueType="num">
                                      <p:cBhvr>
                                        <p:cTn id="12" dur="1" fill="hold"/>
                                        <p:tgtEl>
                                          <p:spTgt spid="3079"/>
                                        </p:tgtEl>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078"/>
                                        </p:tgtEl>
                                        <p:attrNameLst>
                                          <p:attrName>style.visibility</p:attrName>
                                        </p:attrNameLst>
                                      </p:cBhvr>
                                      <p:to>
                                        <p:strVal val="visible"/>
                                      </p:to>
                                    </p:set>
                                    <p:anim to="" calcmode="lin" valueType="num">
                                      <p:cBhvr>
                                        <p:cTn id="17" dur="1" fill="hold"/>
                                        <p:tgtEl>
                                          <p:spTgt spid="3078"/>
                                        </p:tgtEl>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080"/>
                                        </p:tgtEl>
                                        <p:attrNameLst>
                                          <p:attrName>style.visibility</p:attrName>
                                        </p:attrNameLst>
                                      </p:cBhvr>
                                      <p:to>
                                        <p:strVal val="visible"/>
                                      </p:to>
                                    </p:set>
                                    <p:animEffect transition="in" filter="fade">
                                      <p:cBhvr>
                                        <p:cTn id="22" dur="1000"/>
                                        <p:tgtEl>
                                          <p:spTgt spid="3080"/>
                                        </p:tgtEl>
                                      </p:cBhvr>
                                    </p:animEffect>
                                    <p:anim calcmode="lin" valueType="num">
                                      <p:cBhvr>
                                        <p:cTn id="23" dur="1000" fill="hold"/>
                                        <p:tgtEl>
                                          <p:spTgt spid="3080"/>
                                        </p:tgtEl>
                                        <p:attrNameLst>
                                          <p:attrName>ppt_x</p:attrName>
                                        </p:attrNameLst>
                                      </p:cBhvr>
                                      <p:tavLst>
                                        <p:tav tm="0">
                                          <p:val>
                                            <p:strVal val="#ppt_x"/>
                                          </p:val>
                                        </p:tav>
                                        <p:tav tm="100000">
                                          <p:val>
                                            <p:strVal val="#ppt_x"/>
                                          </p:val>
                                        </p:tav>
                                      </p:tavLst>
                                    </p:anim>
                                    <p:anim calcmode="lin" valueType="num">
                                      <p:cBhvr>
                                        <p:cTn id="24" dur="1000" fill="hold"/>
                                        <p:tgtEl>
                                          <p:spTgt spid="30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bldLvl="0" autoUpdateAnimBg="0"/>
      <p:bldP spid="3078" grpId="0" bldLvl="0" autoUpdateAnimBg="0"/>
      <p:bldP spid="3080" grpId="0" bldLvl="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8A25EFB-FA12-144B-A16F-B79A2831B160}"/>
              </a:ext>
            </a:extLst>
          </p:cNvPr>
          <p:cNvPicPr>
            <a:picLocks noChangeAspect="1"/>
          </p:cNvPicPr>
          <p:nvPr/>
        </p:nvPicPr>
        <p:blipFill>
          <a:blip r:embed="rId2"/>
          <a:stretch>
            <a:fillRect/>
          </a:stretch>
        </p:blipFill>
        <p:spPr>
          <a:xfrm>
            <a:off x="570415" y="1017831"/>
            <a:ext cx="6910856" cy="2116324"/>
          </a:xfrm>
          <a:prstGeom prst="rect">
            <a:avLst/>
          </a:prstGeom>
        </p:spPr>
      </p:pic>
      <p:graphicFrame>
        <p:nvGraphicFramePr>
          <p:cNvPr id="5" name="表格 4">
            <a:extLst>
              <a:ext uri="{FF2B5EF4-FFF2-40B4-BE49-F238E27FC236}">
                <a16:creationId xmlns:a16="http://schemas.microsoft.com/office/drawing/2014/main" id="{DF1F2526-674F-4D40-BEDA-CDA09EC10A06}"/>
              </a:ext>
            </a:extLst>
          </p:cNvPr>
          <p:cNvGraphicFramePr>
            <a:graphicFrameLocks noGrp="1"/>
          </p:cNvGraphicFramePr>
          <p:nvPr>
            <p:extLst>
              <p:ext uri="{D42A27DB-BD31-4B8C-83A1-F6EECF244321}">
                <p14:modId xmlns:p14="http://schemas.microsoft.com/office/powerpoint/2010/main" val="3664017691"/>
              </p:ext>
            </p:extLst>
          </p:nvPr>
        </p:nvGraphicFramePr>
        <p:xfrm>
          <a:off x="7597893" y="1024418"/>
          <a:ext cx="4594107" cy="2049372"/>
        </p:xfrm>
        <a:graphic>
          <a:graphicData uri="http://schemas.openxmlformats.org/drawingml/2006/table">
            <a:tbl>
              <a:tblPr firstRow="1" firstCol="1" bandRow="1">
                <a:tableStyleId>{5C22544A-7EE6-4342-B048-85BDC9FD1C3A}</a:tableStyleId>
              </a:tblPr>
              <a:tblGrid>
                <a:gridCol w="656301">
                  <a:extLst>
                    <a:ext uri="{9D8B030D-6E8A-4147-A177-3AD203B41FA5}">
                      <a16:colId xmlns:a16="http://schemas.microsoft.com/office/drawing/2014/main" val="3889822109"/>
                    </a:ext>
                  </a:extLst>
                </a:gridCol>
                <a:gridCol w="656301">
                  <a:extLst>
                    <a:ext uri="{9D8B030D-6E8A-4147-A177-3AD203B41FA5}">
                      <a16:colId xmlns:a16="http://schemas.microsoft.com/office/drawing/2014/main" val="2168782758"/>
                    </a:ext>
                  </a:extLst>
                </a:gridCol>
                <a:gridCol w="656301">
                  <a:extLst>
                    <a:ext uri="{9D8B030D-6E8A-4147-A177-3AD203B41FA5}">
                      <a16:colId xmlns:a16="http://schemas.microsoft.com/office/drawing/2014/main" val="39145489"/>
                    </a:ext>
                  </a:extLst>
                </a:gridCol>
                <a:gridCol w="656301">
                  <a:extLst>
                    <a:ext uri="{9D8B030D-6E8A-4147-A177-3AD203B41FA5}">
                      <a16:colId xmlns:a16="http://schemas.microsoft.com/office/drawing/2014/main" val="2908781810"/>
                    </a:ext>
                  </a:extLst>
                </a:gridCol>
                <a:gridCol w="656301">
                  <a:extLst>
                    <a:ext uri="{9D8B030D-6E8A-4147-A177-3AD203B41FA5}">
                      <a16:colId xmlns:a16="http://schemas.microsoft.com/office/drawing/2014/main" val="4042166668"/>
                    </a:ext>
                  </a:extLst>
                </a:gridCol>
                <a:gridCol w="656301">
                  <a:extLst>
                    <a:ext uri="{9D8B030D-6E8A-4147-A177-3AD203B41FA5}">
                      <a16:colId xmlns:a16="http://schemas.microsoft.com/office/drawing/2014/main" val="1215557153"/>
                    </a:ext>
                  </a:extLst>
                </a:gridCol>
                <a:gridCol w="656301">
                  <a:extLst>
                    <a:ext uri="{9D8B030D-6E8A-4147-A177-3AD203B41FA5}">
                      <a16:colId xmlns:a16="http://schemas.microsoft.com/office/drawing/2014/main" val="1657289012"/>
                    </a:ext>
                  </a:extLst>
                </a:gridCol>
              </a:tblGrid>
              <a:tr h="358718">
                <a:tc>
                  <a:txBody>
                    <a:bodyPr/>
                    <a:lstStyle/>
                    <a:p>
                      <a:pPr algn="ctr"/>
                      <a:r>
                        <a:rPr lang="zh-CN" sz="1100" b="1" kern="100">
                          <a:effectLst/>
                        </a:rPr>
                        <a:t>材料</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δ</a:t>
                      </a:r>
                      <a:r>
                        <a:rPr lang="en-US" sz="1100" b="1" kern="100" baseline="-25000">
                          <a:effectLst/>
                        </a:rPr>
                        <a:t>max</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E</a:t>
                      </a:r>
                      <a:r>
                        <a:rPr lang="en-US" sz="1100" b="1" kern="100" baseline="-25000">
                          <a:effectLst/>
                        </a:rPr>
                        <a:t>max-δ </a:t>
                      </a:r>
                      <a:r>
                        <a:rPr lang="en-US" sz="1100" b="1" kern="100">
                          <a:effectLst/>
                        </a:rPr>
                        <a:t>(eV)</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η</a:t>
                      </a:r>
                      <a:r>
                        <a:rPr lang="en-US" sz="1100" b="1" kern="100" baseline="-25000">
                          <a:effectLst/>
                        </a:rPr>
                        <a:t>max</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E</a:t>
                      </a:r>
                      <a:r>
                        <a:rPr lang="en-US" sz="1100" b="1" kern="100" baseline="-25000">
                          <a:effectLst/>
                        </a:rPr>
                        <a:t>max-η </a:t>
                      </a:r>
                      <a:r>
                        <a:rPr lang="en-US" sz="1100" b="1" kern="100">
                          <a:effectLst/>
                        </a:rPr>
                        <a:t>(eV)</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σ</a:t>
                      </a:r>
                      <a:r>
                        <a:rPr lang="en-US" sz="1100" b="1" kern="100" baseline="-25000">
                          <a:effectLst/>
                        </a:rPr>
                        <a:t>max</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E</a:t>
                      </a:r>
                      <a:r>
                        <a:rPr lang="en-US" sz="1100" b="1" kern="100" baseline="-25000">
                          <a:effectLst/>
                        </a:rPr>
                        <a:t>max-σ </a:t>
                      </a:r>
                      <a:r>
                        <a:rPr lang="en-US" sz="1100" b="1" kern="100">
                          <a:effectLst/>
                        </a:rPr>
                        <a:t>(eV)</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extLst>
                  <a:ext uri="{0D108BD9-81ED-4DB2-BD59-A6C34878D82A}">
                    <a16:rowId xmlns:a16="http://schemas.microsoft.com/office/drawing/2014/main" val="942289424"/>
                  </a:ext>
                </a:extLst>
              </a:tr>
              <a:tr h="461088">
                <a:tc>
                  <a:txBody>
                    <a:bodyPr/>
                    <a:lstStyle/>
                    <a:p>
                      <a:pPr algn="ctr"/>
                      <a:r>
                        <a:rPr lang="zh-CN" sz="1100" b="1" kern="100">
                          <a:effectLst/>
                        </a:rPr>
                        <a:t>氧化铝单晶</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0.18</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1400</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extLst>
                  <a:ext uri="{0D108BD9-81ED-4DB2-BD59-A6C34878D82A}">
                    <a16:rowId xmlns:a16="http://schemas.microsoft.com/office/drawing/2014/main" val="3087944247"/>
                  </a:ext>
                </a:extLst>
              </a:tr>
              <a:tr h="614783">
                <a:tc>
                  <a:txBody>
                    <a:bodyPr/>
                    <a:lstStyle/>
                    <a:p>
                      <a:pPr algn="ctr"/>
                      <a:r>
                        <a:rPr lang="en-US" sz="1100" b="1" kern="100">
                          <a:effectLst/>
                        </a:rPr>
                        <a:t>95%</a:t>
                      </a:r>
                      <a:r>
                        <a:rPr lang="zh-CN" sz="1100" b="1" kern="100">
                          <a:effectLst/>
                        </a:rPr>
                        <a:t>氧化铝陶瓷</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dirty="0">
                          <a:effectLst/>
                        </a:rPr>
                        <a:t>5.26</a:t>
                      </a:r>
                      <a:endParaRPr lang="zh-CN" sz="11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1100</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0.17</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dirty="0">
                          <a:effectLst/>
                        </a:rPr>
                        <a:t>1400</a:t>
                      </a:r>
                      <a:endParaRPr lang="zh-CN" sz="11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5.09</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1100</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extLst>
                  <a:ext uri="{0D108BD9-81ED-4DB2-BD59-A6C34878D82A}">
                    <a16:rowId xmlns:a16="http://schemas.microsoft.com/office/drawing/2014/main" val="3003749345"/>
                  </a:ext>
                </a:extLst>
              </a:tr>
              <a:tr h="614783">
                <a:tc>
                  <a:txBody>
                    <a:bodyPr/>
                    <a:lstStyle/>
                    <a:p>
                      <a:pPr algn="ctr"/>
                      <a:r>
                        <a:rPr lang="en-US" sz="1100" b="1" kern="100" dirty="0">
                          <a:effectLst/>
                        </a:rPr>
                        <a:t>99%</a:t>
                      </a:r>
                      <a:r>
                        <a:rPr lang="zh-CN" sz="1100" b="1" kern="100" dirty="0">
                          <a:effectLst/>
                        </a:rPr>
                        <a:t>氧化铝陶瓷</a:t>
                      </a:r>
                      <a:endParaRPr lang="zh-CN" sz="11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3.12</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dirty="0">
                          <a:effectLst/>
                        </a:rPr>
                        <a:t>900</a:t>
                      </a:r>
                      <a:endParaRPr lang="zh-CN" sz="11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0.16</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1800</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a:effectLst/>
                        </a:rPr>
                        <a:t>2.98</a:t>
                      </a:r>
                      <a:endParaRPr lang="zh-CN" sz="1100" b="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tc>
                  <a:txBody>
                    <a:bodyPr/>
                    <a:lstStyle/>
                    <a:p>
                      <a:pPr algn="ctr"/>
                      <a:r>
                        <a:rPr lang="en-US" sz="1100" b="1" kern="100" dirty="0">
                          <a:effectLst/>
                        </a:rPr>
                        <a:t>900</a:t>
                      </a:r>
                      <a:endParaRPr lang="zh-CN" sz="11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solidFill>
                      <a:srgbClr val="0070C0"/>
                    </a:solidFill>
                  </a:tcPr>
                </a:tc>
                <a:extLst>
                  <a:ext uri="{0D108BD9-81ED-4DB2-BD59-A6C34878D82A}">
                    <a16:rowId xmlns:a16="http://schemas.microsoft.com/office/drawing/2014/main" val="3265513698"/>
                  </a:ext>
                </a:extLst>
              </a:tr>
            </a:tbl>
          </a:graphicData>
        </a:graphic>
      </p:graphicFrame>
      <p:sp>
        <p:nvSpPr>
          <p:cNvPr id="6" name="矩形 5">
            <a:extLst>
              <a:ext uri="{FF2B5EF4-FFF2-40B4-BE49-F238E27FC236}">
                <a16:creationId xmlns:a16="http://schemas.microsoft.com/office/drawing/2014/main" id="{8BE83292-CC31-304F-9109-BBED7544272C}"/>
              </a:ext>
            </a:extLst>
          </p:cNvPr>
          <p:cNvSpPr/>
          <p:nvPr/>
        </p:nvSpPr>
        <p:spPr>
          <a:xfrm>
            <a:off x="1270928" y="3182641"/>
            <a:ext cx="5387047" cy="584775"/>
          </a:xfrm>
          <a:prstGeom prst="rect">
            <a:avLst/>
          </a:prstGeom>
          <a:solidFill>
            <a:schemeClr val="accent1"/>
          </a:solidFill>
        </p:spPr>
        <p:txBody>
          <a:bodyPr wrap="square">
            <a:spAutoFit/>
          </a:bodyPr>
          <a:lstStyle/>
          <a:p>
            <a:pPr algn="ctr"/>
            <a:r>
              <a:rPr lang="zh-CN" altLang="en-US" sz="16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1600" dirty="0">
                <a:latin typeface="Times New Roman" panose="02020603050405020304" pitchFamily="18" charset="0"/>
                <a:ea typeface="宋体" panose="02010600030101010101" pitchFamily="2" charset="-122"/>
                <a:cs typeface="Times New Roman" panose="02020603050405020304" pitchFamily="18" charset="0"/>
              </a:rPr>
              <a:t>9.</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三种材料的</a:t>
            </a:r>
            <a:r>
              <a:rPr lang="en-US" altLang="zh-CN" sz="1600" dirty="0">
                <a:latin typeface="Times New Roman" panose="02020603050405020304" pitchFamily="18" charset="0"/>
                <a:ea typeface="宋体" panose="02010600030101010101" pitchFamily="2" charset="-122"/>
              </a:rPr>
              <a:t>SEY</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对比测试结果；</a:t>
            </a:r>
            <a:endParaRPr lang="en-US" altLang="zh-CN" sz="1600" dirty="0">
              <a:latin typeface="Times New Roman" panose="02020603050405020304" pitchFamily="18" charset="0"/>
              <a:ea typeface="宋体" panose="02010600030101010101" pitchFamily="2" charset="-122"/>
              <a:cs typeface="Times New Roman" panose="02020603050405020304" pitchFamily="18" charset="0"/>
            </a:endParaRPr>
          </a:p>
          <a:p>
            <a:pPr algn="ctr"/>
            <a:r>
              <a:rPr lang="en-US" altLang="zh-CN" sz="1600" dirty="0">
                <a:latin typeface="Times New Roman" panose="02020603050405020304" pitchFamily="18" charset="0"/>
                <a:ea typeface="宋体" panose="02010600030101010101" pitchFamily="2" charset="-122"/>
              </a:rPr>
              <a:t>a-</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总</a:t>
            </a:r>
            <a:r>
              <a:rPr lang="en-US" altLang="zh-CN" sz="1600" dirty="0">
                <a:latin typeface="Times New Roman" panose="02020603050405020304" pitchFamily="18" charset="0"/>
                <a:ea typeface="宋体" panose="02010600030101010101" pitchFamily="2" charset="-122"/>
              </a:rPr>
              <a:t>SEY</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对比结果，</a:t>
            </a:r>
            <a:r>
              <a:rPr lang="en-US" altLang="zh-CN" sz="1600" dirty="0">
                <a:latin typeface="Times New Roman" panose="02020603050405020304" pitchFamily="18" charset="0"/>
                <a:ea typeface="宋体" panose="02010600030101010101" pitchFamily="2" charset="-122"/>
              </a:rPr>
              <a:t>b-</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真</a:t>
            </a:r>
            <a:r>
              <a:rPr lang="en-US" altLang="zh-CN" sz="1600" dirty="0">
                <a:latin typeface="Times New Roman" panose="02020603050405020304" pitchFamily="18" charset="0"/>
                <a:ea typeface="宋体" panose="02010600030101010101" pitchFamily="2" charset="-122"/>
              </a:rPr>
              <a:t>SEY</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对比结果；</a:t>
            </a:r>
            <a:r>
              <a:rPr lang="en-US" altLang="zh-CN" sz="1600" dirty="0">
                <a:latin typeface="Times New Roman" panose="02020603050405020304" pitchFamily="18" charset="0"/>
                <a:ea typeface="宋体" panose="02010600030101010101" pitchFamily="2" charset="-122"/>
              </a:rPr>
              <a:t>c-BEY</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对比结果。</a:t>
            </a:r>
            <a:r>
              <a:rPr lang="zh-CN" altLang="zh-CN" sz="1600" dirty="0"/>
              <a:t> </a:t>
            </a:r>
            <a:endParaRPr lang="zh-CN" altLang="en-US" sz="1600" dirty="0"/>
          </a:p>
        </p:txBody>
      </p:sp>
      <p:sp>
        <p:nvSpPr>
          <p:cNvPr id="7" name="矩形 6">
            <a:extLst>
              <a:ext uri="{FF2B5EF4-FFF2-40B4-BE49-F238E27FC236}">
                <a16:creationId xmlns:a16="http://schemas.microsoft.com/office/drawing/2014/main" id="{157A60BB-26B2-214D-B0AC-96222ABF4EE0}"/>
              </a:ext>
            </a:extLst>
          </p:cNvPr>
          <p:cNvSpPr/>
          <p:nvPr/>
        </p:nvSpPr>
        <p:spPr>
          <a:xfrm>
            <a:off x="7672198" y="3259723"/>
            <a:ext cx="4594106" cy="338554"/>
          </a:xfrm>
          <a:prstGeom prst="rect">
            <a:avLst/>
          </a:prstGeom>
          <a:solidFill>
            <a:schemeClr val="accent1"/>
          </a:solidFill>
        </p:spPr>
        <p:txBody>
          <a:bodyPr wrap="square">
            <a:spAutoFit/>
          </a:bodyPr>
          <a:lstStyle/>
          <a:p>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表</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1. </a:t>
            </a: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三种材料二次电子发射特性参数的测试结果</a:t>
            </a:r>
            <a:endParaRPr lang="zh-CN" altLang="zh-CN" sz="1600" kern="100" dirty="0">
              <a:latin typeface="Calibri" panose="020F0502020204030204" pitchFamily="34" charset="0"/>
              <a:ea typeface="宋体" panose="02010600030101010101" pitchFamily="2" charset="-122"/>
              <a:cs typeface="Times New Roman" panose="02020603050405020304" pitchFamily="18" charset="0"/>
            </a:endParaRPr>
          </a:p>
        </p:txBody>
      </p:sp>
      <p:pic>
        <p:nvPicPr>
          <p:cNvPr id="8" name="图片 7">
            <a:extLst>
              <a:ext uri="{FF2B5EF4-FFF2-40B4-BE49-F238E27FC236}">
                <a16:creationId xmlns:a16="http://schemas.microsoft.com/office/drawing/2014/main" id="{C5E2FA15-4A82-BE47-88B3-F0AF86D5B218}"/>
              </a:ext>
            </a:extLst>
          </p:cNvPr>
          <p:cNvPicPr>
            <a:picLocks noChangeAspect="1"/>
          </p:cNvPicPr>
          <p:nvPr/>
        </p:nvPicPr>
        <p:blipFill>
          <a:blip r:embed="rId3"/>
          <a:stretch>
            <a:fillRect/>
          </a:stretch>
        </p:blipFill>
        <p:spPr>
          <a:xfrm>
            <a:off x="570415" y="3783578"/>
            <a:ext cx="6928397" cy="2316150"/>
          </a:xfrm>
          <a:prstGeom prst="rect">
            <a:avLst/>
          </a:prstGeom>
        </p:spPr>
      </p:pic>
      <p:sp>
        <p:nvSpPr>
          <p:cNvPr id="9" name="矩形 8">
            <a:extLst>
              <a:ext uri="{FF2B5EF4-FFF2-40B4-BE49-F238E27FC236}">
                <a16:creationId xmlns:a16="http://schemas.microsoft.com/office/drawing/2014/main" id="{17BDE95D-892B-254C-882E-851F6A95B5FA}"/>
              </a:ext>
            </a:extLst>
          </p:cNvPr>
          <p:cNvSpPr/>
          <p:nvPr/>
        </p:nvSpPr>
        <p:spPr>
          <a:xfrm>
            <a:off x="1132390" y="6164376"/>
            <a:ext cx="5525585" cy="584775"/>
          </a:xfrm>
          <a:prstGeom prst="rect">
            <a:avLst/>
          </a:prstGeom>
          <a:solidFill>
            <a:schemeClr val="accent1"/>
          </a:solidFill>
        </p:spPr>
        <p:txBody>
          <a:bodyPr wrap="square">
            <a:spAutoFit/>
          </a:bodyPr>
          <a:lstStyle/>
          <a:p>
            <a:pPr algn="ct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10. </a:t>
            </a: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三种样品的</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SEM</a:t>
            </a: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照片；</a:t>
            </a:r>
            <a:endParaRPr lang="en-US" altLang="zh-CN" sz="1600" kern="100" dirty="0">
              <a:latin typeface="Times New Roman" panose="02020603050405020304" pitchFamily="18" charset="0"/>
              <a:ea typeface="宋体" panose="02010600030101010101" pitchFamily="2" charset="-122"/>
              <a:cs typeface="Times New Roman" panose="02020603050405020304" pitchFamily="18" charset="0"/>
            </a:endParaRPr>
          </a:p>
          <a:p>
            <a:pPr algn="ct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氧化铝单晶，</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b-99%</a:t>
            </a: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氧化铝陶瓷，</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c-95%</a:t>
            </a: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氧化铝陶瓷。</a:t>
            </a:r>
            <a:endParaRPr lang="zh-CN" altLang="zh-CN" sz="1600" kern="100" dirty="0">
              <a:latin typeface="Calibri" panose="020F0502020204030204" pitchFamily="34" charset="0"/>
              <a:ea typeface="宋体" panose="02010600030101010101" pitchFamily="2" charset="-122"/>
              <a:cs typeface="Times New Roman" panose="02020603050405020304" pitchFamily="18" charset="0"/>
            </a:endParaRPr>
          </a:p>
        </p:txBody>
      </p:sp>
      <p:sp>
        <p:nvSpPr>
          <p:cNvPr id="10" name="矩形 9">
            <a:extLst>
              <a:ext uri="{FF2B5EF4-FFF2-40B4-BE49-F238E27FC236}">
                <a16:creationId xmlns:a16="http://schemas.microsoft.com/office/drawing/2014/main" id="{B7BC1281-A76F-7442-809B-4CA150C4E776}"/>
              </a:ext>
            </a:extLst>
          </p:cNvPr>
          <p:cNvSpPr/>
          <p:nvPr/>
        </p:nvSpPr>
        <p:spPr>
          <a:xfrm>
            <a:off x="7855067" y="4047675"/>
            <a:ext cx="3960695" cy="1477328"/>
          </a:xfrm>
          <a:prstGeom prst="rect">
            <a:avLst/>
          </a:prstGeom>
          <a:solidFill>
            <a:srgbClr val="FFFF00"/>
          </a:solidFill>
        </p:spPr>
        <p:txBody>
          <a:bodyPr wrap="square">
            <a:spAutoFit/>
          </a:bodyPr>
          <a:lstStyle/>
          <a:p>
            <a:r>
              <a:rPr lang="zh-CN" altLang="zh-CN" dirty="0">
                <a:latin typeface="Times New Roman" panose="02020603050405020304" pitchFamily="18" charset="0"/>
                <a:ea typeface="宋体" panose="02010600030101010101" pitchFamily="2" charset="-122"/>
                <a:cs typeface="Times New Roman" panose="02020603050405020304" pitchFamily="18" charset="0"/>
              </a:rPr>
              <a:t>陶瓷表面的界面、缺陷等电荷俘获中心大幅降低了内部真二次电子能够发射出来的概率，并且陶瓷材料表面的晶粒越小、晶界越多，其真</a:t>
            </a:r>
            <a:r>
              <a:rPr lang="en-US" altLang="zh-CN" dirty="0">
                <a:latin typeface="Times New Roman" panose="02020603050405020304" pitchFamily="18" charset="0"/>
                <a:ea typeface="宋体" panose="02010600030101010101" pitchFamily="2" charset="-122"/>
              </a:rPr>
              <a:t>SEY</a:t>
            </a:r>
            <a:r>
              <a:rPr lang="zh-CN" altLang="zh-CN" dirty="0">
                <a:latin typeface="Times New Roman" panose="02020603050405020304" pitchFamily="18" charset="0"/>
                <a:ea typeface="宋体" panose="02010600030101010101" pitchFamily="2" charset="-122"/>
                <a:cs typeface="Times New Roman" panose="02020603050405020304" pitchFamily="18" charset="0"/>
              </a:rPr>
              <a:t>和总</a:t>
            </a:r>
            <a:r>
              <a:rPr lang="en-US" altLang="zh-CN" dirty="0">
                <a:latin typeface="Times New Roman" panose="02020603050405020304" pitchFamily="18" charset="0"/>
                <a:ea typeface="宋体" panose="02010600030101010101" pitchFamily="2" charset="-122"/>
              </a:rPr>
              <a:t>SEY</a:t>
            </a:r>
            <a:r>
              <a:rPr lang="zh-CN" altLang="zh-CN" dirty="0">
                <a:latin typeface="Times New Roman" panose="02020603050405020304" pitchFamily="18" charset="0"/>
                <a:ea typeface="宋体" panose="02010600030101010101" pitchFamily="2" charset="-122"/>
                <a:cs typeface="Times New Roman" panose="02020603050405020304" pitchFamily="18" charset="0"/>
              </a:rPr>
              <a:t>值就越小。</a:t>
            </a:r>
            <a:r>
              <a:rPr lang="zh-CN" altLang="zh-CN" dirty="0"/>
              <a:t> </a:t>
            </a:r>
            <a:endParaRPr lang="zh-CN" altLang="en-US" dirty="0"/>
          </a:p>
        </p:txBody>
      </p:sp>
      <p:sp>
        <p:nvSpPr>
          <p:cNvPr id="11" name="矩形 10">
            <a:extLst>
              <a:ext uri="{FF2B5EF4-FFF2-40B4-BE49-F238E27FC236}">
                <a16:creationId xmlns:a16="http://schemas.microsoft.com/office/drawing/2014/main" id="{6B711829-8FAC-244B-842B-FBBA83AE7C9F}"/>
              </a:ext>
            </a:extLst>
          </p:cNvPr>
          <p:cNvSpPr/>
          <p:nvPr/>
        </p:nvSpPr>
        <p:spPr>
          <a:xfrm>
            <a:off x="1971256" y="662355"/>
            <a:ext cx="5682966" cy="707886"/>
          </a:xfrm>
          <a:prstGeom prst="rect">
            <a:avLst/>
          </a:prstGeom>
        </p:spPr>
        <p:txBody>
          <a:bodyPr wrap="none">
            <a:spAutoFit/>
          </a:bodyPr>
          <a:lstStyle/>
          <a:p>
            <a:pPr marL="428625" indent="-428625">
              <a:buFont typeface="Wingdings" panose="05000000000000000000" pitchFamily="2" charset="2"/>
              <a:buChar char="Ø"/>
            </a:pPr>
            <a:r>
              <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4.</a:t>
            </a:r>
            <a:r>
              <a:rPr lang="zh-CN" altLang="en-US"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氧化铝单晶与陶瓷的二次电子发射特性差异</a:t>
            </a:r>
            <a:endPar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endParaRPr>
          </a:p>
          <a:p>
            <a:pPr marL="428625" indent="-428625">
              <a:buFont typeface="Wingdings" panose="05000000000000000000" pitchFamily="2" charset="2"/>
              <a:buChar char="Ø"/>
            </a:pPr>
            <a:endParaRPr lang="zh-CN" altLang="en-US"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2300387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p:txBody>
          <a:bodyPr/>
          <a:lstStyle/>
          <a:p>
            <a:pPr eaLnBrk="1" hangingPunct="1"/>
            <a:endParaRPr lang="zh-CN" altLang="zh-CN"/>
          </a:p>
        </p:txBody>
      </p:sp>
      <p:sp>
        <p:nvSpPr>
          <p:cNvPr id="13315" name="Rectangle 3"/>
          <p:cNvSpPr>
            <a:spLocks noGrp="1" noChangeArrowheads="1"/>
          </p:cNvSpPr>
          <p:nvPr>
            <p:ph type="subTitle" idx="1"/>
          </p:nvPr>
        </p:nvSpPr>
        <p:spPr/>
        <p:txBody>
          <a:bodyPr/>
          <a:lstStyle/>
          <a:p>
            <a:pPr eaLnBrk="1" hangingPunct="1"/>
            <a:endParaRPr lang="zh-CN" altLang="zh-CN"/>
          </a:p>
        </p:txBody>
      </p:sp>
      <p:pic>
        <p:nvPicPr>
          <p:cNvPr id="13316" name="Picture 4" descr="PPT"/>
          <p:cNvPicPr>
            <a:picLocks noChangeAspect="1" noChangeArrowheads="1"/>
          </p:cNvPicPr>
          <p:nvPr/>
        </p:nvPicPr>
        <p:blipFill>
          <a:blip r:embed="rId3" cstate="print"/>
          <a:srcRect/>
          <a:stretch>
            <a:fillRect/>
          </a:stretch>
        </p:blipFill>
        <p:spPr bwMode="auto">
          <a:xfrm>
            <a:off x="0" y="0"/>
            <a:ext cx="12192000" cy="6858000"/>
          </a:xfrm>
          <a:prstGeom prst="rect">
            <a:avLst/>
          </a:prstGeom>
          <a:noFill/>
          <a:ln w="9525">
            <a:noFill/>
            <a:miter lim="800000"/>
            <a:headEnd/>
            <a:tailEnd/>
          </a:ln>
        </p:spPr>
      </p:pic>
      <p:sp>
        <p:nvSpPr>
          <p:cNvPr id="5125" name="Text Box 5"/>
          <p:cNvSpPr txBox="1">
            <a:spLocks noChangeArrowheads="1"/>
          </p:cNvSpPr>
          <p:nvPr/>
        </p:nvSpPr>
        <p:spPr bwMode="auto">
          <a:xfrm>
            <a:off x="5905252" y="1096112"/>
            <a:ext cx="4824413" cy="1631216"/>
          </a:xfrm>
          <a:prstGeom prst="rect">
            <a:avLst/>
          </a:prstGeom>
          <a:noFill/>
          <a:ln w="9525">
            <a:noFill/>
            <a:miter lim="800000"/>
            <a:headEnd/>
            <a:tailEnd/>
          </a:ln>
        </p:spPr>
        <p:txBody>
          <a:bodyPr>
            <a:spAutoFit/>
          </a:bodyPr>
          <a:lstStyle/>
          <a:p>
            <a:r>
              <a:rPr lang="zh-CN" altLang="en-US" sz="5000" b="1" dirty="0">
                <a:solidFill>
                  <a:srgbClr val="FFCC00"/>
                </a:solidFill>
                <a:latin typeface="华文彩云" pitchFamily="2" charset="-122"/>
                <a:ea typeface="华文彩云" pitchFamily="2" charset="-122"/>
              </a:rPr>
              <a:t>感谢您的聆听</a:t>
            </a:r>
            <a:endParaRPr lang="en-US" altLang="zh-CN" sz="5000" b="1" dirty="0">
              <a:solidFill>
                <a:srgbClr val="FFCC00"/>
              </a:solidFill>
              <a:latin typeface="华文彩云" pitchFamily="2" charset="-122"/>
              <a:ea typeface="华文彩云" pitchFamily="2" charset="-122"/>
            </a:endParaRPr>
          </a:p>
          <a:p>
            <a:r>
              <a:rPr lang="zh-CN" altLang="en-US" sz="5000" b="1" dirty="0">
                <a:solidFill>
                  <a:srgbClr val="FFCC00"/>
                </a:solidFill>
                <a:latin typeface="华文彩云" pitchFamily="2" charset="-122"/>
                <a:ea typeface="华文彩云" pitchFamily="2" charset="-122"/>
              </a:rPr>
              <a:t>敬请批评指正！</a:t>
            </a:r>
            <a:endParaRPr lang="zh-CN" altLang="zh-CN" sz="5000" b="1" dirty="0">
              <a:solidFill>
                <a:srgbClr val="FFCC00"/>
              </a:solidFill>
              <a:latin typeface="华文彩云" pitchFamily="2" charset="-122"/>
              <a:ea typeface="华文彩云" pitchFamily="2" charset="-122"/>
            </a:endParaRPr>
          </a:p>
        </p:txBody>
      </p:sp>
      <p:pic>
        <p:nvPicPr>
          <p:cNvPr id="3" name="图片 2">
            <a:extLst>
              <a:ext uri="{FF2B5EF4-FFF2-40B4-BE49-F238E27FC236}">
                <a16:creationId xmlns:a16="http://schemas.microsoft.com/office/drawing/2014/main" id="{ED887489-8146-5C40-A058-4E872D08362B}"/>
              </a:ext>
            </a:extLst>
          </p:cNvPr>
          <p:cNvPicPr>
            <a:picLocks noChangeAspect="1"/>
          </p:cNvPicPr>
          <p:nvPr/>
        </p:nvPicPr>
        <p:blipFill>
          <a:blip r:embed="rId4"/>
          <a:stretch>
            <a:fillRect/>
          </a:stretch>
        </p:blipFill>
        <p:spPr>
          <a:xfrm>
            <a:off x="9366250" y="3972008"/>
            <a:ext cx="1993900" cy="2088848"/>
          </a:xfrm>
          <a:prstGeom prst="rect">
            <a:avLst/>
          </a:prstGeom>
        </p:spPr>
      </p:pic>
      <p:sp>
        <p:nvSpPr>
          <p:cNvPr id="4" name="文本框 3">
            <a:extLst>
              <a:ext uri="{FF2B5EF4-FFF2-40B4-BE49-F238E27FC236}">
                <a16:creationId xmlns:a16="http://schemas.microsoft.com/office/drawing/2014/main" id="{D9D320AC-7775-3D4D-A409-BCB86A25F287}"/>
              </a:ext>
            </a:extLst>
          </p:cNvPr>
          <p:cNvSpPr txBox="1"/>
          <p:nvPr/>
        </p:nvSpPr>
        <p:spPr>
          <a:xfrm>
            <a:off x="7607300" y="3361534"/>
            <a:ext cx="4749800" cy="400110"/>
          </a:xfrm>
          <a:prstGeom prst="rect">
            <a:avLst/>
          </a:prstGeom>
          <a:noFill/>
        </p:spPr>
        <p:txBody>
          <a:bodyPr wrap="square" rtlCol="0">
            <a:spAutoFit/>
          </a:bodyPr>
          <a:lstStyle/>
          <a:p>
            <a:r>
              <a:rPr kumimoji="1" lang="zh-CN" altLang="en-US" sz="2000" dirty="0">
                <a:solidFill>
                  <a:schemeClr val="bg1"/>
                </a:solidFill>
              </a:rPr>
              <a:t>邮箱：</a:t>
            </a:r>
            <a:r>
              <a:rPr kumimoji="1" lang="en" altLang="zh-CN" sz="2000" dirty="0">
                <a:solidFill>
                  <a:schemeClr val="bg1"/>
                </a:solidFill>
              </a:rPr>
              <a:t>20110720028@fudan.edu.cn</a:t>
            </a:r>
            <a:endParaRPr kumimoji="1" lang="zh-CN" altLang="en-US" sz="2000" dirty="0">
              <a:solidFill>
                <a:schemeClr val="bg1"/>
              </a:solidFill>
            </a:endParaRPr>
          </a:p>
        </p:txBody>
      </p:sp>
      <p:sp>
        <p:nvSpPr>
          <p:cNvPr id="5" name="矩形 4">
            <a:extLst>
              <a:ext uri="{FF2B5EF4-FFF2-40B4-BE49-F238E27FC236}">
                <a16:creationId xmlns:a16="http://schemas.microsoft.com/office/drawing/2014/main" id="{C1170B9A-AEF2-C94F-A8E8-9C25639E2391}"/>
              </a:ext>
            </a:extLst>
          </p:cNvPr>
          <p:cNvSpPr/>
          <p:nvPr/>
        </p:nvSpPr>
        <p:spPr bwMode="auto">
          <a:xfrm>
            <a:off x="10150475" y="4781482"/>
            <a:ext cx="419100" cy="469900"/>
          </a:xfrm>
          <a:prstGeom prst="rect">
            <a:avLst/>
          </a:prstGeom>
          <a:solidFill>
            <a:schemeClr val="bg1"/>
          </a:solidFill>
          <a:ln w="38100">
            <a:solidFill>
              <a:schemeClr val="bg1"/>
            </a:solidFill>
            <a:round/>
            <a:headEnd/>
            <a:tailEnd type="triangle" w="med" len="med"/>
          </a:ln>
          <a:effectLst/>
        </p:spPr>
        <p:txBody>
          <a:bodyPr wrap="square" rtlCol="0" anchor="ctr">
            <a:spAutoFit/>
          </a:bodyPr>
          <a:lstStyle/>
          <a:p>
            <a:pPr algn="ctr"/>
            <a:endParaRPr kumimoji="1"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
          <p:cNvSpPr>
            <a:spLocks noGrp="1"/>
          </p:cNvSpPr>
          <p:nvPr>
            <p:ph type="title"/>
          </p:nvPr>
        </p:nvSpPr>
        <p:spPr>
          <a:xfrm>
            <a:off x="3103890" y="1215425"/>
            <a:ext cx="6212841" cy="592838"/>
          </a:xfrm>
        </p:spPr>
        <p:txBody>
          <a:bodyPr/>
          <a:lstStyle/>
          <a:p>
            <a:r>
              <a:rPr lang="zh-CN" altLang="en-US" sz="4000" b="1" dirty="0">
                <a:latin typeface="微软雅黑" pitchFamily="34" charset="-122"/>
                <a:ea typeface="微软雅黑" pitchFamily="34" charset="-122"/>
              </a:rPr>
              <a:t>报告提纲</a:t>
            </a:r>
          </a:p>
        </p:txBody>
      </p:sp>
      <p:sp>
        <p:nvSpPr>
          <p:cNvPr id="2" name="圆角矩形 1"/>
          <p:cNvSpPr/>
          <p:nvPr/>
        </p:nvSpPr>
        <p:spPr>
          <a:xfrm>
            <a:off x="2570490" y="2213341"/>
            <a:ext cx="8173710" cy="59406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28625" indent="-428625">
              <a:buFont typeface="Wingdings" panose="05000000000000000000" pitchFamily="2" charset="2"/>
              <a:buChar char="Ø"/>
            </a:pPr>
            <a:r>
              <a:rPr lang="en-US" altLang="zh-CN" sz="28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1</a:t>
            </a:r>
            <a:r>
              <a:rPr lang="en-US" altLang="zh-CN" sz="2800" b="1" dirty="0">
                <a:solidFill>
                  <a:srgbClr val="0000CC"/>
                </a:solidFill>
                <a:latin typeface="华文中宋" panose="02010600040101010101" pitchFamily="2" charset="-122"/>
                <a:ea typeface="华文中宋" panose="02010600040101010101" pitchFamily="2" charset="-122"/>
              </a:rPr>
              <a:t>.</a:t>
            </a:r>
            <a:r>
              <a:rPr lang="zh-CN" altLang="en-US" sz="2800" b="1" dirty="0">
                <a:solidFill>
                  <a:srgbClr val="0000CC"/>
                </a:solidFill>
                <a:latin typeface="华文中宋" panose="02010600040101010101" pitchFamily="2" charset="-122"/>
                <a:ea typeface="华文中宋" panose="02010600040101010101" pitchFamily="2" charset="-122"/>
              </a:rPr>
              <a:t>二次电子简介</a:t>
            </a:r>
          </a:p>
        </p:txBody>
      </p:sp>
      <p:sp>
        <p:nvSpPr>
          <p:cNvPr id="5" name="圆角矩形 4"/>
          <p:cNvSpPr/>
          <p:nvPr/>
        </p:nvSpPr>
        <p:spPr>
          <a:xfrm>
            <a:off x="2570490" y="3131967"/>
            <a:ext cx="8173710" cy="59406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28625" indent="-428625">
              <a:buFont typeface="Wingdings" panose="05000000000000000000" pitchFamily="2" charset="2"/>
              <a:buChar char="Ø"/>
            </a:pPr>
            <a:r>
              <a:rPr lang="en-US" altLang="zh-CN" sz="28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2.</a:t>
            </a:r>
            <a:r>
              <a:rPr lang="zh-CN" altLang="en-US" sz="28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介质材料二次电子测试情况</a:t>
            </a:r>
          </a:p>
        </p:txBody>
      </p:sp>
      <p:sp>
        <p:nvSpPr>
          <p:cNvPr id="6" name="圆角矩形 5"/>
          <p:cNvSpPr/>
          <p:nvPr/>
        </p:nvSpPr>
        <p:spPr>
          <a:xfrm>
            <a:off x="2570490" y="4050593"/>
            <a:ext cx="8173710" cy="59406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28625" indent="-428625">
              <a:buFont typeface="Wingdings" panose="05000000000000000000" pitchFamily="2" charset="2"/>
              <a:buChar char="Ø"/>
            </a:pPr>
            <a:r>
              <a:rPr lang="en-US" altLang="zh-CN" sz="28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3.</a:t>
            </a:r>
            <a:r>
              <a:rPr lang="zh-CN" altLang="en-US" sz="28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靶偏压电荷补偿测试方法</a:t>
            </a:r>
          </a:p>
        </p:txBody>
      </p:sp>
      <p:sp>
        <p:nvSpPr>
          <p:cNvPr id="7" name="圆角矩形 6"/>
          <p:cNvSpPr/>
          <p:nvPr/>
        </p:nvSpPr>
        <p:spPr>
          <a:xfrm>
            <a:off x="2570490" y="4969219"/>
            <a:ext cx="8173710" cy="594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28625" indent="-428625">
              <a:buFont typeface="Wingdings" panose="05000000000000000000" pitchFamily="2" charset="2"/>
              <a:buChar char="Ø"/>
            </a:pPr>
            <a:r>
              <a:rPr lang="en-US" altLang="zh-CN" sz="28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4.</a:t>
            </a:r>
            <a:r>
              <a:rPr lang="zh-CN" altLang="en-US" sz="28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氧化铝单晶与陶瓷的二次电子发射特性差异</a:t>
            </a:r>
            <a:endParaRPr lang="en-US" altLang="zh-CN" sz="28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a:extLst>
              <a:ext uri="{FF2B5EF4-FFF2-40B4-BE49-F238E27FC236}">
                <a16:creationId xmlns:a16="http://schemas.microsoft.com/office/drawing/2014/main" id="{DEA670CF-8FA0-F247-903E-448AAC29C505}"/>
              </a:ext>
            </a:extLst>
          </p:cNvPr>
          <p:cNvSpPr/>
          <p:nvPr/>
        </p:nvSpPr>
        <p:spPr>
          <a:xfrm>
            <a:off x="1492474" y="3556904"/>
            <a:ext cx="5873957" cy="2957930"/>
          </a:xfrm>
          <a:prstGeom prst="rect">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b="1" kern="0" dirty="0">
              <a:solidFill>
                <a:schemeClr val="accent2"/>
              </a:solidFill>
              <a:latin typeface="微软雅黑" pitchFamily="34" charset="-122"/>
              <a:ea typeface="微软雅黑" pitchFamily="34" charset="-122"/>
            </a:endParaRPr>
          </a:p>
        </p:txBody>
      </p:sp>
      <p:sp>
        <p:nvSpPr>
          <p:cNvPr id="33" name="矩形 32">
            <a:extLst>
              <a:ext uri="{FF2B5EF4-FFF2-40B4-BE49-F238E27FC236}">
                <a16:creationId xmlns:a16="http://schemas.microsoft.com/office/drawing/2014/main" id="{862240AC-5ED3-B443-B9EF-B1FE77338221}"/>
              </a:ext>
            </a:extLst>
          </p:cNvPr>
          <p:cNvSpPr/>
          <p:nvPr/>
        </p:nvSpPr>
        <p:spPr>
          <a:xfrm>
            <a:off x="2122725" y="2744465"/>
            <a:ext cx="1295400" cy="3350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a:defRPr/>
            </a:pPr>
            <a:r>
              <a:rPr lang="zh-CN" altLang="en-US" sz="1400" b="1" dirty="0">
                <a:solidFill>
                  <a:schemeClr val="tx1"/>
                </a:solidFill>
                <a:latin typeface="微软雅黑" pitchFamily="34" charset="-122"/>
                <a:ea typeface="微软雅黑" pitchFamily="34" charset="-122"/>
                <a:cs typeface="Times New Roman" pitchFamily="18" charset="0"/>
              </a:rPr>
              <a:t>固体材料</a:t>
            </a:r>
          </a:p>
        </p:txBody>
      </p:sp>
      <p:sp>
        <p:nvSpPr>
          <p:cNvPr id="34" name="下箭头 33">
            <a:extLst>
              <a:ext uri="{FF2B5EF4-FFF2-40B4-BE49-F238E27FC236}">
                <a16:creationId xmlns:a16="http://schemas.microsoft.com/office/drawing/2014/main" id="{B0E82292-96C4-3B4A-AC65-D90E6928FB47}"/>
              </a:ext>
            </a:extLst>
          </p:cNvPr>
          <p:cNvSpPr/>
          <p:nvPr/>
        </p:nvSpPr>
        <p:spPr>
          <a:xfrm>
            <a:off x="2640250" y="1557012"/>
            <a:ext cx="273050" cy="1090410"/>
          </a:xfrm>
          <a:prstGeom prst="downArrow">
            <a:avLst>
              <a:gd name="adj1" fmla="val 50000"/>
              <a:gd name="adj2" fmla="val 78501"/>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600" b="1" dirty="0">
                <a:solidFill>
                  <a:schemeClr val="bg1"/>
                </a:solidFill>
                <a:latin typeface="Times New Roman" pitchFamily="18" charset="0"/>
                <a:cs typeface="Times New Roman" pitchFamily="18" charset="0"/>
              </a:rPr>
              <a:t>e</a:t>
            </a:r>
            <a:endParaRPr lang="zh-CN" altLang="en-US" sz="1600" b="1" dirty="0">
              <a:solidFill>
                <a:schemeClr val="bg1"/>
              </a:solidFill>
              <a:latin typeface="Times New Roman" pitchFamily="18" charset="0"/>
              <a:cs typeface="Times New Roman" pitchFamily="18" charset="0"/>
            </a:endParaRPr>
          </a:p>
        </p:txBody>
      </p:sp>
      <p:cxnSp>
        <p:nvCxnSpPr>
          <p:cNvPr id="35" name="直接箭头连接符 14">
            <a:extLst>
              <a:ext uri="{FF2B5EF4-FFF2-40B4-BE49-F238E27FC236}">
                <a16:creationId xmlns:a16="http://schemas.microsoft.com/office/drawing/2014/main" id="{76FBDDAE-00C2-2249-9DE0-95401F8771DB}"/>
              </a:ext>
            </a:extLst>
          </p:cNvPr>
          <p:cNvCxnSpPr>
            <a:stCxn id="33" idx="0"/>
          </p:cNvCxnSpPr>
          <p:nvPr/>
        </p:nvCxnSpPr>
        <p:spPr>
          <a:xfrm flipH="1" flipV="1">
            <a:off x="2194163" y="2131692"/>
            <a:ext cx="576262" cy="612770"/>
          </a:xfrm>
          <a:prstGeom prst="straightConnector1">
            <a:avLst/>
          </a:prstGeom>
          <a:ln w="15875">
            <a:solidFill>
              <a:srgbClr val="00B050"/>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36" name="直接箭头连接符 15">
            <a:extLst>
              <a:ext uri="{FF2B5EF4-FFF2-40B4-BE49-F238E27FC236}">
                <a16:creationId xmlns:a16="http://schemas.microsoft.com/office/drawing/2014/main" id="{80FD51BA-4E01-3E49-AD2B-AD29406794EA}"/>
              </a:ext>
            </a:extLst>
          </p:cNvPr>
          <p:cNvCxnSpPr>
            <a:stCxn id="33" idx="0"/>
          </p:cNvCxnSpPr>
          <p:nvPr/>
        </p:nvCxnSpPr>
        <p:spPr>
          <a:xfrm flipV="1">
            <a:off x="2770428" y="2096766"/>
            <a:ext cx="611187" cy="647696"/>
          </a:xfrm>
          <a:prstGeom prst="straightConnector1">
            <a:avLst/>
          </a:prstGeom>
          <a:ln w="15875">
            <a:solidFill>
              <a:srgbClr val="00B050"/>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37" name="直接箭头连接符 16">
            <a:extLst>
              <a:ext uri="{FF2B5EF4-FFF2-40B4-BE49-F238E27FC236}">
                <a16:creationId xmlns:a16="http://schemas.microsoft.com/office/drawing/2014/main" id="{DD7D94E4-8C75-2C4D-8240-4FEE267139D8}"/>
              </a:ext>
            </a:extLst>
          </p:cNvPr>
          <p:cNvCxnSpPr>
            <a:stCxn id="33" idx="0"/>
          </p:cNvCxnSpPr>
          <p:nvPr/>
        </p:nvCxnSpPr>
        <p:spPr>
          <a:xfrm flipH="1" flipV="1">
            <a:off x="2194163" y="2457130"/>
            <a:ext cx="576262" cy="287332"/>
          </a:xfrm>
          <a:prstGeom prst="straightConnector1">
            <a:avLst/>
          </a:prstGeom>
          <a:ln w="15875">
            <a:solidFill>
              <a:srgbClr val="00B050"/>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38" name="直接箭头连接符 17">
            <a:extLst>
              <a:ext uri="{FF2B5EF4-FFF2-40B4-BE49-F238E27FC236}">
                <a16:creationId xmlns:a16="http://schemas.microsoft.com/office/drawing/2014/main" id="{BA0DD519-5D45-CD47-8537-244B4F109448}"/>
              </a:ext>
            </a:extLst>
          </p:cNvPr>
          <p:cNvCxnSpPr>
            <a:stCxn id="33" idx="0"/>
          </p:cNvCxnSpPr>
          <p:nvPr/>
        </p:nvCxnSpPr>
        <p:spPr>
          <a:xfrm flipV="1">
            <a:off x="2770428" y="2420616"/>
            <a:ext cx="611187" cy="323846"/>
          </a:xfrm>
          <a:prstGeom prst="straightConnector1">
            <a:avLst/>
          </a:prstGeom>
          <a:ln w="15875">
            <a:solidFill>
              <a:srgbClr val="00B050"/>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39" name="TextBox 28">
            <a:extLst>
              <a:ext uri="{FF2B5EF4-FFF2-40B4-BE49-F238E27FC236}">
                <a16:creationId xmlns:a16="http://schemas.microsoft.com/office/drawing/2014/main" id="{9BADC277-A06C-084E-AC1B-90E061080DCD}"/>
              </a:ext>
            </a:extLst>
          </p:cNvPr>
          <p:cNvSpPr txBox="1">
            <a:spLocks noChangeArrowheads="1"/>
          </p:cNvSpPr>
          <p:nvPr/>
        </p:nvSpPr>
        <p:spPr bwMode="auto">
          <a:xfrm>
            <a:off x="2336177" y="1259528"/>
            <a:ext cx="902811" cy="307777"/>
          </a:xfrm>
          <a:prstGeom prst="rect">
            <a:avLst/>
          </a:prstGeom>
          <a:noFill/>
          <a:ln w="9525">
            <a:noFill/>
            <a:miter lim="800000"/>
            <a:headEnd/>
            <a:tailEnd/>
          </a:ln>
        </p:spPr>
        <p:txBody>
          <a:bodyPr wrap="none">
            <a:spAutoFit/>
          </a:bodyPr>
          <a:lstStyle/>
          <a:p>
            <a:r>
              <a:rPr lang="zh-CN" altLang="en-US" sz="1400" b="1" dirty="0">
                <a:solidFill>
                  <a:srgbClr val="0070C0"/>
                </a:solidFill>
                <a:latin typeface="微软雅黑" pitchFamily="34" charset="-122"/>
                <a:ea typeface="微软雅黑" pitchFamily="34" charset="-122"/>
                <a:cs typeface="Times New Roman" pitchFamily="18" charset="0"/>
              </a:rPr>
              <a:t>入射电子</a:t>
            </a:r>
          </a:p>
        </p:txBody>
      </p:sp>
      <p:sp>
        <p:nvSpPr>
          <p:cNvPr id="40" name="TextBox 29">
            <a:extLst>
              <a:ext uri="{FF2B5EF4-FFF2-40B4-BE49-F238E27FC236}">
                <a16:creationId xmlns:a16="http://schemas.microsoft.com/office/drawing/2014/main" id="{D6F848C7-36E6-F044-AB9F-0F43DF8D8885}"/>
              </a:ext>
            </a:extLst>
          </p:cNvPr>
          <p:cNvSpPr txBox="1">
            <a:spLocks noChangeArrowheads="1"/>
          </p:cNvSpPr>
          <p:nvPr/>
        </p:nvSpPr>
        <p:spPr bwMode="auto">
          <a:xfrm>
            <a:off x="2856277" y="1783329"/>
            <a:ext cx="902811" cy="307777"/>
          </a:xfrm>
          <a:prstGeom prst="rect">
            <a:avLst/>
          </a:prstGeom>
          <a:noFill/>
          <a:ln w="9525">
            <a:noFill/>
            <a:miter lim="800000"/>
            <a:headEnd/>
            <a:tailEnd/>
          </a:ln>
        </p:spPr>
        <p:txBody>
          <a:bodyPr wrap="none">
            <a:spAutoFit/>
          </a:bodyPr>
          <a:lstStyle/>
          <a:p>
            <a:r>
              <a:rPr lang="zh-CN" altLang="en-US" sz="1400" b="1" dirty="0">
                <a:solidFill>
                  <a:srgbClr val="00B050"/>
                </a:solidFill>
                <a:latin typeface="微软雅黑" pitchFamily="34" charset="-122"/>
                <a:ea typeface="微软雅黑" pitchFamily="34" charset="-122"/>
                <a:cs typeface="Times New Roman" pitchFamily="18" charset="0"/>
              </a:rPr>
              <a:t>二次电子</a:t>
            </a:r>
          </a:p>
        </p:txBody>
      </p:sp>
      <p:cxnSp>
        <p:nvCxnSpPr>
          <p:cNvPr id="41" name="直接箭头连接符 20">
            <a:extLst>
              <a:ext uri="{FF2B5EF4-FFF2-40B4-BE49-F238E27FC236}">
                <a16:creationId xmlns:a16="http://schemas.microsoft.com/office/drawing/2014/main" id="{86A5CC02-FBBC-D34F-8CB9-82F97CD61326}"/>
              </a:ext>
            </a:extLst>
          </p:cNvPr>
          <p:cNvCxnSpPr/>
          <p:nvPr/>
        </p:nvCxnSpPr>
        <p:spPr>
          <a:xfrm>
            <a:off x="2770425" y="3101988"/>
            <a:ext cx="0" cy="481538"/>
          </a:xfrm>
          <a:prstGeom prst="straightConnector1">
            <a:avLst/>
          </a:prstGeom>
          <a:ln w="25400">
            <a:solidFill>
              <a:srgbClr val="7030A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42" name="TextBox 43">
            <a:extLst>
              <a:ext uri="{FF2B5EF4-FFF2-40B4-BE49-F238E27FC236}">
                <a16:creationId xmlns:a16="http://schemas.microsoft.com/office/drawing/2014/main" id="{DDE7F1C9-D695-844B-8381-029905E5F663}"/>
              </a:ext>
            </a:extLst>
          </p:cNvPr>
          <p:cNvSpPr txBox="1">
            <a:spLocks noChangeArrowheads="1"/>
          </p:cNvSpPr>
          <p:nvPr/>
        </p:nvSpPr>
        <p:spPr bwMode="auto">
          <a:xfrm>
            <a:off x="2768225" y="3131736"/>
            <a:ext cx="902811" cy="307777"/>
          </a:xfrm>
          <a:prstGeom prst="rect">
            <a:avLst/>
          </a:prstGeom>
          <a:noFill/>
          <a:ln w="9525">
            <a:noFill/>
            <a:miter lim="800000"/>
            <a:headEnd/>
            <a:tailEnd/>
          </a:ln>
        </p:spPr>
        <p:txBody>
          <a:bodyPr wrap="none">
            <a:spAutoFit/>
          </a:bodyPr>
          <a:lstStyle/>
          <a:p>
            <a:r>
              <a:rPr lang="zh-CN" altLang="en-US" sz="1400" b="1" dirty="0">
                <a:solidFill>
                  <a:srgbClr val="7030A0"/>
                </a:solidFill>
                <a:latin typeface="微软雅黑" pitchFamily="34" charset="-122"/>
                <a:ea typeface="微软雅黑" pitchFamily="34" charset="-122"/>
                <a:cs typeface="Times New Roman" pitchFamily="18" charset="0"/>
              </a:rPr>
              <a:t>透射电子</a:t>
            </a:r>
          </a:p>
        </p:txBody>
      </p:sp>
      <p:graphicFrame>
        <p:nvGraphicFramePr>
          <p:cNvPr id="44" name="Object 3">
            <a:extLst>
              <a:ext uri="{FF2B5EF4-FFF2-40B4-BE49-F238E27FC236}">
                <a16:creationId xmlns:a16="http://schemas.microsoft.com/office/drawing/2014/main" id="{40026F32-7AD8-4845-A970-5FE04D9A42A3}"/>
              </a:ext>
            </a:extLst>
          </p:cNvPr>
          <p:cNvGraphicFramePr>
            <a:graphicFrameLocks noChangeAspect="1"/>
          </p:cNvGraphicFramePr>
          <p:nvPr>
            <p:extLst>
              <p:ext uri="{D42A27DB-BD31-4B8C-83A1-F6EECF244321}">
                <p14:modId xmlns:p14="http://schemas.microsoft.com/office/powerpoint/2010/main" val="380102905"/>
              </p:ext>
            </p:extLst>
          </p:nvPr>
        </p:nvGraphicFramePr>
        <p:xfrm>
          <a:off x="4585491" y="1294939"/>
          <a:ext cx="2304256" cy="1668186"/>
        </p:xfrm>
        <a:graphic>
          <a:graphicData uri="http://schemas.openxmlformats.org/presentationml/2006/ole">
            <mc:AlternateContent xmlns:mc="http://schemas.openxmlformats.org/markup-compatibility/2006">
              <mc:Choice xmlns:v="urn:schemas-microsoft-com:vml" Requires="v">
                <p:oleObj spid="_x0000_s1042" name="Visio" r:id="rId3" imgW="2334943" imgH="1488835" progId="Visio.Drawing.11">
                  <p:embed/>
                </p:oleObj>
              </mc:Choice>
              <mc:Fallback>
                <p:oleObj name="Visio" r:id="rId3" imgW="2334943" imgH="1488835" progId="Visio.Drawing.11">
                  <p:embed/>
                  <p:pic>
                    <p:nvPicPr>
                      <p:cNvPr id="1027" name="Object 3"/>
                      <p:cNvPicPr>
                        <a:picLocks noChangeAspect="1" noChangeArrowheads="1"/>
                      </p:cNvPicPr>
                      <p:nvPr/>
                    </p:nvPicPr>
                    <p:blipFill>
                      <a:blip r:embed="rId4">
                        <a:extLst>
                          <a:ext uri="{28A0092B-C50C-407E-A947-70E740481C1C}">
                            <a14:useLocalDpi xmlns:a14="http://schemas.microsoft.com/office/drawing/2010/main" val="0"/>
                          </a:ext>
                        </a:extLst>
                      </a:blip>
                      <a:srcRect l="1237" t="3369" r="14664" b="2882"/>
                      <a:stretch>
                        <a:fillRect/>
                      </a:stretch>
                    </p:blipFill>
                    <p:spPr bwMode="auto">
                      <a:xfrm>
                        <a:off x="4585491" y="1294939"/>
                        <a:ext cx="2304256" cy="1668186"/>
                      </a:xfrm>
                      <a:prstGeom prst="rect">
                        <a:avLst/>
                      </a:prstGeom>
                      <a:solidFill>
                        <a:srgbClr val="CCECFF"/>
                      </a:solidFill>
                    </p:spPr>
                  </p:pic>
                </p:oleObj>
              </mc:Fallback>
            </mc:AlternateContent>
          </a:graphicData>
        </a:graphic>
      </p:graphicFrame>
      <p:sp>
        <p:nvSpPr>
          <p:cNvPr id="47" name="TextBox 37">
            <a:extLst>
              <a:ext uri="{FF2B5EF4-FFF2-40B4-BE49-F238E27FC236}">
                <a16:creationId xmlns:a16="http://schemas.microsoft.com/office/drawing/2014/main" id="{BDCAFD13-DD93-7A42-9025-C5F95B38A6E3}"/>
              </a:ext>
            </a:extLst>
          </p:cNvPr>
          <p:cNvSpPr txBox="1">
            <a:spLocks noChangeArrowheads="1"/>
          </p:cNvSpPr>
          <p:nvPr/>
        </p:nvSpPr>
        <p:spPr bwMode="auto">
          <a:xfrm flipH="1">
            <a:off x="5044693" y="3119709"/>
            <a:ext cx="1440160" cy="276999"/>
          </a:xfrm>
          <a:prstGeom prst="rect">
            <a:avLst/>
          </a:prstGeom>
          <a:solidFill>
            <a:srgbClr val="FFC000">
              <a:alpha val="60000"/>
            </a:srgbClr>
          </a:solidFill>
          <a:ln w="19050">
            <a:solidFill>
              <a:srgbClr val="00B0F0"/>
            </a:solidFill>
            <a:miter lim="800000"/>
          </a:ln>
        </p:spPr>
        <p:txBody>
          <a:bodyPr vert="horz" wrap="square" anchor="ctr" anchorCtr="1">
            <a:spAutoFit/>
          </a:bodyPr>
          <a:lstStyle/>
          <a:p>
            <a:pPr algn="ctr" eaLnBrk="0" hangingPunct="0">
              <a:defRPr/>
            </a:pPr>
            <a:r>
              <a:rPr lang="zh-CN" altLang="en-US"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二次电子能谱分布</a:t>
            </a:r>
          </a:p>
        </p:txBody>
      </p:sp>
      <p:pic>
        <p:nvPicPr>
          <p:cNvPr id="48" name="图片 47" descr="二次电子发射原理图.png">
            <a:extLst>
              <a:ext uri="{FF2B5EF4-FFF2-40B4-BE49-F238E27FC236}">
                <a16:creationId xmlns:a16="http://schemas.microsoft.com/office/drawing/2014/main" id="{947694E2-1CA6-CE45-9562-79E68B83DD81}"/>
              </a:ext>
            </a:extLst>
          </p:cNvPr>
          <p:cNvPicPr/>
          <p:nvPr/>
        </p:nvPicPr>
        <p:blipFill>
          <a:blip r:embed="rId5" cstate="print"/>
          <a:stretch>
            <a:fillRect/>
          </a:stretch>
        </p:blipFill>
        <p:spPr>
          <a:xfrm>
            <a:off x="2110863" y="3706522"/>
            <a:ext cx="3059832" cy="2736304"/>
          </a:xfrm>
          <a:prstGeom prst="rect">
            <a:avLst/>
          </a:prstGeom>
        </p:spPr>
      </p:pic>
      <p:sp>
        <p:nvSpPr>
          <p:cNvPr id="49" name="矩形 48">
            <a:extLst>
              <a:ext uri="{FF2B5EF4-FFF2-40B4-BE49-F238E27FC236}">
                <a16:creationId xmlns:a16="http://schemas.microsoft.com/office/drawing/2014/main" id="{7D2BFFBA-906A-9D4A-B42A-C074758457F8}"/>
              </a:ext>
            </a:extLst>
          </p:cNvPr>
          <p:cNvSpPr/>
          <p:nvPr/>
        </p:nvSpPr>
        <p:spPr>
          <a:xfrm>
            <a:off x="5240383" y="3850538"/>
            <a:ext cx="2090552" cy="348616"/>
          </a:xfrm>
          <a:prstGeom prst="rect">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材料内部的次级电子激发</a:t>
            </a:r>
          </a:p>
        </p:txBody>
      </p:sp>
      <p:sp>
        <p:nvSpPr>
          <p:cNvPr id="50" name="矩形 49">
            <a:extLst>
              <a:ext uri="{FF2B5EF4-FFF2-40B4-BE49-F238E27FC236}">
                <a16:creationId xmlns:a16="http://schemas.microsoft.com/office/drawing/2014/main" id="{90F83D78-D624-504B-977F-323386CAD950}"/>
              </a:ext>
            </a:extLst>
          </p:cNvPr>
          <p:cNvSpPr/>
          <p:nvPr/>
        </p:nvSpPr>
        <p:spPr>
          <a:xfrm>
            <a:off x="5240383" y="4631202"/>
            <a:ext cx="2090552" cy="347472"/>
          </a:xfrm>
          <a:prstGeom prst="rect">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内部次级电子向表面扩散</a:t>
            </a:r>
          </a:p>
        </p:txBody>
      </p:sp>
      <p:sp>
        <p:nvSpPr>
          <p:cNvPr id="51" name="矩形 50">
            <a:extLst>
              <a:ext uri="{FF2B5EF4-FFF2-40B4-BE49-F238E27FC236}">
                <a16:creationId xmlns:a16="http://schemas.microsoft.com/office/drawing/2014/main" id="{8779B797-0CB9-7F40-9A13-2B64BC861B1B}"/>
              </a:ext>
            </a:extLst>
          </p:cNvPr>
          <p:cNvSpPr/>
          <p:nvPr/>
        </p:nvSpPr>
        <p:spPr>
          <a:xfrm>
            <a:off x="5242703" y="5434714"/>
            <a:ext cx="2088232" cy="347472"/>
          </a:xfrm>
          <a:prstGeom prst="rect">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二次电子克服表面势垒逸出</a:t>
            </a:r>
          </a:p>
        </p:txBody>
      </p:sp>
      <p:sp>
        <p:nvSpPr>
          <p:cNvPr id="52" name="下箭头 51">
            <a:extLst>
              <a:ext uri="{FF2B5EF4-FFF2-40B4-BE49-F238E27FC236}">
                <a16:creationId xmlns:a16="http://schemas.microsoft.com/office/drawing/2014/main" id="{C2AA938C-CB83-8940-A262-D3444864B862}"/>
              </a:ext>
            </a:extLst>
          </p:cNvPr>
          <p:cNvSpPr/>
          <p:nvPr/>
        </p:nvSpPr>
        <p:spPr>
          <a:xfrm>
            <a:off x="6070287" y="5002669"/>
            <a:ext cx="360040" cy="431775"/>
          </a:xfrm>
          <a:prstGeom prst="downArrow">
            <a:avLst/>
          </a:prstGeom>
          <a:solidFill>
            <a:srgbClr val="7030A0">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3" name="下箭头 52">
            <a:extLst>
              <a:ext uri="{FF2B5EF4-FFF2-40B4-BE49-F238E27FC236}">
                <a16:creationId xmlns:a16="http://schemas.microsoft.com/office/drawing/2014/main" id="{F5D6BE5C-1565-414B-93DD-E4DBEFDBDAD9}"/>
              </a:ext>
            </a:extLst>
          </p:cNvPr>
          <p:cNvSpPr/>
          <p:nvPr/>
        </p:nvSpPr>
        <p:spPr>
          <a:xfrm>
            <a:off x="6070287" y="4199157"/>
            <a:ext cx="360040" cy="431775"/>
          </a:xfrm>
          <a:prstGeom prst="downArrow">
            <a:avLst/>
          </a:prstGeom>
          <a:solidFill>
            <a:srgbClr val="7030A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4" name="矩形 53">
            <a:extLst>
              <a:ext uri="{FF2B5EF4-FFF2-40B4-BE49-F238E27FC236}">
                <a16:creationId xmlns:a16="http://schemas.microsoft.com/office/drawing/2014/main" id="{9C2208CE-B4FC-3D4E-BD47-497A196EE41B}"/>
              </a:ext>
            </a:extLst>
          </p:cNvPr>
          <p:cNvSpPr/>
          <p:nvPr/>
        </p:nvSpPr>
        <p:spPr>
          <a:xfrm>
            <a:off x="1677799" y="3994554"/>
            <a:ext cx="360040" cy="2304256"/>
          </a:xfrm>
          <a:prstGeom prst="rect">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4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二次电子发射物理模型</a:t>
            </a:r>
          </a:p>
        </p:txBody>
      </p:sp>
      <p:sp>
        <p:nvSpPr>
          <p:cNvPr id="56" name="燕尾形箭头 55">
            <a:extLst>
              <a:ext uri="{FF2B5EF4-FFF2-40B4-BE49-F238E27FC236}">
                <a16:creationId xmlns:a16="http://schemas.microsoft.com/office/drawing/2014/main" id="{6476A5EA-5F6B-E740-A317-813B05A09278}"/>
              </a:ext>
            </a:extLst>
          </p:cNvPr>
          <p:cNvSpPr/>
          <p:nvPr/>
        </p:nvSpPr>
        <p:spPr>
          <a:xfrm>
            <a:off x="3471053" y="2719430"/>
            <a:ext cx="504056" cy="432048"/>
          </a:xfrm>
          <a:prstGeom prst="notchedRightArrow">
            <a:avLst>
              <a:gd name="adj1" fmla="val 46623"/>
              <a:gd name="adj2" fmla="val 50001"/>
            </a:avLst>
          </a:prstGeom>
          <a:solidFill>
            <a:srgbClr val="0070C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a:extLst>
              <a:ext uri="{FF2B5EF4-FFF2-40B4-BE49-F238E27FC236}">
                <a16:creationId xmlns:a16="http://schemas.microsoft.com/office/drawing/2014/main" id="{8A15F33C-9D63-3749-845F-770E7491B51E}"/>
              </a:ext>
            </a:extLst>
          </p:cNvPr>
          <p:cNvSpPr/>
          <p:nvPr/>
        </p:nvSpPr>
        <p:spPr>
          <a:xfrm>
            <a:off x="5530735" y="5938770"/>
            <a:ext cx="1440160" cy="504056"/>
          </a:xfrm>
          <a:prstGeom prst="rect">
            <a:avLst/>
          </a:prstGeom>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b="1" dirty="0">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二次电子逃逸深度</a:t>
            </a:r>
            <a:endParaRPr lang="en-US" altLang="zh-CN" sz="1200" b="1" dirty="0">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a:p>
            <a:pPr algn="ctr">
              <a:defRPr/>
            </a:pPr>
            <a:r>
              <a:rPr lang="zh-CN" altLang="zh-CN"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λ</a:t>
            </a:r>
            <a:r>
              <a:rPr lang="en-US" altLang="zh-CN"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几</a:t>
            </a:r>
            <a:r>
              <a:rPr lang="en-US" altLang="zh-CN"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十几</a:t>
            </a:r>
            <a:r>
              <a:rPr lang="en-US" altLang="zh-CN"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nm</a:t>
            </a:r>
            <a:endParaRPr lang="zh-CN" altLang="en-US"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8" name="文本框 57">
            <a:extLst>
              <a:ext uri="{FF2B5EF4-FFF2-40B4-BE49-F238E27FC236}">
                <a16:creationId xmlns:a16="http://schemas.microsoft.com/office/drawing/2014/main" id="{8B3FF0DE-4FDB-4940-894C-2443BB01E528}"/>
              </a:ext>
            </a:extLst>
          </p:cNvPr>
          <p:cNvSpPr txBox="1"/>
          <p:nvPr/>
        </p:nvSpPr>
        <p:spPr>
          <a:xfrm>
            <a:off x="8089228" y="1598663"/>
            <a:ext cx="2492990" cy="369332"/>
          </a:xfrm>
          <a:prstGeom prst="rect">
            <a:avLst/>
          </a:prstGeom>
          <a:solidFill>
            <a:srgbClr val="0070C0"/>
          </a:solidFill>
        </p:spPr>
        <p:txBody>
          <a:bodyPr wrap="none" rtlCol="0">
            <a:spAutoFit/>
          </a:bodyPr>
          <a:lstStyle/>
          <a:p>
            <a:r>
              <a:rPr kumimoji="1" lang="zh-CN" altLang="en-US" b="1" dirty="0"/>
              <a:t>二次电子效应的优缺点</a:t>
            </a:r>
          </a:p>
        </p:txBody>
      </p:sp>
      <p:sp>
        <p:nvSpPr>
          <p:cNvPr id="59" name="文本框 58">
            <a:extLst>
              <a:ext uri="{FF2B5EF4-FFF2-40B4-BE49-F238E27FC236}">
                <a16:creationId xmlns:a16="http://schemas.microsoft.com/office/drawing/2014/main" id="{E53A54C7-0677-0D44-892A-29BD7EFE9E4F}"/>
              </a:ext>
            </a:extLst>
          </p:cNvPr>
          <p:cNvSpPr txBox="1"/>
          <p:nvPr/>
        </p:nvSpPr>
        <p:spPr>
          <a:xfrm>
            <a:off x="7858510" y="2173304"/>
            <a:ext cx="2954426" cy="1477328"/>
          </a:xfrm>
          <a:prstGeom prst="rect">
            <a:avLst/>
          </a:prstGeom>
          <a:solidFill>
            <a:schemeClr val="accent1"/>
          </a:solidFill>
        </p:spPr>
        <p:txBody>
          <a:bodyPr wrap="square" rtlCol="0">
            <a:spAutoFit/>
          </a:bodyPr>
          <a:lstStyle/>
          <a:p>
            <a:pPr marL="285750" indent="-285750">
              <a:buFont typeface="Wingdings" pitchFamily="2" charset="2"/>
              <a:buChar char="Ø"/>
            </a:pPr>
            <a:r>
              <a:rPr kumimoji="1" lang="zh-CN" altLang="en-US" dirty="0">
                <a:solidFill>
                  <a:srgbClr val="FF0000"/>
                </a:solidFill>
              </a:rPr>
              <a:t>缺点危害</a:t>
            </a:r>
            <a:endParaRPr kumimoji="1" lang="en-US" altLang="zh-CN" dirty="0">
              <a:solidFill>
                <a:srgbClr val="FF0000"/>
              </a:solidFill>
            </a:endParaRPr>
          </a:p>
          <a:p>
            <a:r>
              <a:rPr kumimoji="1" lang="zh-CN" altLang="en-US" dirty="0"/>
              <a:t>倍增效应引发的放电击穿导致高功率微波器件、航天器、</a:t>
            </a:r>
            <a:r>
              <a:rPr lang="zh-CN" altLang="zh-CN" dirty="0"/>
              <a:t>真空绝缘等器件工作异常甚至失效的主要诱因</a:t>
            </a:r>
            <a:r>
              <a:rPr lang="en-US" altLang="zh-CN" baseline="30000" dirty="0"/>
              <a:t>[1]</a:t>
            </a:r>
            <a:endParaRPr kumimoji="1" lang="en-US" altLang="zh-CN" baseline="30000" dirty="0"/>
          </a:p>
        </p:txBody>
      </p:sp>
      <p:sp>
        <p:nvSpPr>
          <p:cNvPr id="60" name="文本框 59">
            <a:extLst>
              <a:ext uri="{FF2B5EF4-FFF2-40B4-BE49-F238E27FC236}">
                <a16:creationId xmlns:a16="http://schemas.microsoft.com/office/drawing/2014/main" id="{97524FBD-2199-BE41-AC36-7E8B7AAE5A1F}"/>
              </a:ext>
            </a:extLst>
          </p:cNvPr>
          <p:cNvSpPr txBox="1"/>
          <p:nvPr/>
        </p:nvSpPr>
        <p:spPr>
          <a:xfrm>
            <a:off x="7906999" y="3927775"/>
            <a:ext cx="2904278" cy="1754326"/>
          </a:xfrm>
          <a:prstGeom prst="rect">
            <a:avLst/>
          </a:prstGeom>
          <a:solidFill>
            <a:schemeClr val="accent1">
              <a:lumMod val="90000"/>
            </a:schemeClr>
          </a:solidFill>
        </p:spPr>
        <p:txBody>
          <a:bodyPr wrap="square" rtlCol="0">
            <a:spAutoFit/>
          </a:bodyPr>
          <a:lstStyle/>
          <a:p>
            <a:pPr marL="285750" indent="-285750">
              <a:buFont typeface="Wingdings" pitchFamily="2" charset="2"/>
              <a:buChar char="Ø"/>
            </a:pPr>
            <a:r>
              <a:rPr kumimoji="1" lang="zh-CN" altLang="en-US" dirty="0">
                <a:solidFill>
                  <a:srgbClr val="FF0000"/>
                </a:solidFill>
              </a:rPr>
              <a:t>优点</a:t>
            </a:r>
            <a:endParaRPr kumimoji="1" lang="en-US" altLang="zh-CN" dirty="0">
              <a:solidFill>
                <a:srgbClr val="FF0000"/>
              </a:solidFill>
            </a:endParaRPr>
          </a:p>
          <a:p>
            <a:r>
              <a:rPr lang="zh-CN" altLang="zh-CN" dirty="0"/>
              <a:t>光电倍增管、微通道板等粒子探测器件需要利用介质材料的高二次电子倍增特性来提高器件的信号放大增益</a:t>
            </a:r>
            <a:r>
              <a:rPr lang="en-US" altLang="zh-CN" baseline="30000" dirty="0"/>
              <a:t>[2]</a:t>
            </a:r>
            <a:endParaRPr kumimoji="1" lang="zh-CN" altLang="en-US" baseline="30000" dirty="0"/>
          </a:p>
        </p:txBody>
      </p:sp>
      <p:sp>
        <p:nvSpPr>
          <p:cNvPr id="2" name="矩形 1">
            <a:extLst>
              <a:ext uri="{FF2B5EF4-FFF2-40B4-BE49-F238E27FC236}">
                <a16:creationId xmlns:a16="http://schemas.microsoft.com/office/drawing/2014/main" id="{0AEAB461-F775-3542-AA18-EB7300775052}"/>
              </a:ext>
            </a:extLst>
          </p:cNvPr>
          <p:cNvSpPr/>
          <p:nvPr/>
        </p:nvSpPr>
        <p:spPr>
          <a:xfrm>
            <a:off x="2037839" y="730067"/>
            <a:ext cx="2366353" cy="400110"/>
          </a:xfrm>
          <a:prstGeom prst="rect">
            <a:avLst/>
          </a:prstGeom>
        </p:spPr>
        <p:txBody>
          <a:bodyPr wrap="none">
            <a:spAutoFit/>
          </a:bodyPr>
          <a:lstStyle/>
          <a:p>
            <a:pPr marL="428625" indent="-428625">
              <a:buFont typeface="Wingdings" panose="05000000000000000000" pitchFamily="2" charset="2"/>
              <a:buChar char="Ø"/>
            </a:pPr>
            <a:r>
              <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1</a:t>
            </a:r>
            <a:r>
              <a:rPr lang="en-US" altLang="zh-CN" sz="2000" b="1" dirty="0">
                <a:solidFill>
                  <a:srgbClr val="0000CC"/>
                </a:solidFill>
                <a:latin typeface="华文中宋" panose="02010600040101010101" pitchFamily="2" charset="-122"/>
                <a:ea typeface="华文中宋" panose="02010600040101010101" pitchFamily="2" charset="-122"/>
              </a:rPr>
              <a:t>.</a:t>
            </a:r>
            <a:r>
              <a:rPr lang="zh-CN" altLang="en-US" sz="2000" b="1" dirty="0">
                <a:solidFill>
                  <a:srgbClr val="0000CC"/>
                </a:solidFill>
                <a:latin typeface="华文中宋" panose="02010600040101010101" pitchFamily="2" charset="-122"/>
                <a:ea typeface="华文中宋" panose="02010600040101010101" pitchFamily="2" charset="-122"/>
              </a:rPr>
              <a:t>二次电子简介</a:t>
            </a:r>
          </a:p>
        </p:txBody>
      </p:sp>
      <p:sp>
        <p:nvSpPr>
          <p:cNvPr id="3" name="矩形 2">
            <a:extLst>
              <a:ext uri="{FF2B5EF4-FFF2-40B4-BE49-F238E27FC236}">
                <a16:creationId xmlns:a16="http://schemas.microsoft.com/office/drawing/2014/main" id="{A94767CD-14DE-CA4A-BA79-2F6E6531BE3D}"/>
              </a:ext>
            </a:extLst>
          </p:cNvPr>
          <p:cNvSpPr/>
          <p:nvPr/>
        </p:nvSpPr>
        <p:spPr>
          <a:xfrm>
            <a:off x="5188583" y="6581001"/>
            <a:ext cx="6096000" cy="276999"/>
          </a:xfrm>
          <a:prstGeom prst="rect">
            <a:avLst/>
          </a:prstGeom>
        </p:spPr>
        <p:txBody>
          <a:bodyPr>
            <a:spAutoFit/>
          </a:bodyPr>
          <a:lstStyle/>
          <a:p>
            <a:r>
              <a:rPr lang="zh-CN" altLang="en-US" sz="1200" dirty="0"/>
              <a:t>[2] A.B.Pan</a:t>
            </a:r>
            <a:r>
              <a:rPr lang="en-US" altLang="zh-CN" sz="1200" dirty="0"/>
              <a:t>.et</a:t>
            </a:r>
            <a:r>
              <a:rPr lang="zh-CN" altLang="en-US" sz="1200" dirty="0"/>
              <a:t> </a:t>
            </a:r>
            <a:r>
              <a:rPr lang="en-US" altLang="zh-CN" sz="1200" dirty="0"/>
              <a:t>al.</a:t>
            </a:r>
            <a:r>
              <a:rPr lang="zh-CN" altLang="en-US" sz="1200" dirty="0"/>
              <a:t> IEEE Trans. Plasma Sci. 48 (2020)1162-1172.</a:t>
            </a:r>
          </a:p>
        </p:txBody>
      </p:sp>
      <p:sp>
        <p:nvSpPr>
          <p:cNvPr id="4" name="矩形 3">
            <a:extLst>
              <a:ext uri="{FF2B5EF4-FFF2-40B4-BE49-F238E27FC236}">
                <a16:creationId xmlns:a16="http://schemas.microsoft.com/office/drawing/2014/main" id="{718292BE-3A56-DE48-B454-20EFE2C14261}"/>
              </a:ext>
            </a:extLst>
          </p:cNvPr>
          <p:cNvSpPr/>
          <p:nvPr/>
        </p:nvSpPr>
        <p:spPr>
          <a:xfrm>
            <a:off x="21065" y="6546192"/>
            <a:ext cx="4529894" cy="307777"/>
          </a:xfrm>
          <a:prstGeom prst="rect">
            <a:avLst/>
          </a:prstGeom>
        </p:spPr>
        <p:txBody>
          <a:bodyPr wrap="none">
            <a:spAutoFit/>
          </a:bodyPr>
          <a:lstStyle/>
          <a:p>
            <a:r>
              <a:rPr lang="zh-CN" altLang="en-US" sz="1400" dirty="0"/>
              <a:t>﻿[1] R.A.Kishek</a:t>
            </a:r>
            <a:r>
              <a:rPr lang="en-US" altLang="zh-CN" sz="1400" dirty="0"/>
              <a:t>.et</a:t>
            </a:r>
            <a:r>
              <a:rPr lang="zh-CN" altLang="en-US" sz="1400" dirty="0"/>
              <a:t> </a:t>
            </a:r>
            <a:r>
              <a:rPr lang="en-US" altLang="zh-CN" sz="1400" dirty="0"/>
              <a:t>al.</a:t>
            </a:r>
            <a:r>
              <a:rPr lang="zh-CN" altLang="en-US" sz="1400" dirty="0"/>
              <a:t>Phys. Rev. Lett. 80 (1998)193-196.</a:t>
            </a:r>
          </a:p>
        </p:txBody>
      </p:sp>
    </p:spTree>
    <p:extLst>
      <p:ext uri="{BB962C8B-B14F-4D97-AF65-F5344CB8AC3E}">
        <p14:creationId xmlns:p14="http://schemas.microsoft.com/office/powerpoint/2010/main" val="239278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FDB5BD78-B12F-CF4E-834F-904A949E016A}"/>
              </a:ext>
            </a:extLst>
          </p:cNvPr>
          <p:cNvSpPr txBox="1"/>
          <p:nvPr/>
        </p:nvSpPr>
        <p:spPr>
          <a:xfrm>
            <a:off x="1906772" y="1332371"/>
            <a:ext cx="1338828" cy="646331"/>
          </a:xfrm>
          <a:prstGeom prst="rect">
            <a:avLst/>
          </a:prstGeom>
          <a:solidFill>
            <a:schemeClr val="accent1">
              <a:lumMod val="75000"/>
            </a:schemeClr>
          </a:solidFill>
        </p:spPr>
        <p:txBody>
          <a:bodyPr wrap="none" rtlCol="0">
            <a:spAutoFit/>
          </a:bodyPr>
          <a:lstStyle/>
          <a:p>
            <a:r>
              <a:rPr kumimoji="1" lang="zh-CN" altLang="en-US" dirty="0"/>
              <a:t>介质材料</a:t>
            </a:r>
            <a:endParaRPr kumimoji="1" lang="en-US" altLang="zh-CN" dirty="0"/>
          </a:p>
          <a:p>
            <a:r>
              <a:rPr kumimoji="1" lang="zh-CN" altLang="en-US" dirty="0"/>
              <a:t>（不导电）</a:t>
            </a:r>
          </a:p>
        </p:txBody>
      </p:sp>
      <p:sp>
        <p:nvSpPr>
          <p:cNvPr id="5" name="文本框 4">
            <a:extLst>
              <a:ext uri="{FF2B5EF4-FFF2-40B4-BE49-F238E27FC236}">
                <a16:creationId xmlns:a16="http://schemas.microsoft.com/office/drawing/2014/main" id="{042CE4DD-A557-2743-A00E-AEA41D2996D5}"/>
              </a:ext>
            </a:extLst>
          </p:cNvPr>
          <p:cNvSpPr txBox="1"/>
          <p:nvPr/>
        </p:nvSpPr>
        <p:spPr>
          <a:xfrm>
            <a:off x="3649620" y="1365818"/>
            <a:ext cx="1107996" cy="646331"/>
          </a:xfrm>
          <a:prstGeom prst="rect">
            <a:avLst/>
          </a:prstGeom>
          <a:solidFill>
            <a:schemeClr val="accent1"/>
          </a:solidFill>
        </p:spPr>
        <p:txBody>
          <a:bodyPr wrap="none" rtlCol="0">
            <a:spAutoFit/>
          </a:bodyPr>
          <a:lstStyle/>
          <a:p>
            <a:r>
              <a:rPr kumimoji="1" lang="zh-CN" altLang="en-US" dirty="0"/>
              <a:t>样品表面</a:t>
            </a:r>
            <a:endParaRPr kumimoji="1" lang="en-US" altLang="zh-CN" dirty="0"/>
          </a:p>
          <a:p>
            <a:r>
              <a:rPr kumimoji="1" lang="zh-CN" altLang="en-US" dirty="0"/>
              <a:t>电荷积累</a:t>
            </a:r>
          </a:p>
        </p:txBody>
      </p:sp>
      <p:sp>
        <p:nvSpPr>
          <p:cNvPr id="6" name="文本框 5">
            <a:extLst>
              <a:ext uri="{FF2B5EF4-FFF2-40B4-BE49-F238E27FC236}">
                <a16:creationId xmlns:a16="http://schemas.microsoft.com/office/drawing/2014/main" id="{7D268F77-C933-9340-BEF6-19F045A0E05F}"/>
              </a:ext>
            </a:extLst>
          </p:cNvPr>
          <p:cNvSpPr txBox="1"/>
          <p:nvPr/>
        </p:nvSpPr>
        <p:spPr>
          <a:xfrm>
            <a:off x="5205477" y="1375176"/>
            <a:ext cx="1569660" cy="646331"/>
          </a:xfrm>
          <a:prstGeom prst="rect">
            <a:avLst/>
          </a:prstGeom>
          <a:solidFill>
            <a:schemeClr val="accent1"/>
          </a:solidFill>
        </p:spPr>
        <p:txBody>
          <a:bodyPr wrap="none" rtlCol="0">
            <a:spAutoFit/>
          </a:bodyPr>
          <a:lstStyle/>
          <a:p>
            <a:r>
              <a:rPr kumimoji="1" lang="zh-CN" altLang="en-US" dirty="0"/>
              <a:t>表面发射电子</a:t>
            </a:r>
            <a:endParaRPr kumimoji="1" lang="en-US" altLang="zh-CN" dirty="0"/>
          </a:p>
          <a:p>
            <a:r>
              <a:rPr kumimoji="1" lang="zh-CN" altLang="en-US" dirty="0"/>
              <a:t>数量减少</a:t>
            </a:r>
          </a:p>
        </p:txBody>
      </p:sp>
      <p:sp>
        <p:nvSpPr>
          <p:cNvPr id="7" name="文本框 6">
            <a:extLst>
              <a:ext uri="{FF2B5EF4-FFF2-40B4-BE49-F238E27FC236}">
                <a16:creationId xmlns:a16="http://schemas.microsoft.com/office/drawing/2014/main" id="{4D0682A9-0F35-1D4E-821A-DD3296D235E8}"/>
              </a:ext>
            </a:extLst>
          </p:cNvPr>
          <p:cNvSpPr txBox="1"/>
          <p:nvPr/>
        </p:nvSpPr>
        <p:spPr>
          <a:xfrm>
            <a:off x="7157238" y="1386055"/>
            <a:ext cx="1569660" cy="646331"/>
          </a:xfrm>
          <a:prstGeom prst="rect">
            <a:avLst/>
          </a:prstGeom>
          <a:solidFill>
            <a:schemeClr val="accent1"/>
          </a:solidFill>
        </p:spPr>
        <p:txBody>
          <a:bodyPr wrap="none" rtlCol="0">
            <a:spAutoFit/>
          </a:bodyPr>
          <a:lstStyle/>
          <a:p>
            <a:r>
              <a:rPr kumimoji="1" lang="zh-CN" altLang="en-US" dirty="0"/>
              <a:t>二次电子系数</a:t>
            </a:r>
            <a:endParaRPr kumimoji="1" lang="en-US" altLang="zh-CN" dirty="0"/>
          </a:p>
          <a:p>
            <a:r>
              <a:rPr kumimoji="1" lang="zh-CN" altLang="en-US" dirty="0"/>
              <a:t>测试不准确</a:t>
            </a:r>
          </a:p>
        </p:txBody>
      </p:sp>
      <p:sp>
        <p:nvSpPr>
          <p:cNvPr id="8" name="文本框 7">
            <a:extLst>
              <a:ext uri="{FF2B5EF4-FFF2-40B4-BE49-F238E27FC236}">
                <a16:creationId xmlns:a16="http://schemas.microsoft.com/office/drawing/2014/main" id="{CC50AA52-49F4-294E-B11F-D23AFF76C133}"/>
              </a:ext>
            </a:extLst>
          </p:cNvPr>
          <p:cNvSpPr txBox="1"/>
          <p:nvPr/>
        </p:nvSpPr>
        <p:spPr>
          <a:xfrm>
            <a:off x="1864875" y="2278762"/>
            <a:ext cx="8250864" cy="1562031"/>
          </a:xfrm>
          <a:prstGeom prst="rect">
            <a:avLst/>
          </a:prstGeom>
          <a:solidFill>
            <a:schemeClr val="accent5"/>
          </a:solidFill>
        </p:spPr>
        <p:txBody>
          <a:bodyPr wrap="square" rtlCol="0">
            <a:spAutoFit/>
          </a:bodyPr>
          <a:lstStyle/>
          <a:p>
            <a:r>
              <a:rPr kumimoji="1" lang="zh-CN" altLang="en-US" b="1" dirty="0"/>
              <a:t>测试重点</a:t>
            </a:r>
            <a:endParaRPr kumimoji="1" lang="en-US" altLang="zh-CN" b="1" dirty="0"/>
          </a:p>
          <a:p>
            <a:pPr marL="285750" indent="-285750">
              <a:lnSpc>
                <a:spcPct val="150000"/>
              </a:lnSpc>
              <a:buFont typeface="Wingdings" pitchFamily="2" charset="2"/>
              <a:buChar char="Ø"/>
            </a:pPr>
            <a:r>
              <a:rPr lang="zh-CN" altLang="zh-CN" dirty="0"/>
              <a:t>入射电子须采用脉冲电子束而非直流电子束，以减少测试过程中的电荷积累</a:t>
            </a:r>
            <a:endParaRPr lang="en-US" altLang="zh-CN" dirty="0"/>
          </a:p>
          <a:p>
            <a:pPr marL="285750" indent="-285750">
              <a:lnSpc>
                <a:spcPct val="150000"/>
              </a:lnSpc>
              <a:buFont typeface="Wingdings" pitchFamily="2" charset="2"/>
              <a:buChar char="Ø"/>
            </a:pPr>
            <a:r>
              <a:rPr lang="zh-CN" altLang="zh-CN" dirty="0"/>
              <a:t>收集极来接收样品发射出的二次电子信号，而</a:t>
            </a:r>
            <a:r>
              <a:rPr lang="zh-CN" altLang="en-US" dirty="0"/>
              <a:t>非</a:t>
            </a:r>
            <a:r>
              <a:rPr lang="zh-CN" altLang="zh-CN" dirty="0"/>
              <a:t>不同靶偏压下靶电流相减</a:t>
            </a:r>
            <a:endParaRPr lang="en-US" altLang="zh-CN" dirty="0"/>
          </a:p>
          <a:p>
            <a:pPr marL="285750" indent="-285750">
              <a:lnSpc>
                <a:spcPct val="150000"/>
              </a:lnSpc>
              <a:buFont typeface="Wingdings" pitchFamily="2" charset="2"/>
              <a:buChar char="Ø"/>
            </a:pPr>
            <a:r>
              <a:rPr lang="zh-CN" altLang="zh-CN" dirty="0"/>
              <a:t>需对测试过程中积聚的表面正电荷进行有效的补偿。</a:t>
            </a:r>
            <a:endParaRPr lang="en-US" altLang="zh-CN" dirty="0"/>
          </a:p>
        </p:txBody>
      </p:sp>
      <p:sp>
        <p:nvSpPr>
          <p:cNvPr id="9" name="矩形 8">
            <a:extLst>
              <a:ext uri="{FF2B5EF4-FFF2-40B4-BE49-F238E27FC236}">
                <a16:creationId xmlns:a16="http://schemas.microsoft.com/office/drawing/2014/main" id="{0244F88A-306D-AB47-9492-19426B147D8B}"/>
              </a:ext>
            </a:extLst>
          </p:cNvPr>
          <p:cNvSpPr/>
          <p:nvPr/>
        </p:nvSpPr>
        <p:spPr>
          <a:xfrm>
            <a:off x="1906772" y="3969199"/>
            <a:ext cx="5427018" cy="369332"/>
          </a:xfrm>
          <a:prstGeom prst="rect">
            <a:avLst/>
          </a:prstGeom>
          <a:solidFill>
            <a:srgbClr val="FFFF00"/>
          </a:solidFill>
        </p:spPr>
        <p:txBody>
          <a:bodyPr wrap="square">
            <a:spAutoFit/>
          </a:bodyPr>
          <a:lstStyle/>
          <a:p>
            <a:r>
              <a:rPr lang="zh-CN" altLang="en-US" b="1" dirty="0"/>
              <a:t>难点：</a:t>
            </a:r>
            <a:r>
              <a:rPr lang="zh-CN" altLang="zh-CN" b="1" dirty="0"/>
              <a:t>是否能有效地消除表面积聚正电荷的影响 </a:t>
            </a:r>
            <a:endParaRPr kumimoji="1" lang="zh-CN" altLang="en-US" b="1" dirty="0"/>
          </a:p>
        </p:txBody>
      </p:sp>
      <p:sp>
        <p:nvSpPr>
          <p:cNvPr id="10" name="文本框 9">
            <a:extLst>
              <a:ext uri="{FF2B5EF4-FFF2-40B4-BE49-F238E27FC236}">
                <a16:creationId xmlns:a16="http://schemas.microsoft.com/office/drawing/2014/main" id="{449689E4-4AA1-3A44-A25B-D39DFBAF6AAD}"/>
              </a:ext>
            </a:extLst>
          </p:cNvPr>
          <p:cNvSpPr txBox="1"/>
          <p:nvPr/>
        </p:nvSpPr>
        <p:spPr>
          <a:xfrm>
            <a:off x="1906773" y="4979876"/>
            <a:ext cx="8506047" cy="615553"/>
          </a:xfrm>
          <a:prstGeom prst="rect">
            <a:avLst/>
          </a:prstGeom>
          <a:noFill/>
        </p:spPr>
        <p:txBody>
          <a:bodyPr wrap="square" rtlCol="0">
            <a:spAutoFit/>
          </a:bodyPr>
          <a:lstStyle/>
          <a:p>
            <a:pPr marL="285750" indent="-285750">
              <a:buFont typeface="Wingdings" pitchFamily="2" charset="2"/>
              <a:buChar char="Ø"/>
            </a:pPr>
            <a:r>
              <a:rPr kumimoji="1" lang="zh-CN" altLang="en-US" dirty="0"/>
              <a:t>电荷补偿法：</a:t>
            </a:r>
            <a:r>
              <a:rPr lang="zh-CN" altLang="en-US" sz="1600" b="1" dirty="0"/>
              <a:t>低</a:t>
            </a:r>
            <a:r>
              <a:rPr lang="zh-CN" altLang="zh-CN" sz="1600" b="1" dirty="0"/>
              <a:t>能洪水电子枪中和法</a:t>
            </a:r>
            <a:r>
              <a:rPr lang="zh-CN" altLang="zh-CN" sz="1600" dirty="0"/>
              <a:t>、</a:t>
            </a:r>
            <a:r>
              <a:rPr lang="zh-CN" altLang="zh-CN" sz="1600" b="1" dirty="0"/>
              <a:t>收集极偏压反射二次电子中和法</a:t>
            </a:r>
            <a:r>
              <a:rPr lang="zh-CN" altLang="zh-CN" sz="1600" dirty="0"/>
              <a:t>、加热或紫外线照射法、样品台发射二次电子中和法</a:t>
            </a:r>
            <a:endParaRPr kumimoji="1" lang="zh-CN" altLang="en-US" dirty="0"/>
          </a:p>
        </p:txBody>
      </p:sp>
      <p:sp>
        <p:nvSpPr>
          <p:cNvPr id="11" name="文本框 10">
            <a:extLst>
              <a:ext uri="{FF2B5EF4-FFF2-40B4-BE49-F238E27FC236}">
                <a16:creationId xmlns:a16="http://schemas.microsoft.com/office/drawing/2014/main" id="{7F22E263-7BF9-8045-A992-2B70B4AE11A5}"/>
              </a:ext>
            </a:extLst>
          </p:cNvPr>
          <p:cNvSpPr txBox="1"/>
          <p:nvPr/>
        </p:nvSpPr>
        <p:spPr>
          <a:xfrm>
            <a:off x="1906773" y="5654074"/>
            <a:ext cx="4455066" cy="369332"/>
          </a:xfrm>
          <a:prstGeom prst="rect">
            <a:avLst/>
          </a:prstGeom>
          <a:noFill/>
        </p:spPr>
        <p:txBody>
          <a:bodyPr wrap="none" rtlCol="0">
            <a:spAutoFit/>
          </a:bodyPr>
          <a:lstStyle/>
          <a:p>
            <a:pPr marL="285750" indent="-285750">
              <a:buFont typeface="Wingdings" pitchFamily="2" charset="2"/>
              <a:buChar char="Ø"/>
            </a:pPr>
            <a:r>
              <a:rPr kumimoji="1" lang="zh-CN" altLang="en-US" dirty="0"/>
              <a:t>规避表面电荷影响：</a:t>
            </a:r>
            <a:r>
              <a:rPr lang="zh-CN" altLang="zh-CN" sz="1600" dirty="0"/>
              <a:t>移位测试、电位补偿</a:t>
            </a:r>
            <a:endParaRPr kumimoji="1" lang="zh-CN" altLang="en-US" dirty="0"/>
          </a:p>
        </p:txBody>
      </p:sp>
      <p:sp>
        <p:nvSpPr>
          <p:cNvPr id="12" name="文本框 11">
            <a:extLst>
              <a:ext uri="{FF2B5EF4-FFF2-40B4-BE49-F238E27FC236}">
                <a16:creationId xmlns:a16="http://schemas.microsoft.com/office/drawing/2014/main" id="{23C1281D-A68D-7045-B4D8-8FD19263A5E9}"/>
              </a:ext>
            </a:extLst>
          </p:cNvPr>
          <p:cNvSpPr txBox="1"/>
          <p:nvPr/>
        </p:nvSpPr>
        <p:spPr>
          <a:xfrm>
            <a:off x="1906772" y="4474537"/>
            <a:ext cx="1569660" cy="369332"/>
          </a:xfrm>
          <a:prstGeom prst="rect">
            <a:avLst/>
          </a:prstGeom>
          <a:solidFill>
            <a:schemeClr val="bg1"/>
          </a:solidFill>
        </p:spPr>
        <p:txBody>
          <a:bodyPr wrap="none" rtlCol="0">
            <a:spAutoFit/>
          </a:bodyPr>
          <a:lstStyle/>
          <a:p>
            <a:r>
              <a:rPr kumimoji="1" lang="zh-CN" altLang="en-US" b="1" dirty="0">
                <a:latin typeface="SimHei" panose="02010609060101010101" pitchFamily="49" charset="-122"/>
                <a:ea typeface="SimHei" panose="02010609060101010101" pitchFamily="49" charset="-122"/>
              </a:rPr>
              <a:t>研究方法背景</a:t>
            </a:r>
          </a:p>
        </p:txBody>
      </p:sp>
      <p:sp>
        <p:nvSpPr>
          <p:cNvPr id="13" name="右箭头 12">
            <a:extLst>
              <a:ext uri="{FF2B5EF4-FFF2-40B4-BE49-F238E27FC236}">
                <a16:creationId xmlns:a16="http://schemas.microsoft.com/office/drawing/2014/main" id="{2EE384DA-7BBD-344D-8808-6DE0EFF78591}"/>
              </a:ext>
            </a:extLst>
          </p:cNvPr>
          <p:cNvSpPr/>
          <p:nvPr/>
        </p:nvSpPr>
        <p:spPr bwMode="auto">
          <a:xfrm>
            <a:off x="3245601" y="1288705"/>
            <a:ext cx="382101" cy="733663"/>
          </a:xfrm>
          <a:prstGeom prst="rightArrow">
            <a:avLst/>
          </a:prstGeom>
          <a:solidFill>
            <a:srgbClr val="0070C0"/>
          </a:solidFill>
          <a:ln w="38100">
            <a:noFill/>
            <a:round/>
            <a:headEnd/>
            <a:tailEnd type="triangle" w="med" len="med"/>
          </a:ln>
          <a:effectLst/>
        </p:spPr>
        <p:txBody>
          <a:bodyPr wrap="square" rtlCol="0" anchor="ctr">
            <a:spAutoFit/>
          </a:bodyPr>
          <a:lstStyle/>
          <a:p>
            <a:pPr algn="ctr"/>
            <a:endParaRPr kumimoji="1" lang="zh-CN" altLang="en-US"/>
          </a:p>
        </p:txBody>
      </p:sp>
      <p:sp>
        <p:nvSpPr>
          <p:cNvPr id="14" name="右箭头 13">
            <a:extLst>
              <a:ext uri="{FF2B5EF4-FFF2-40B4-BE49-F238E27FC236}">
                <a16:creationId xmlns:a16="http://schemas.microsoft.com/office/drawing/2014/main" id="{5AE099AC-B30D-CF45-8416-540E8967A929}"/>
              </a:ext>
            </a:extLst>
          </p:cNvPr>
          <p:cNvSpPr/>
          <p:nvPr/>
        </p:nvSpPr>
        <p:spPr bwMode="auto">
          <a:xfrm>
            <a:off x="6775138" y="1331280"/>
            <a:ext cx="382101" cy="733663"/>
          </a:xfrm>
          <a:prstGeom prst="rightArrow">
            <a:avLst/>
          </a:prstGeom>
          <a:solidFill>
            <a:srgbClr val="0070C0"/>
          </a:solidFill>
          <a:ln w="38100">
            <a:noFill/>
            <a:round/>
            <a:headEnd/>
            <a:tailEnd type="triangle" w="med" len="med"/>
          </a:ln>
          <a:effectLst/>
        </p:spPr>
        <p:txBody>
          <a:bodyPr wrap="square" rtlCol="0" anchor="ctr">
            <a:spAutoFit/>
          </a:bodyPr>
          <a:lstStyle/>
          <a:p>
            <a:pPr algn="ctr"/>
            <a:endParaRPr kumimoji="1" lang="zh-CN" altLang="en-US"/>
          </a:p>
        </p:txBody>
      </p:sp>
      <p:sp>
        <p:nvSpPr>
          <p:cNvPr id="16" name="右箭头 15">
            <a:extLst>
              <a:ext uri="{FF2B5EF4-FFF2-40B4-BE49-F238E27FC236}">
                <a16:creationId xmlns:a16="http://schemas.microsoft.com/office/drawing/2014/main" id="{7A9BC8B6-3795-374E-B072-AF461C5957BF}"/>
              </a:ext>
            </a:extLst>
          </p:cNvPr>
          <p:cNvSpPr/>
          <p:nvPr/>
        </p:nvSpPr>
        <p:spPr bwMode="auto">
          <a:xfrm>
            <a:off x="4779537" y="1331510"/>
            <a:ext cx="382101" cy="733663"/>
          </a:xfrm>
          <a:prstGeom prst="rightArrow">
            <a:avLst/>
          </a:prstGeom>
          <a:solidFill>
            <a:srgbClr val="0070C0"/>
          </a:solidFill>
          <a:ln w="38100">
            <a:noFill/>
            <a:round/>
            <a:headEnd/>
            <a:tailEnd type="triangle" w="med" len="med"/>
          </a:ln>
          <a:effectLst/>
        </p:spPr>
        <p:txBody>
          <a:bodyPr wrap="square" rtlCol="0" anchor="ctr">
            <a:spAutoFit/>
          </a:bodyPr>
          <a:lstStyle/>
          <a:p>
            <a:pPr algn="ctr"/>
            <a:endParaRPr kumimoji="1" lang="zh-CN" altLang="en-US"/>
          </a:p>
        </p:txBody>
      </p:sp>
      <p:sp>
        <p:nvSpPr>
          <p:cNvPr id="2" name="矩形 1">
            <a:extLst>
              <a:ext uri="{FF2B5EF4-FFF2-40B4-BE49-F238E27FC236}">
                <a16:creationId xmlns:a16="http://schemas.microsoft.com/office/drawing/2014/main" id="{8B623BE1-0140-C746-B3EA-CCAB3DE29416}"/>
              </a:ext>
            </a:extLst>
          </p:cNvPr>
          <p:cNvSpPr/>
          <p:nvPr/>
        </p:nvSpPr>
        <p:spPr>
          <a:xfrm>
            <a:off x="2004305" y="690165"/>
            <a:ext cx="3887603" cy="400110"/>
          </a:xfrm>
          <a:prstGeom prst="rect">
            <a:avLst/>
          </a:prstGeom>
        </p:spPr>
        <p:txBody>
          <a:bodyPr wrap="none">
            <a:spAutoFit/>
          </a:bodyPr>
          <a:lstStyle/>
          <a:p>
            <a:pPr marL="428625" indent="-428625">
              <a:buFont typeface="Wingdings" panose="05000000000000000000" pitchFamily="2" charset="2"/>
              <a:buChar char="Ø"/>
            </a:pPr>
            <a:r>
              <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2.</a:t>
            </a:r>
            <a:r>
              <a:rPr lang="zh-CN" altLang="en-US"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介质材料二次电子测试情况</a:t>
            </a:r>
          </a:p>
        </p:txBody>
      </p:sp>
    </p:spTree>
    <p:extLst>
      <p:ext uri="{BB962C8B-B14F-4D97-AF65-F5344CB8AC3E}">
        <p14:creationId xmlns:p14="http://schemas.microsoft.com/office/powerpoint/2010/main" val="2767175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2752337-153F-4F42-BA61-6E336510C7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0755" y="996883"/>
            <a:ext cx="6677557" cy="2324260"/>
          </a:xfrm>
          <a:prstGeom prst="rect">
            <a:avLst/>
          </a:prstGeom>
        </p:spPr>
      </p:pic>
      <p:sp>
        <p:nvSpPr>
          <p:cNvPr id="6" name="矩形 5">
            <a:extLst>
              <a:ext uri="{FF2B5EF4-FFF2-40B4-BE49-F238E27FC236}">
                <a16:creationId xmlns:a16="http://schemas.microsoft.com/office/drawing/2014/main" id="{27BDA778-B3F9-0145-BD6F-32DD3A2A34F8}"/>
              </a:ext>
            </a:extLst>
          </p:cNvPr>
          <p:cNvSpPr/>
          <p:nvPr/>
        </p:nvSpPr>
        <p:spPr>
          <a:xfrm>
            <a:off x="1258954" y="3404087"/>
            <a:ext cx="9190957" cy="461665"/>
          </a:xfrm>
          <a:prstGeom prst="rect">
            <a:avLst/>
          </a:prstGeom>
          <a:solidFill>
            <a:schemeClr val="accent1"/>
          </a:solidFill>
        </p:spPr>
        <p:txBody>
          <a:bodyPr wrap="square">
            <a:spAutoFit/>
          </a:bodyPr>
          <a:lstStyle/>
          <a:p>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1. </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装置最初设计的介质材料</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SEY</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测试布局及测试流程；</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测量室中测试器件的实物布局，</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b-</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测定二次电子信号时的器件工作状态，</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c-</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进行电荷中和操作的器件工作状态；</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入射电子枪，</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球形二次电子收集器，</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3-</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样品台，</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4-</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中和电子枪，</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5-</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开尔文探针。</a:t>
            </a:r>
            <a:endParaRPr lang="zh-CN" altLang="zh-CN" sz="1200" kern="100" dirty="0">
              <a:latin typeface="Calibri" panose="020F0502020204030204" pitchFamily="34" charset="0"/>
              <a:ea typeface="宋体" panose="02010600030101010101" pitchFamily="2" charset="-122"/>
              <a:cs typeface="Times New Roman" panose="02020603050405020304" pitchFamily="18" charset="0"/>
            </a:endParaRPr>
          </a:p>
        </p:txBody>
      </p:sp>
      <p:pic>
        <p:nvPicPr>
          <p:cNvPr id="9" name="图片 8">
            <a:extLst>
              <a:ext uri="{FF2B5EF4-FFF2-40B4-BE49-F238E27FC236}">
                <a16:creationId xmlns:a16="http://schemas.microsoft.com/office/drawing/2014/main" id="{BFFB573B-6F7F-004C-97C2-9C5B3CAA26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3408" y="4031640"/>
            <a:ext cx="5952253" cy="1981667"/>
          </a:xfrm>
          <a:prstGeom prst="rect">
            <a:avLst/>
          </a:prstGeom>
        </p:spPr>
      </p:pic>
      <p:sp>
        <p:nvSpPr>
          <p:cNvPr id="8" name="矩形 7">
            <a:extLst>
              <a:ext uri="{FF2B5EF4-FFF2-40B4-BE49-F238E27FC236}">
                <a16:creationId xmlns:a16="http://schemas.microsoft.com/office/drawing/2014/main" id="{3EFCBBA6-75F8-6745-8E5B-2790937DFADD}"/>
              </a:ext>
            </a:extLst>
          </p:cNvPr>
          <p:cNvSpPr/>
          <p:nvPr/>
        </p:nvSpPr>
        <p:spPr>
          <a:xfrm>
            <a:off x="1925135" y="6040695"/>
            <a:ext cx="8788937" cy="276999"/>
          </a:xfrm>
          <a:prstGeom prst="rect">
            <a:avLst/>
          </a:prstGeom>
          <a:solidFill>
            <a:schemeClr val="accent1"/>
          </a:solidFill>
        </p:spPr>
        <p:txBody>
          <a:bodyPr wrap="square">
            <a:spAutoFit/>
          </a:bodyPr>
          <a:lstStyle/>
          <a:p>
            <a:pPr algn="just"/>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2. </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实验测试使用的氧化铝单晶和两种氧化铝陶瓷样品；</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氧化铝单晶</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&lt;100&gt;</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b-99%</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氧化铝陶瓷，</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c-95%</a:t>
            </a:r>
            <a:r>
              <a:rPr lang="zh-CN" altLang="zh-CN" sz="1200" kern="100" dirty="0">
                <a:latin typeface="Times New Roman" panose="02020603050405020304" pitchFamily="18" charset="0"/>
                <a:ea typeface="宋体" panose="02010600030101010101" pitchFamily="2" charset="-122"/>
                <a:cs typeface="Times New Roman" panose="02020603050405020304" pitchFamily="18" charset="0"/>
              </a:rPr>
              <a:t>氧化铝陶瓷。</a:t>
            </a:r>
          </a:p>
        </p:txBody>
      </p:sp>
      <p:sp>
        <p:nvSpPr>
          <p:cNvPr id="10" name="矩形 9">
            <a:extLst>
              <a:ext uri="{FF2B5EF4-FFF2-40B4-BE49-F238E27FC236}">
                <a16:creationId xmlns:a16="http://schemas.microsoft.com/office/drawing/2014/main" id="{B7BC30E3-DC9B-544D-9AF3-C4C2978772D1}"/>
              </a:ext>
            </a:extLst>
          </p:cNvPr>
          <p:cNvSpPr/>
          <p:nvPr/>
        </p:nvSpPr>
        <p:spPr>
          <a:xfrm>
            <a:off x="1759608" y="596773"/>
            <a:ext cx="3887603" cy="400110"/>
          </a:xfrm>
          <a:prstGeom prst="rect">
            <a:avLst/>
          </a:prstGeom>
        </p:spPr>
        <p:txBody>
          <a:bodyPr wrap="none">
            <a:spAutoFit/>
          </a:bodyPr>
          <a:lstStyle/>
          <a:p>
            <a:pPr marL="428625" indent="-428625">
              <a:buFont typeface="Wingdings" panose="05000000000000000000" pitchFamily="2" charset="2"/>
              <a:buChar char="Ø"/>
            </a:pPr>
            <a:r>
              <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2.</a:t>
            </a:r>
            <a:r>
              <a:rPr lang="zh-CN" altLang="en-US"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介质材料二次电子测试情况</a:t>
            </a:r>
          </a:p>
        </p:txBody>
      </p:sp>
    </p:spTree>
    <p:extLst>
      <p:ext uri="{BB962C8B-B14F-4D97-AF65-F5344CB8AC3E}">
        <p14:creationId xmlns:p14="http://schemas.microsoft.com/office/powerpoint/2010/main" val="2469845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2F57BD0-C6DF-A344-9D89-0EE507973B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713" y="1266513"/>
            <a:ext cx="4225793" cy="4002723"/>
          </a:xfrm>
          <a:prstGeom prst="rect">
            <a:avLst/>
          </a:prstGeom>
        </p:spPr>
      </p:pic>
      <p:sp>
        <p:nvSpPr>
          <p:cNvPr id="6" name="矩形 5">
            <a:extLst>
              <a:ext uri="{FF2B5EF4-FFF2-40B4-BE49-F238E27FC236}">
                <a16:creationId xmlns:a16="http://schemas.microsoft.com/office/drawing/2014/main" id="{F74A2F3D-2932-8A42-B7FB-42F62B330E91}"/>
              </a:ext>
            </a:extLst>
          </p:cNvPr>
          <p:cNvSpPr/>
          <p:nvPr/>
        </p:nvSpPr>
        <p:spPr>
          <a:xfrm>
            <a:off x="8758" y="5405151"/>
            <a:ext cx="4861702" cy="584775"/>
          </a:xfrm>
          <a:prstGeom prst="rect">
            <a:avLst/>
          </a:prstGeom>
          <a:solidFill>
            <a:schemeClr val="accent1"/>
          </a:solidFill>
        </p:spPr>
        <p:txBody>
          <a:bodyPr wrap="square">
            <a:spAutoFit/>
          </a:bodyPr>
          <a:lstStyle/>
          <a:p>
            <a:pPr algn="ct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3. </a:t>
            </a: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采用收集极栅网偏压反射二次电子进行电荷中和的测试波形</a:t>
            </a:r>
            <a:endParaRPr lang="en-US" altLang="zh-CN" sz="16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7" name="矩形 6">
            <a:extLst>
              <a:ext uri="{FF2B5EF4-FFF2-40B4-BE49-F238E27FC236}">
                <a16:creationId xmlns:a16="http://schemas.microsoft.com/office/drawing/2014/main" id="{4354B599-7507-4C44-ACF9-6AFC4DD3C881}"/>
              </a:ext>
            </a:extLst>
          </p:cNvPr>
          <p:cNvSpPr/>
          <p:nvPr/>
        </p:nvSpPr>
        <p:spPr>
          <a:xfrm>
            <a:off x="1759608" y="709182"/>
            <a:ext cx="3887603" cy="400110"/>
          </a:xfrm>
          <a:prstGeom prst="rect">
            <a:avLst/>
          </a:prstGeom>
        </p:spPr>
        <p:txBody>
          <a:bodyPr wrap="none">
            <a:spAutoFit/>
          </a:bodyPr>
          <a:lstStyle/>
          <a:p>
            <a:pPr marL="428625" indent="-428625">
              <a:buFont typeface="Wingdings" panose="05000000000000000000" pitchFamily="2" charset="2"/>
              <a:buChar char="Ø"/>
            </a:pPr>
            <a:r>
              <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2.</a:t>
            </a:r>
            <a:r>
              <a:rPr lang="zh-CN" altLang="en-US"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介质材料二次电子测试情况</a:t>
            </a:r>
          </a:p>
        </p:txBody>
      </p:sp>
      <p:pic>
        <p:nvPicPr>
          <p:cNvPr id="2" name="图片 1">
            <a:extLst>
              <a:ext uri="{FF2B5EF4-FFF2-40B4-BE49-F238E27FC236}">
                <a16:creationId xmlns:a16="http://schemas.microsoft.com/office/drawing/2014/main" id="{4B4CB8B6-D8CF-794D-BCD4-AA0FB937A1FC}"/>
              </a:ext>
            </a:extLst>
          </p:cNvPr>
          <p:cNvPicPr>
            <a:picLocks noChangeAspect="1"/>
          </p:cNvPicPr>
          <p:nvPr/>
        </p:nvPicPr>
        <p:blipFill>
          <a:blip r:embed="rId3"/>
          <a:stretch>
            <a:fillRect/>
          </a:stretch>
        </p:blipFill>
        <p:spPr>
          <a:xfrm>
            <a:off x="4870460" y="1269733"/>
            <a:ext cx="3606800" cy="3848100"/>
          </a:xfrm>
          <a:prstGeom prst="rect">
            <a:avLst/>
          </a:prstGeom>
        </p:spPr>
      </p:pic>
      <p:pic>
        <p:nvPicPr>
          <p:cNvPr id="3" name="图片 2">
            <a:extLst>
              <a:ext uri="{FF2B5EF4-FFF2-40B4-BE49-F238E27FC236}">
                <a16:creationId xmlns:a16="http://schemas.microsoft.com/office/drawing/2014/main" id="{E1623E40-69F9-3C44-89B6-F45FB45A0656}"/>
              </a:ext>
            </a:extLst>
          </p:cNvPr>
          <p:cNvPicPr>
            <a:picLocks noChangeAspect="1"/>
          </p:cNvPicPr>
          <p:nvPr/>
        </p:nvPicPr>
        <p:blipFill>
          <a:blip r:embed="rId4"/>
          <a:stretch>
            <a:fillRect/>
          </a:stretch>
        </p:blipFill>
        <p:spPr>
          <a:xfrm>
            <a:off x="8477260" y="1790433"/>
            <a:ext cx="3581400" cy="3327400"/>
          </a:xfrm>
          <a:prstGeom prst="rect">
            <a:avLst/>
          </a:prstGeom>
        </p:spPr>
      </p:pic>
      <p:sp>
        <p:nvSpPr>
          <p:cNvPr id="8" name="矩形 7">
            <a:extLst>
              <a:ext uri="{FF2B5EF4-FFF2-40B4-BE49-F238E27FC236}">
                <a16:creationId xmlns:a16="http://schemas.microsoft.com/office/drawing/2014/main" id="{7436BC8D-CC94-244C-BFE8-939BA964ECEB}"/>
              </a:ext>
            </a:extLst>
          </p:cNvPr>
          <p:cNvSpPr/>
          <p:nvPr/>
        </p:nvSpPr>
        <p:spPr>
          <a:xfrm>
            <a:off x="5429260" y="5343595"/>
            <a:ext cx="6629400" cy="584775"/>
          </a:xfrm>
          <a:prstGeom prst="rect">
            <a:avLst/>
          </a:prstGeom>
          <a:solidFill>
            <a:schemeClr val="accent1"/>
          </a:solidFill>
        </p:spPr>
        <p:txBody>
          <a:bodyPr wrap="square">
            <a:spAutoFit/>
          </a:bodyPr>
          <a:lstStyle/>
          <a:p>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4.</a:t>
            </a: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左</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电子枪中和法中和后样品表面电荷分布状态，</a:t>
            </a:r>
            <a:endParaRPr lang="en-US" altLang="zh-CN" sz="1600" kern="100" dirty="0">
              <a:latin typeface="Times New Roman" panose="02020603050405020304" pitchFamily="18" charset="0"/>
              <a:ea typeface="宋体" panose="02010600030101010101" pitchFamily="2" charset="-122"/>
              <a:cs typeface="Times New Roman" panose="02020603050405020304" pitchFamily="18" charset="0"/>
            </a:endParaRPr>
          </a:p>
          <a:p>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右</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zh-CN" sz="1600" kern="100" dirty="0">
                <a:latin typeface="Times New Roman" panose="02020603050405020304" pitchFamily="18" charset="0"/>
                <a:ea typeface="宋体" panose="02010600030101010101" pitchFamily="2" charset="-122"/>
                <a:cs typeface="Times New Roman" panose="02020603050405020304" pitchFamily="18" charset="0"/>
              </a:rPr>
              <a:t>收集极栅网偏压反射二次电子中和法中和后样品表面电荷分布状态 </a:t>
            </a:r>
            <a:endParaRPr lang="zh-CN" altLang="en-US" sz="1600" kern="1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739213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1285BFF-901D-2D4C-93EC-83910A3BAB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3024" y="1010755"/>
            <a:ext cx="3562350" cy="4230715"/>
          </a:xfrm>
          <a:prstGeom prst="rect">
            <a:avLst/>
          </a:prstGeom>
        </p:spPr>
      </p:pic>
      <p:pic>
        <p:nvPicPr>
          <p:cNvPr id="5" name="图片 4">
            <a:extLst>
              <a:ext uri="{FF2B5EF4-FFF2-40B4-BE49-F238E27FC236}">
                <a16:creationId xmlns:a16="http://schemas.microsoft.com/office/drawing/2014/main" id="{E0175D5D-8847-1049-A2FB-C5F4226EC2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9671" y="1042181"/>
            <a:ext cx="3864577" cy="4230714"/>
          </a:xfrm>
          <a:prstGeom prst="rect">
            <a:avLst/>
          </a:prstGeom>
        </p:spPr>
      </p:pic>
      <p:sp>
        <p:nvSpPr>
          <p:cNvPr id="6" name="矩形 5">
            <a:extLst>
              <a:ext uri="{FF2B5EF4-FFF2-40B4-BE49-F238E27FC236}">
                <a16:creationId xmlns:a16="http://schemas.microsoft.com/office/drawing/2014/main" id="{5B08F662-596D-F04E-9531-841553B0B1F0}"/>
              </a:ext>
            </a:extLst>
          </p:cNvPr>
          <p:cNvSpPr/>
          <p:nvPr/>
        </p:nvSpPr>
        <p:spPr>
          <a:xfrm>
            <a:off x="362029" y="5518798"/>
            <a:ext cx="11794366" cy="584775"/>
          </a:xfrm>
          <a:prstGeom prst="rect">
            <a:avLst/>
          </a:prstGeom>
          <a:solidFill>
            <a:schemeClr val="accent1"/>
          </a:solidFill>
        </p:spPr>
        <p:txBody>
          <a:bodyPr wrap="square">
            <a:spAutoFit/>
          </a:bodyPr>
          <a:lstStyle/>
          <a:p>
            <a:r>
              <a:rPr lang="zh-CN" altLang="en-US" sz="1600" dirty="0"/>
              <a:t>图</a:t>
            </a:r>
            <a:r>
              <a:rPr lang="en-US" altLang="zh-CN" sz="1600" dirty="0"/>
              <a:t>5.</a:t>
            </a:r>
            <a:r>
              <a:rPr lang="zh-CN" altLang="zh-CN" sz="1600" dirty="0"/>
              <a:t>二次电子测试及电荷中和操作中介质表面电荷的</a:t>
            </a:r>
            <a:r>
              <a:rPr lang="zh-CN" altLang="en-US" sz="1600" dirty="0"/>
              <a:t>  </a:t>
            </a:r>
            <a:r>
              <a:rPr lang="zh-CN" altLang="en-US" sz="1600" dirty="0">
                <a:latin typeface="Times New Roman" panose="02020603050405020304" pitchFamily="18" charset="0"/>
                <a:ea typeface="宋体" panose="02010600030101010101" pitchFamily="2" charset="-122"/>
              </a:rPr>
              <a:t>左</a:t>
            </a:r>
            <a:r>
              <a:rPr lang="en-US" altLang="zh-CN" sz="1600" dirty="0">
                <a:latin typeface="Times New Roman" panose="02020603050405020304" pitchFamily="18" charset="0"/>
                <a:ea typeface="宋体" panose="02010600030101010101" pitchFamily="2" charset="-122"/>
              </a:rPr>
              <a:t>-</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靶加</a:t>
            </a:r>
            <a:r>
              <a:rPr lang="en-US" altLang="zh-CN" sz="1600" dirty="0">
                <a:latin typeface="Times New Roman" panose="02020603050405020304" pitchFamily="18" charset="0"/>
                <a:ea typeface="宋体" panose="02010600030101010101" pitchFamily="2" charset="-122"/>
              </a:rPr>
              <a:t>+50V</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偏压时，入射电子激发的深层真二次电子对浅层正电荷的中和，</a:t>
            </a:r>
            <a:r>
              <a:rPr lang="zh-CN" altLang="en-US" sz="1600" dirty="0">
                <a:latin typeface="Times New Roman" panose="02020603050405020304" pitchFamily="18" charset="0"/>
                <a:ea typeface="宋体" panose="02010600030101010101" pitchFamily="2" charset="-122"/>
              </a:rPr>
              <a:t>右</a:t>
            </a:r>
            <a:r>
              <a:rPr lang="en-US" altLang="zh-CN" sz="1600" dirty="0">
                <a:latin typeface="Times New Roman" panose="02020603050405020304" pitchFamily="18" charset="0"/>
                <a:ea typeface="宋体" panose="02010600030101010101" pitchFamily="2" charset="-122"/>
              </a:rPr>
              <a:t>-</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靶加</a:t>
            </a:r>
            <a:r>
              <a:rPr lang="en-US" altLang="zh-CN" sz="1600" dirty="0">
                <a:latin typeface="Times New Roman" panose="02020603050405020304" pitchFamily="18" charset="0"/>
                <a:ea typeface="宋体" panose="02010600030101010101" pitchFamily="2" charset="-122"/>
              </a:rPr>
              <a:t>+50V</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偏压最终达到的表面负充电平衡状态；</a:t>
            </a:r>
            <a:r>
              <a:rPr lang="en-US" altLang="zh-CN" sz="1600" dirty="0" err="1">
                <a:latin typeface="Times New Roman" panose="02020603050405020304" pitchFamily="18" charset="0"/>
                <a:ea typeface="宋体" panose="02010600030101010101" pitchFamily="2" charset="-122"/>
              </a:rPr>
              <a:t>λ</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为二次电子逃逸深度，</a:t>
            </a:r>
            <a:r>
              <a:rPr lang="en-US" altLang="zh-CN" sz="1600" dirty="0">
                <a:latin typeface="Times New Roman" panose="02020603050405020304" pitchFamily="18" charset="0"/>
                <a:ea typeface="宋体" panose="02010600030101010101" pitchFamily="2" charset="-122"/>
              </a:rPr>
              <a:t>R</a:t>
            </a:r>
            <a:r>
              <a:rPr lang="zh-CN" altLang="zh-CN" sz="1600" dirty="0">
                <a:latin typeface="Times New Roman" panose="02020603050405020304" pitchFamily="18" charset="0"/>
                <a:ea typeface="宋体" panose="02010600030101010101" pitchFamily="2" charset="-122"/>
                <a:cs typeface="Times New Roman" panose="02020603050405020304" pitchFamily="18" charset="0"/>
              </a:rPr>
              <a:t>为入射电子在材料中的射程</a:t>
            </a:r>
            <a:r>
              <a:rPr lang="zh-CN" altLang="zh-CN" sz="1600" dirty="0"/>
              <a:t> </a:t>
            </a:r>
            <a:endParaRPr lang="zh-CN" altLang="en-US" sz="1600" dirty="0"/>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8B7E3690-F8F8-1649-A425-F0DD77A72EB5}"/>
                  </a:ext>
                </a:extLst>
              </p:cNvPr>
              <p:cNvSpPr/>
              <p:nvPr/>
            </p:nvSpPr>
            <p:spPr>
              <a:xfrm>
                <a:off x="8941558" y="2110987"/>
                <a:ext cx="3119508" cy="657937"/>
              </a:xfrm>
              <a:prstGeom prst="rect">
                <a:avLst/>
              </a:prstGeom>
              <a:solidFill>
                <a:srgbClr val="FFFF00"/>
              </a:solidFill>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zh-CN" altLang="en-US">
                          <a:latin typeface="Cambria Math" panose="02040503050406030204" pitchFamily="18" charset="0"/>
                        </a:rPr>
                        <m:t>δ</m:t>
                      </m:r>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SE</m:t>
                              </m:r>
                            </m:sub>
                          </m:sSub>
                        </m:num>
                        <m:den>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a:rPr lang="zh-CN" altLang="en-US" i="0">
                                  <a:latin typeface="Cambria Math" panose="02040503050406030204" pitchFamily="18" charset="0"/>
                                </a:rPr>
                                <m:t>0</m:t>
                              </m:r>
                            </m:sub>
                          </m:sSub>
                        </m:den>
                      </m:f>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c</m:t>
                              </m:r>
                            </m:sub>
                          </m:sSub>
                        </m:num>
                        <m:den>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θ</m:t>
                              </m:r>
                              <m:r>
                                <a:rPr lang="zh-CN" altLang="en-US" i="0">
                                  <a:latin typeface="Cambria Math" panose="02040503050406030204" pitchFamily="18" charset="0"/>
                                </a:rPr>
                                <m:t>×</m:t>
                              </m:r>
                              <m:r>
                                <m:rPr>
                                  <m:sty m:val="p"/>
                                </m:rPr>
                                <a:rPr lang="zh-CN" altLang="en-US" i="0">
                                  <a:latin typeface="Cambria Math" panose="02040503050406030204" pitchFamily="18" charset="0"/>
                                </a:rPr>
                                <m:t>I</m:t>
                              </m:r>
                            </m:e>
                            <m:sub>
                              <m:r>
                                <a:rPr lang="zh-CN" altLang="en-US" i="0">
                                  <a:latin typeface="Cambria Math" panose="02040503050406030204" pitchFamily="18" charset="0"/>
                                </a:rPr>
                                <m:t>0</m:t>
                              </m:r>
                            </m:sub>
                          </m:sSub>
                        </m:den>
                      </m:f>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c</m:t>
                              </m:r>
                            </m:sub>
                          </m:sSub>
                        </m:num>
                        <m:den>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θ</m:t>
                              </m:r>
                              <m:r>
                                <a:rPr lang="zh-CN" altLang="en-US" i="0">
                                  <a:latin typeface="Cambria Math" panose="02040503050406030204" pitchFamily="18" charset="0"/>
                                </a:rPr>
                                <m:t>×</m:t>
                              </m:r>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t</m:t>
                              </m:r>
                              <m:r>
                                <a:rPr lang="zh-CN" altLang="en-US" i="0">
                                  <a:latin typeface="Cambria Math" panose="02040503050406030204" pitchFamily="18" charset="0"/>
                                </a:rPr>
                                <m:t>0</m:t>
                              </m:r>
                            </m:sub>
                          </m:sSub>
                          <m:r>
                            <a:rPr lang="zh-CN" altLang="en-US" i="0">
                              <a:latin typeface="Cambria Math" panose="02040503050406030204" pitchFamily="18" charset="0"/>
                            </a:rPr>
                            <m:t>+</m:t>
                          </m:r>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c</m:t>
                              </m:r>
                              <m:r>
                                <a:rPr lang="zh-CN" altLang="en-US" i="0">
                                  <a:latin typeface="Cambria Math" panose="02040503050406030204" pitchFamily="18" charset="0"/>
                                </a:rPr>
                                <m:t>0</m:t>
                              </m:r>
                            </m:sub>
                          </m:sSub>
                        </m:den>
                      </m:f>
                    </m:oMath>
                  </m:oMathPara>
                </a14:m>
                <a:endParaRPr lang="zh-CN" altLang="en-US" dirty="0"/>
              </a:p>
            </p:txBody>
          </p:sp>
        </mc:Choice>
        <mc:Fallback xmlns="">
          <p:sp>
            <p:nvSpPr>
              <p:cNvPr id="7" name="矩形 6">
                <a:extLst>
                  <a:ext uri="{FF2B5EF4-FFF2-40B4-BE49-F238E27FC236}">
                    <a16:creationId xmlns:a16="http://schemas.microsoft.com/office/drawing/2014/main" id="{8B7E3690-F8F8-1649-A425-F0DD77A72EB5}"/>
                  </a:ext>
                </a:extLst>
              </p:cNvPr>
              <p:cNvSpPr>
                <a:spLocks noRot="1" noChangeAspect="1" noMove="1" noResize="1" noEditPoints="1" noAdjustHandles="1" noChangeArrowheads="1" noChangeShapeType="1" noTextEdit="1"/>
              </p:cNvSpPr>
              <p:nvPr/>
            </p:nvSpPr>
            <p:spPr>
              <a:xfrm>
                <a:off x="8941558" y="2110987"/>
                <a:ext cx="3119508" cy="657937"/>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800D9576-3AB0-F144-9801-1C29D02B73F6}"/>
                  </a:ext>
                </a:extLst>
              </p:cNvPr>
              <p:cNvSpPr/>
              <p:nvPr/>
            </p:nvSpPr>
            <p:spPr>
              <a:xfrm>
                <a:off x="9012842" y="3014827"/>
                <a:ext cx="3143553" cy="657937"/>
              </a:xfrm>
              <a:prstGeom prst="rect">
                <a:avLst/>
              </a:prstGeom>
              <a:solidFill>
                <a:srgbClr val="FFFF00"/>
              </a:solidFill>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zh-CN" altLang="en-US">
                          <a:latin typeface="Cambria Math" panose="02040503050406030204" pitchFamily="18" charset="0"/>
                        </a:rPr>
                        <m:t>η</m:t>
                      </m:r>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BE</m:t>
                              </m:r>
                            </m:sub>
                          </m:sSub>
                        </m:num>
                        <m:den>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a:rPr lang="zh-CN" altLang="en-US" i="0">
                                  <a:latin typeface="Cambria Math" panose="02040503050406030204" pitchFamily="18" charset="0"/>
                                </a:rPr>
                                <m:t>0</m:t>
                              </m:r>
                            </m:sub>
                          </m:sSub>
                        </m:den>
                      </m:f>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c</m:t>
                              </m:r>
                              <m:r>
                                <a:rPr lang="zh-CN" altLang="en-US" i="0">
                                  <a:latin typeface="Cambria Math" panose="02040503050406030204" pitchFamily="18" charset="0"/>
                                </a:rPr>
                                <m:t>0</m:t>
                              </m:r>
                            </m:sub>
                          </m:sSub>
                        </m:num>
                        <m:den>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θ</m:t>
                              </m:r>
                              <m:r>
                                <a:rPr lang="zh-CN" altLang="en-US" i="0">
                                  <a:latin typeface="Cambria Math" panose="02040503050406030204" pitchFamily="18" charset="0"/>
                                </a:rPr>
                                <m:t>×</m:t>
                              </m:r>
                              <m:r>
                                <m:rPr>
                                  <m:sty m:val="p"/>
                                </m:rPr>
                                <a:rPr lang="zh-CN" altLang="en-US" i="0">
                                  <a:latin typeface="Cambria Math" panose="02040503050406030204" pitchFamily="18" charset="0"/>
                                </a:rPr>
                                <m:t>I</m:t>
                              </m:r>
                            </m:e>
                            <m:sub>
                              <m:r>
                                <a:rPr lang="zh-CN" altLang="en-US" i="0">
                                  <a:latin typeface="Cambria Math" panose="02040503050406030204" pitchFamily="18" charset="0"/>
                                </a:rPr>
                                <m:t>0</m:t>
                              </m:r>
                            </m:sub>
                          </m:sSub>
                        </m:den>
                      </m:f>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c</m:t>
                              </m:r>
                              <m:r>
                                <a:rPr lang="zh-CN" altLang="en-US" i="0">
                                  <a:latin typeface="Cambria Math" panose="02040503050406030204" pitchFamily="18" charset="0"/>
                                </a:rPr>
                                <m:t>0</m:t>
                              </m:r>
                            </m:sub>
                          </m:sSub>
                        </m:num>
                        <m:den>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θ</m:t>
                              </m:r>
                              <m:r>
                                <a:rPr lang="zh-CN" altLang="en-US" i="0">
                                  <a:latin typeface="Cambria Math" panose="02040503050406030204" pitchFamily="18" charset="0"/>
                                </a:rPr>
                                <m:t>×</m:t>
                              </m:r>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t</m:t>
                              </m:r>
                              <m:r>
                                <a:rPr lang="zh-CN" altLang="en-US" i="0">
                                  <a:latin typeface="Cambria Math" panose="02040503050406030204" pitchFamily="18" charset="0"/>
                                </a:rPr>
                                <m:t>0</m:t>
                              </m:r>
                            </m:sub>
                          </m:sSub>
                          <m:r>
                            <a:rPr lang="zh-CN" altLang="en-US" i="0">
                              <a:latin typeface="Cambria Math" panose="02040503050406030204" pitchFamily="18" charset="0"/>
                            </a:rPr>
                            <m:t>+</m:t>
                          </m:r>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c</m:t>
                              </m:r>
                              <m:r>
                                <a:rPr lang="zh-CN" altLang="en-US" i="0">
                                  <a:latin typeface="Cambria Math" panose="02040503050406030204" pitchFamily="18" charset="0"/>
                                </a:rPr>
                                <m:t>0</m:t>
                              </m:r>
                            </m:sub>
                          </m:sSub>
                        </m:den>
                      </m:f>
                    </m:oMath>
                  </m:oMathPara>
                </a14:m>
                <a:endParaRPr lang="zh-CN" altLang="en-US" dirty="0"/>
              </a:p>
            </p:txBody>
          </p:sp>
        </mc:Choice>
        <mc:Fallback xmlns="">
          <p:sp>
            <p:nvSpPr>
              <p:cNvPr id="8" name="矩形 7">
                <a:extLst>
                  <a:ext uri="{FF2B5EF4-FFF2-40B4-BE49-F238E27FC236}">
                    <a16:creationId xmlns:a16="http://schemas.microsoft.com/office/drawing/2014/main" id="{800D9576-3AB0-F144-9801-1C29D02B73F6}"/>
                  </a:ext>
                </a:extLst>
              </p:cNvPr>
              <p:cNvSpPr>
                <a:spLocks noRot="1" noChangeAspect="1" noMove="1" noResize="1" noEditPoints="1" noAdjustHandles="1" noChangeArrowheads="1" noChangeShapeType="1" noTextEdit="1"/>
              </p:cNvSpPr>
              <p:nvPr/>
            </p:nvSpPr>
            <p:spPr>
              <a:xfrm>
                <a:off x="9012842" y="3014827"/>
                <a:ext cx="3143553" cy="657937"/>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EC2CF259-1371-4F4F-BF12-B843D67F5439}"/>
                  </a:ext>
                </a:extLst>
              </p:cNvPr>
              <p:cNvSpPr/>
              <p:nvPr/>
            </p:nvSpPr>
            <p:spPr>
              <a:xfrm>
                <a:off x="9206791" y="3828076"/>
                <a:ext cx="2589042" cy="657937"/>
              </a:xfrm>
              <a:prstGeom prst="rect">
                <a:avLst/>
              </a:prstGeom>
              <a:solidFill>
                <a:srgbClr val="FFFF00"/>
              </a:solidFill>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zh-CN" altLang="en-US">
                          <a:latin typeface="Cambria Math" panose="02040503050406030204" pitchFamily="18" charset="0"/>
                        </a:rPr>
                        <m:t>σ</m:t>
                      </m:r>
                      <m:r>
                        <a:rPr lang="zh-CN" altLang="en-US" i="0">
                          <a:latin typeface="Cambria Math" panose="02040503050406030204" pitchFamily="18" charset="0"/>
                        </a:rPr>
                        <m:t>=</m:t>
                      </m:r>
                      <m:r>
                        <m:rPr>
                          <m:sty m:val="p"/>
                        </m:rPr>
                        <a:rPr lang="zh-CN" altLang="en-US" i="0">
                          <a:latin typeface="Cambria Math" panose="02040503050406030204" pitchFamily="18" charset="0"/>
                        </a:rPr>
                        <m:t>δ</m:t>
                      </m:r>
                      <m:r>
                        <a:rPr lang="zh-CN" altLang="en-US" i="0">
                          <a:latin typeface="Cambria Math" panose="02040503050406030204" pitchFamily="18" charset="0"/>
                        </a:rPr>
                        <m:t>−</m:t>
                      </m:r>
                      <m:r>
                        <m:rPr>
                          <m:sty m:val="p"/>
                        </m:rPr>
                        <a:rPr lang="zh-CN" altLang="en-US" i="0">
                          <a:latin typeface="Cambria Math" panose="02040503050406030204" pitchFamily="18" charset="0"/>
                        </a:rPr>
                        <m:t>η</m:t>
                      </m:r>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sSub>
                            <m:sSubPr>
                              <m:ctrlPr>
                                <a:rPr lang="zh-CN" altLang="en-US" i="1">
                                  <a:solidFill>
                                    <a:srgbClr val="836967"/>
                                  </a:solidFill>
                                  <a:latin typeface="Cambria Math" panose="02040503050406030204" pitchFamily="18" charset="0"/>
                                </a:rPr>
                              </m:ctrlPr>
                            </m:sSubPr>
                            <m:e>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c</m:t>
                                  </m:r>
                                  <m:r>
                                    <a:rPr lang="zh-CN" altLang="en-US" i="0">
                                      <a:latin typeface="Cambria Math" panose="02040503050406030204" pitchFamily="18" charset="0"/>
                                    </a:rPr>
                                    <m:t>−</m:t>
                                  </m:r>
                                </m:sub>
                              </m:sSub>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c</m:t>
                              </m:r>
                              <m:r>
                                <a:rPr lang="zh-CN" altLang="en-US" i="0">
                                  <a:latin typeface="Cambria Math" panose="02040503050406030204" pitchFamily="18" charset="0"/>
                                </a:rPr>
                                <m:t>0</m:t>
                              </m:r>
                            </m:sub>
                          </m:sSub>
                        </m:num>
                        <m:den>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θ</m:t>
                              </m:r>
                              <m:r>
                                <a:rPr lang="zh-CN" altLang="en-US" i="0">
                                  <a:latin typeface="Cambria Math" panose="02040503050406030204" pitchFamily="18" charset="0"/>
                                </a:rPr>
                                <m:t>×</m:t>
                              </m:r>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t</m:t>
                              </m:r>
                              <m:r>
                                <a:rPr lang="zh-CN" altLang="en-US" i="0">
                                  <a:latin typeface="Cambria Math" panose="02040503050406030204" pitchFamily="18" charset="0"/>
                                </a:rPr>
                                <m:t>0</m:t>
                              </m:r>
                            </m:sub>
                          </m:sSub>
                          <m:r>
                            <a:rPr lang="zh-CN" altLang="en-US" i="0">
                              <a:latin typeface="Cambria Math" panose="02040503050406030204" pitchFamily="18" charset="0"/>
                            </a:rPr>
                            <m:t>+</m:t>
                          </m:r>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I</m:t>
                              </m:r>
                            </m:e>
                            <m:sub>
                              <m:r>
                                <m:rPr>
                                  <m:sty m:val="p"/>
                                </m:rPr>
                                <a:rPr lang="zh-CN" altLang="en-US" i="0">
                                  <a:latin typeface="Cambria Math" panose="02040503050406030204" pitchFamily="18" charset="0"/>
                                </a:rPr>
                                <m:t>c</m:t>
                              </m:r>
                              <m:r>
                                <a:rPr lang="zh-CN" altLang="en-US" i="0">
                                  <a:latin typeface="Cambria Math" panose="02040503050406030204" pitchFamily="18" charset="0"/>
                                </a:rPr>
                                <m:t>0</m:t>
                              </m:r>
                            </m:sub>
                          </m:sSub>
                        </m:den>
                      </m:f>
                    </m:oMath>
                  </m:oMathPara>
                </a14:m>
                <a:endParaRPr lang="zh-CN" altLang="en-US" dirty="0"/>
              </a:p>
            </p:txBody>
          </p:sp>
        </mc:Choice>
        <mc:Fallback xmlns="">
          <p:sp>
            <p:nvSpPr>
              <p:cNvPr id="9" name="矩形 8">
                <a:extLst>
                  <a:ext uri="{FF2B5EF4-FFF2-40B4-BE49-F238E27FC236}">
                    <a16:creationId xmlns:a16="http://schemas.microsoft.com/office/drawing/2014/main" id="{EC2CF259-1371-4F4F-BF12-B843D67F5439}"/>
                  </a:ext>
                </a:extLst>
              </p:cNvPr>
              <p:cNvSpPr>
                <a:spLocks noRot="1" noChangeAspect="1" noMove="1" noResize="1" noEditPoints="1" noAdjustHandles="1" noChangeArrowheads="1" noChangeShapeType="1" noTextEdit="1"/>
              </p:cNvSpPr>
              <p:nvPr/>
            </p:nvSpPr>
            <p:spPr>
              <a:xfrm>
                <a:off x="9206791" y="3828076"/>
                <a:ext cx="2589042" cy="657937"/>
              </a:xfrm>
              <a:prstGeom prst="rect">
                <a:avLst/>
              </a:prstGeom>
              <a:blipFill>
                <a:blip r:embed="rId6"/>
                <a:stretch>
                  <a:fillRect/>
                </a:stretch>
              </a:blipFill>
            </p:spPr>
            <p:txBody>
              <a:bodyPr/>
              <a:lstStyle/>
              <a:p>
                <a:r>
                  <a:rPr lang="zh-CN" altLang="en-US">
                    <a:noFill/>
                  </a:rPr>
                  <a:t> </a:t>
                </a:r>
              </a:p>
            </p:txBody>
          </p:sp>
        </mc:Fallback>
      </mc:AlternateContent>
      <p:sp>
        <p:nvSpPr>
          <p:cNvPr id="2" name="矩形 1">
            <a:extLst>
              <a:ext uri="{FF2B5EF4-FFF2-40B4-BE49-F238E27FC236}">
                <a16:creationId xmlns:a16="http://schemas.microsoft.com/office/drawing/2014/main" id="{934C8D2A-DBB8-0B40-96AE-6329113D504D}"/>
              </a:ext>
            </a:extLst>
          </p:cNvPr>
          <p:cNvSpPr/>
          <p:nvPr/>
        </p:nvSpPr>
        <p:spPr>
          <a:xfrm>
            <a:off x="1971256" y="585081"/>
            <a:ext cx="3631122" cy="400110"/>
          </a:xfrm>
          <a:prstGeom prst="rect">
            <a:avLst/>
          </a:prstGeom>
        </p:spPr>
        <p:txBody>
          <a:bodyPr wrap="none">
            <a:spAutoFit/>
          </a:bodyPr>
          <a:lstStyle/>
          <a:p>
            <a:pPr marL="428625" indent="-428625">
              <a:buFont typeface="Wingdings" panose="05000000000000000000" pitchFamily="2" charset="2"/>
              <a:buChar char="Ø"/>
            </a:pPr>
            <a:r>
              <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3.</a:t>
            </a:r>
            <a:r>
              <a:rPr lang="zh-CN" altLang="en-US"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靶偏压电荷补偿测试方法</a:t>
            </a:r>
          </a:p>
        </p:txBody>
      </p:sp>
    </p:spTree>
    <p:extLst>
      <p:ext uri="{BB962C8B-B14F-4D97-AF65-F5344CB8AC3E}">
        <p14:creationId xmlns:p14="http://schemas.microsoft.com/office/powerpoint/2010/main" val="3518845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72D8B82-67BD-A847-84BF-340E59D9A4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897" y="1352589"/>
            <a:ext cx="3797827" cy="4015735"/>
          </a:xfrm>
          <a:prstGeom prst="rect">
            <a:avLst/>
          </a:prstGeom>
        </p:spPr>
      </p:pic>
      <p:pic>
        <p:nvPicPr>
          <p:cNvPr id="6" name="图片 5">
            <a:extLst>
              <a:ext uri="{FF2B5EF4-FFF2-40B4-BE49-F238E27FC236}">
                <a16:creationId xmlns:a16="http://schemas.microsoft.com/office/drawing/2014/main" id="{02A9DCB2-1081-AB46-8587-F1940524ED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7735" y="1352589"/>
            <a:ext cx="3985959" cy="4015735"/>
          </a:xfrm>
          <a:prstGeom prst="rect">
            <a:avLst/>
          </a:prstGeom>
        </p:spPr>
      </p:pic>
      <p:sp>
        <p:nvSpPr>
          <p:cNvPr id="7" name="矩形 6">
            <a:extLst>
              <a:ext uri="{FF2B5EF4-FFF2-40B4-BE49-F238E27FC236}">
                <a16:creationId xmlns:a16="http://schemas.microsoft.com/office/drawing/2014/main" id="{276A7192-04D4-F84A-B456-A75B24771795}"/>
              </a:ext>
            </a:extLst>
          </p:cNvPr>
          <p:cNvSpPr/>
          <p:nvPr/>
        </p:nvSpPr>
        <p:spPr>
          <a:xfrm>
            <a:off x="1971256" y="662355"/>
            <a:ext cx="3631122" cy="400110"/>
          </a:xfrm>
          <a:prstGeom prst="rect">
            <a:avLst/>
          </a:prstGeom>
        </p:spPr>
        <p:txBody>
          <a:bodyPr wrap="none">
            <a:spAutoFit/>
          </a:bodyPr>
          <a:lstStyle/>
          <a:p>
            <a:pPr marL="428625" indent="-428625">
              <a:buFont typeface="Wingdings" panose="05000000000000000000" pitchFamily="2" charset="2"/>
              <a:buChar char="Ø"/>
            </a:pPr>
            <a:r>
              <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3.</a:t>
            </a:r>
            <a:r>
              <a:rPr lang="zh-CN" altLang="en-US"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靶偏压电荷补偿测试方法</a:t>
            </a:r>
          </a:p>
        </p:txBody>
      </p:sp>
      <p:sp>
        <p:nvSpPr>
          <p:cNvPr id="8" name="矩形 7">
            <a:extLst>
              <a:ext uri="{FF2B5EF4-FFF2-40B4-BE49-F238E27FC236}">
                <a16:creationId xmlns:a16="http://schemas.microsoft.com/office/drawing/2014/main" id="{24236798-5D13-0D41-A5DF-61DD1D8CE998}"/>
              </a:ext>
            </a:extLst>
          </p:cNvPr>
          <p:cNvSpPr/>
          <p:nvPr/>
        </p:nvSpPr>
        <p:spPr>
          <a:xfrm>
            <a:off x="496607" y="5552565"/>
            <a:ext cx="8962256" cy="369332"/>
          </a:xfrm>
          <a:prstGeom prst="rect">
            <a:avLst/>
          </a:prstGeom>
          <a:solidFill>
            <a:schemeClr val="accent1"/>
          </a:solidFill>
        </p:spPr>
        <p:txBody>
          <a:bodyPr wrap="square">
            <a:spAutoFit/>
          </a:bodyPr>
          <a:lstStyle/>
          <a:p>
            <a:r>
              <a:rPr lang="zh-CN" altLang="en-US"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dirty="0">
                <a:latin typeface="Times New Roman" panose="02020603050405020304" pitchFamily="18" charset="0"/>
                <a:ea typeface="宋体" panose="02010600030101010101" pitchFamily="2" charset="-122"/>
                <a:cs typeface="Times New Roman" panose="02020603050405020304" pitchFamily="18" charset="0"/>
              </a:rPr>
              <a:t>6.</a:t>
            </a:r>
            <a:r>
              <a:rPr lang="zh-CN" altLang="zh-CN" dirty="0">
                <a:latin typeface="Times New Roman" panose="02020603050405020304" pitchFamily="18" charset="0"/>
                <a:ea typeface="宋体" panose="02010600030101010101" pitchFamily="2" charset="-122"/>
                <a:cs typeface="Times New Roman" panose="02020603050405020304" pitchFamily="18" charset="0"/>
              </a:rPr>
              <a:t>基于靶偏压电荷补偿测试方法的信号测试回路及测定入射电子流强时的测试波形图</a:t>
            </a:r>
            <a:r>
              <a:rPr lang="zh-CN" altLang="zh-CN" dirty="0"/>
              <a:t> </a:t>
            </a:r>
            <a:endParaRPr lang="zh-CN" altLang="en-US" dirty="0"/>
          </a:p>
        </p:txBody>
      </p:sp>
      <p:sp>
        <p:nvSpPr>
          <p:cNvPr id="9" name="右箭头 8">
            <a:extLst>
              <a:ext uri="{FF2B5EF4-FFF2-40B4-BE49-F238E27FC236}">
                <a16:creationId xmlns:a16="http://schemas.microsoft.com/office/drawing/2014/main" id="{50A3EA79-927F-9846-B8CB-8E38FFC0B9D3}"/>
              </a:ext>
            </a:extLst>
          </p:cNvPr>
          <p:cNvSpPr/>
          <p:nvPr/>
        </p:nvSpPr>
        <p:spPr bwMode="auto">
          <a:xfrm>
            <a:off x="9259908" y="3309871"/>
            <a:ext cx="746975" cy="386366"/>
          </a:xfrm>
          <a:prstGeom prst="rightArrow">
            <a:avLst/>
          </a:prstGeom>
          <a:solidFill>
            <a:srgbClr val="0070C0"/>
          </a:solidFill>
          <a:ln w="38100">
            <a:solidFill>
              <a:srgbClr val="0070C0"/>
            </a:solidFill>
            <a:round/>
            <a:headEnd/>
            <a:tailEnd type="triangle" w="med" len="med"/>
          </a:ln>
          <a:effectLst/>
        </p:spPr>
        <p:txBody>
          <a:bodyPr wrap="square" rtlCol="0" anchor="ctr">
            <a:spAutoFit/>
          </a:bodyPr>
          <a:lstStyle/>
          <a:p>
            <a:pPr algn="ctr"/>
            <a:endParaRPr kumimoji="1" lang="zh-CN" altLang="en-US"/>
          </a:p>
        </p:txBody>
      </p:sp>
      <p:sp>
        <p:nvSpPr>
          <p:cNvPr id="10" name="文本框 9">
            <a:extLst>
              <a:ext uri="{FF2B5EF4-FFF2-40B4-BE49-F238E27FC236}">
                <a16:creationId xmlns:a16="http://schemas.microsoft.com/office/drawing/2014/main" id="{9925AF68-CD62-5949-88BA-8F42A2794A77}"/>
              </a:ext>
            </a:extLst>
          </p:cNvPr>
          <p:cNvSpPr txBox="1"/>
          <p:nvPr/>
        </p:nvSpPr>
        <p:spPr>
          <a:xfrm>
            <a:off x="10303097" y="3179888"/>
            <a:ext cx="1338828" cy="646331"/>
          </a:xfrm>
          <a:prstGeom prst="rect">
            <a:avLst/>
          </a:prstGeom>
          <a:solidFill>
            <a:srgbClr val="FFFF00"/>
          </a:solidFill>
        </p:spPr>
        <p:txBody>
          <a:bodyPr wrap="none" rtlCol="0">
            <a:spAutoFit/>
          </a:bodyPr>
          <a:lstStyle/>
          <a:p>
            <a:r>
              <a:rPr kumimoji="1" lang="zh-CN" altLang="en-US" b="1" dirty="0"/>
              <a:t>无明显电荷</a:t>
            </a:r>
            <a:endParaRPr kumimoji="1" lang="en-US" altLang="zh-CN" b="1" dirty="0"/>
          </a:p>
          <a:p>
            <a:pPr algn="ctr"/>
            <a:r>
              <a:rPr kumimoji="1" lang="zh-CN" altLang="en-US" b="1" dirty="0"/>
              <a:t>积累现象</a:t>
            </a:r>
          </a:p>
        </p:txBody>
      </p:sp>
    </p:spTree>
    <p:extLst>
      <p:ext uri="{BB962C8B-B14F-4D97-AF65-F5344CB8AC3E}">
        <p14:creationId xmlns:p14="http://schemas.microsoft.com/office/powerpoint/2010/main" val="2239738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7090F81F-9234-3A43-8FEA-11A8F818CF51}"/>
              </a:ext>
            </a:extLst>
          </p:cNvPr>
          <p:cNvSpPr/>
          <p:nvPr/>
        </p:nvSpPr>
        <p:spPr>
          <a:xfrm>
            <a:off x="302420" y="5014020"/>
            <a:ext cx="6215062" cy="954107"/>
          </a:xfrm>
          <a:prstGeom prst="rect">
            <a:avLst/>
          </a:prstGeom>
          <a:solidFill>
            <a:schemeClr val="accent1"/>
          </a:solidFill>
        </p:spPr>
        <p:txBody>
          <a:bodyPr wrap="square">
            <a:spAutoFit/>
          </a:bodyPr>
          <a:lstStyle/>
          <a:p>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7. </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氧化铝单晶样品的测试信号变化；</a:t>
            </a:r>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不做电荷中和操作，电子束连续轰击样品时，收集极信号的变化，</a:t>
            </a:r>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b-</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不做电荷中和操作，电子束连续轰击样品时，靶信号的变化，</a:t>
            </a:r>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c-</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中和不同次数收集极信号的变化，</a:t>
            </a:r>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d-</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中和不同次数靶信号的变化。</a:t>
            </a:r>
            <a:endParaRPr lang="zh-CN" altLang="zh-CN" sz="1400" kern="100" dirty="0">
              <a:latin typeface="Calibri" panose="020F0502020204030204" pitchFamily="34" charset="0"/>
              <a:ea typeface="宋体" panose="02010600030101010101"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id="{FA34713E-1770-1840-8E04-21BEC9D69D6A}"/>
              </a:ext>
            </a:extLst>
          </p:cNvPr>
          <p:cNvPicPr>
            <a:picLocks noChangeAspect="1"/>
          </p:cNvPicPr>
          <p:nvPr/>
        </p:nvPicPr>
        <p:blipFill>
          <a:blip r:embed="rId2"/>
          <a:stretch>
            <a:fillRect/>
          </a:stretch>
        </p:blipFill>
        <p:spPr>
          <a:xfrm>
            <a:off x="6896100" y="1023937"/>
            <a:ext cx="4767262" cy="3848101"/>
          </a:xfrm>
          <a:prstGeom prst="rect">
            <a:avLst/>
          </a:prstGeom>
        </p:spPr>
      </p:pic>
      <p:sp>
        <p:nvSpPr>
          <p:cNvPr id="8" name="矩形 7">
            <a:extLst>
              <a:ext uri="{FF2B5EF4-FFF2-40B4-BE49-F238E27FC236}">
                <a16:creationId xmlns:a16="http://schemas.microsoft.com/office/drawing/2014/main" id="{1DD5F73E-B5FE-1449-9404-FA633510E947}"/>
              </a:ext>
            </a:extLst>
          </p:cNvPr>
          <p:cNvSpPr/>
          <p:nvPr/>
        </p:nvSpPr>
        <p:spPr>
          <a:xfrm>
            <a:off x="6681789" y="5014020"/>
            <a:ext cx="5410199" cy="954107"/>
          </a:xfrm>
          <a:prstGeom prst="rect">
            <a:avLst/>
          </a:prstGeom>
          <a:solidFill>
            <a:schemeClr val="accent1"/>
          </a:solidFill>
        </p:spPr>
        <p:txBody>
          <a:bodyPr wrap="square">
            <a:spAutoFit/>
          </a:bodyPr>
          <a:lstStyle/>
          <a:p>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8. 99%</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氧化铝陶瓷样品的测试信号变化；</a:t>
            </a:r>
            <a:endParaRPr lang="en-US" altLang="zh-CN" sz="1400" kern="100" dirty="0">
              <a:latin typeface="Times New Roman" panose="02020603050405020304" pitchFamily="18" charset="0"/>
              <a:ea typeface="宋体" panose="02010600030101010101" pitchFamily="2" charset="-122"/>
              <a:cs typeface="Times New Roman" panose="02020603050405020304" pitchFamily="18" charset="0"/>
            </a:endParaRPr>
          </a:p>
          <a:p>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a-</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不做电荷中和操作，电子束连续轰击样品时，收集极信号的变化，</a:t>
            </a:r>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b-</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不做电荷中和操作，电子束连续轰击样品时，靶信号的变化，</a:t>
            </a:r>
            <a:endParaRPr lang="en-US" altLang="zh-CN" sz="1400" kern="100" dirty="0">
              <a:latin typeface="Times New Roman" panose="02020603050405020304" pitchFamily="18" charset="0"/>
              <a:ea typeface="宋体" panose="02010600030101010101" pitchFamily="2" charset="-122"/>
              <a:cs typeface="Times New Roman" panose="02020603050405020304" pitchFamily="18" charset="0"/>
            </a:endParaRPr>
          </a:p>
          <a:p>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c-</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中和不同次数收集极信号的变化，</a:t>
            </a:r>
            <a:r>
              <a:rPr lang="en-US" altLang="zh-CN" sz="1400" kern="100" dirty="0">
                <a:latin typeface="Times New Roman" panose="02020603050405020304" pitchFamily="18" charset="0"/>
                <a:ea typeface="宋体" panose="02010600030101010101" pitchFamily="2" charset="-122"/>
                <a:cs typeface="Times New Roman" panose="02020603050405020304" pitchFamily="18" charset="0"/>
              </a:rPr>
              <a:t>d-</a:t>
            </a:r>
            <a:r>
              <a:rPr lang="zh-CN" altLang="zh-CN" sz="1400" kern="100" dirty="0">
                <a:latin typeface="Times New Roman" panose="02020603050405020304" pitchFamily="18" charset="0"/>
                <a:ea typeface="宋体" panose="02010600030101010101" pitchFamily="2" charset="-122"/>
                <a:cs typeface="Times New Roman" panose="02020603050405020304" pitchFamily="18" charset="0"/>
              </a:rPr>
              <a:t>中和不同次数靶信号的变化。</a:t>
            </a:r>
            <a:endParaRPr lang="zh-CN" altLang="zh-CN" sz="1400" kern="100" dirty="0">
              <a:latin typeface="Calibri" panose="020F0502020204030204" pitchFamily="34" charset="0"/>
              <a:ea typeface="宋体" panose="02010600030101010101" pitchFamily="2" charset="-122"/>
              <a:cs typeface="Times New Roman" panose="02020603050405020304" pitchFamily="18" charset="0"/>
            </a:endParaRPr>
          </a:p>
        </p:txBody>
      </p:sp>
      <p:pic>
        <p:nvPicPr>
          <p:cNvPr id="9" name="图片 8">
            <a:extLst>
              <a:ext uri="{FF2B5EF4-FFF2-40B4-BE49-F238E27FC236}">
                <a16:creationId xmlns:a16="http://schemas.microsoft.com/office/drawing/2014/main" id="{687A507E-2A45-2847-BD8D-44D3D61C7859}"/>
              </a:ext>
            </a:extLst>
          </p:cNvPr>
          <p:cNvPicPr>
            <a:picLocks noChangeAspect="1"/>
          </p:cNvPicPr>
          <p:nvPr/>
        </p:nvPicPr>
        <p:blipFill>
          <a:blip r:embed="rId3"/>
          <a:stretch>
            <a:fillRect/>
          </a:stretch>
        </p:blipFill>
        <p:spPr>
          <a:xfrm>
            <a:off x="1328738" y="1044087"/>
            <a:ext cx="4767262" cy="3859212"/>
          </a:xfrm>
          <a:prstGeom prst="rect">
            <a:avLst/>
          </a:prstGeom>
        </p:spPr>
      </p:pic>
      <p:sp>
        <p:nvSpPr>
          <p:cNvPr id="10" name="矩形 9">
            <a:extLst>
              <a:ext uri="{FF2B5EF4-FFF2-40B4-BE49-F238E27FC236}">
                <a16:creationId xmlns:a16="http://schemas.microsoft.com/office/drawing/2014/main" id="{CF1F6EDB-9A7C-9643-B607-12BE4934D2E1}"/>
              </a:ext>
            </a:extLst>
          </p:cNvPr>
          <p:cNvSpPr/>
          <p:nvPr/>
        </p:nvSpPr>
        <p:spPr>
          <a:xfrm>
            <a:off x="1971256" y="662355"/>
            <a:ext cx="5682966" cy="707886"/>
          </a:xfrm>
          <a:prstGeom prst="rect">
            <a:avLst/>
          </a:prstGeom>
        </p:spPr>
        <p:txBody>
          <a:bodyPr wrap="none">
            <a:spAutoFit/>
          </a:bodyPr>
          <a:lstStyle/>
          <a:p>
            <a:pPr marL="428625" indent="-428625">
              <a:buFont typeface="Wingdings" panose="05000000000000000000" pitchFamily="2" charset="2"/>
              <a:buChar char="Ø"/>
            </a:pPr>
            <a:r>
              <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4.</a:t>
            </a:r>
            <a:r>
              <a:rPr lang="zh-CN" altLang="en-US"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rPr>
              <a:t>氧化铝单晶与陶瓷的二次电子发射特性差异</a:t>
            </a:r>
            <a:endParaRPr lang="en-US" altLang="zh-CN"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endParaRPr>
          </a:p>
          <a:p>
            <a:pPr marL="428625" indent="-428625">
              <a:buFont typeface="Wingdings" panose="05000000000000000000" pitchFamily="2" charset="2"/>
              <a:buChar char="Ø"/>
            </a:pPr>
            <a:endParaRPr lang="zh-CN" altLang="en-US" sz="2000" b="1" dirty="0">
              <a:solidFill>
                <a:srgbClr val="0000CC"/>
              </a:solidFill>
              <a:latin typeface="Times New Roman" panose="02020603050405020304" pitchFamily="18" charset="0"/>
              <a:ea typeface="华文中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20140295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9|0.6|0.7|4.9"/>
</p:tagLst>
</file>

<file path=ppt/theme/theme1.xml><?xml version="1.0" encoding="utf-8"?>
<a:theme xmlns:a="http://schemas.openxmlformats.org/drawingml/2006/main" name="主题2">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方正大黑简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38100">
          <a:solidFill>
            <a:srgbClr val="FF5050"/>
          </a:solidFill>
          <a:round/>
          <a:headEnd/>
          <a:tailEnd type="triangle" w="med" len="med"/>
        </a:ln>
        <a:effectLst/>
      </a:spPr>
      <a:bodyPr wrap="square" anchor="ct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2800" b="1" i="0" u="none" strike="noStrike" cap="none" normalizeH="0" baseline="0" smtClean="0">
            <a:ln>
              <a:noFill/>
            </a:ln>
            <a:solidFill>
              <a:schemeClr val="accent2"/>
            </a:solidFill>
            <a:effectLst/>
            <a:latin typeface="Times New Roman" pitchFamily="18"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主题2" id="{2A689607-951B-1046-B017-117D5ADF00E5}" vid="{0FB623B2-99AD-384A-B1C2-148274959665}"/>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主题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 id="{58DE2ECB-DEED-854D-B447-1FF378637A0C}" vid="{38F53ABE-9FAF-4842-A5AC-73721B7F8238}"/>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主题2</Template>
  <TotalTime>6783</TotalTime>
  <Words>1145</Words>
  <Application>Microsoft Macintosh PowerPoint</Application>
  <PresentationFormat>宽屏</PresentationFormat>
  <Paragraphs>115</Paragraphs>
  <Slides>11</Slides>
  <Notes>3</Notes>
  <HiddenSlides>0</HiddenSlides>
  <MMClips>0</MMClips>
  <ScaleCrop>false</ScaleCrop>
  <HeadingPairs>
    <vt:vector size="8" baseType="variant">
      <vt:variant>
        <vt:lpstr>已用的字体</vt:lpstr>
      </vt:variant>
      <vt:variant>
        <vt:i4>14</vt:i4>
      </vt:variant>
      <vt:variant>
        <vt:lpstr>主题</vt:lpstr>
      </vt:variant>
      <vt:variant>
        <vt:i4>3</vt:i4>
      </vt:variant>
      <vt:variant>
        <vt:lpstr>嵌入 OLE 服务器</vt:lpstr>
      </vt:variant>
      <vt:variant>
        <vt:i4>1</vt:i4>
      </vt:variant>
      <vt:variant>
        <vt:lpstr>幻灯片标题</vt:lpstr>
      </vt:variant>
      <vt:variant>
        <vt:i4>11</vt:i4>
      </vt:variant>
    </vt:vector>
  </HeadingPairs>
  <TitlesOfParts>
    <vt:vector size="29" baseType="lpstr">
      <vt:lpstr>DengXian</vt:lpstr>
      <vt:lpstr>DengXian</vt:lpstr>
      <vt:lpstr>DengXian Light</vt:lpstr>
      <vt:lpstr>SimHei</vt:lpstr>
      <vt:lpstr>SimHei</vt:lpstr>
      <vt:lpstr>华文彩云</vt:lpstr>
      <vt:lpstr>华文中宋</vt:lpstr>
      <vt:lpstr>微软雅黑</vt:lpstr>
      <vt:lpstr>Arial</vt:lpstr>
      <vt:lpstr>Calibri</vt:lpstr>
      <vt:lpstr>Calibri Light</vt:lpstr>
      <vt:lpstr>Cambria Math</vt:lpstr>
      <vt:lpstr>Times New Roman</vt:lpstr>
      <vt:lpstr>Wingdings</vt:lpstr>
      <vt:lpstr>主题2</vt:lpstr>
      <vt:lpstr>Office 主题</vt:lpstr>
      <vt:lpstr>主题1</vt:lpstr>
      <vt:lpstr>Visio</vt:lpstr>
      <vt:lpstr>PowerPoint 演示文稿</vt:lpstr>
      <vt:lpstr>报告提纲</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用户</dc:creator>
  <cp:lastModifiedBy>Microsoft Office 用户</cp:lastModifiedBy>
  <cp:revision>11</cp:revision>
  <dcterms:created xsi:type="dcterms:W3CDTF">2021-10-05T03:41:29Z</dcterms:created>
  <dcterms:modified xsi:type="dcterms:W3CDTF">2021-10-11T06:05:35Z</dcterms:modified>
</cp:coreProperties>
</file>