
<file path=[Content_Types].xml><?xml version="1.0" encoding="utf-8"?>
<Types xmlns="http://schemas.openxmlformats.org/package/2006/content-types">
  <Default Extension="bin" ContentType="application/vnd.openxmlformats-officedocument.oleObject"/>
  <Default Extension="wmf" ContentType="image/x-wmf"/>
  <Default Extension="emf" ContentType="image/x-emf"/>
  <Default Extension="jpeg" ContentType="image/jpeg"/>
  <Default Extension="rels" ContentType="application/vnd.openxmlformats-package.relationships+xml"/>
  <Default Extension="xml" ContentType="application/xml"/>
  <Default Extension="vsdx" ContentType="application/vnd.ms-visio.drawing"/>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1426" y="-5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image" Target="../media/image1.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image" Target="../media/image4.wmf"/><Relationship Id="rId1" Type="http://schemas.openxmlformats.org/officeDocument/2006/relationships/image" Target="../media/image3.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7.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52EFBC9E-674D-4AAC-9700-BE570114349D}" type="datetimeFigureOut">
              <a:rPr lang="zh-CN" altLang="en-US" smtClean="0"/>
              <a:t>2021/10/10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CC2283F-1135-47FB-BD58-8C21F3276267}" type="slidenum">
              <a:rPr lang="zh-CN" altLang="en-US" smtClean="0"/>
              <a:t>‹#›</a:t>
            </a:fld>
            <a:endParaRPr lang="zh-CN" altLang="en-US"/>
          </a:p>
        </p:txBody>
      </p:sp>
    </p:spTree>
    <p:extLst>
      <p:ext uri="{BB962C8B-B14F-4D97-AF65-F5344CB8AC3E}">
        <p14:creationId xmlns:p14="http://schemas.microsoft.com/office/powerpoint/2010/main" val="26761202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2EFBC9E-674D-4AAC-9700-BE570114349D}" type="datetimeFigureOut">
              <a:rPr lang="zh-CN" altLang="en-US" smtClean="0"/>
              <a:t>2021/10/10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CC2283F-1135-47FB-BD58-8C21F3276267}" type="slidenum">
              <a:rPr lang="zh-CN" altLang="en-US" smtClean="0"/>
              <a:t>‹#›</a:t>
            </a:fld>
            <a:endParaRPr lang="zh-CN" altLang="en-US"/>
          </a:p>
        </p:txBody>
      </p:sp>
    </p:spTree>
    <p:extLst>
      <p:ext uri="{BB962C8B-B14F-4D97-AF65-F5344CB8AC3E}">
        <p14:creationId xmlns:p14="http://schemas.microsoft.com/office/powerpoint/2010/main" val="8656989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2EFBC9E-674D-4AAC-9700-BE570114349D}" type="datetimeFigureOut">
              <a:rPr lang="zh-CN" altLang="en-US" smtClean="0"/>
              <a:t>2021/10/10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CC2283F-1135-47FB-BD58-8C21F3276267}" type="slidenum">
              <a:rPr lang="zh-CN" altLang="en-US" smtClean="0"/>
              <a:t>‹#›</a:t>
            </a:fld>
            <a:endParaRPr lang="zh-CN" altLang="en-US"/>
          </a:p>
        </p:txBody>
      </p:sp>
    </p:spTree>
    <p:extLst>
      <p:ext uri="{BB962C8B-B14F-4D97-AF65-F5344CB8AC3E}">
        <p14:creationId xmlns:p14="http://schemas.microsoft.com/office/powerpoint/2010/main" val="36031107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2EFBC9E-674D-4AAC-9700-BE570114349D}" type="datetimeFigureOut">
              <a:rPr lang="zh-CN" altLang="en-US" smtClean="0"/>
              <a:t>2021/10/10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CC2283F-1135-47FB-BD58-8C21F3276267}" type="slidenum">
              <a:rPr lang="zh-CN" altLang="en-US" smtClean="0"/>
              <a:t>‹#›</a:t>
            </a:fld>
            <a:endParaRPr lang="zh-CN" altLang="en-US"/>
          </a:p>
        </p:txBody>
      </p:sp>
    </p:spTree>
    <p:extLst>
      <p:ext uri="{BB962C8B-B14F-4D97-AF65-F5344CB8AC3E}">
        <p14:creationId xmlns:p14="http://schemas.microsoft.com/office/powerpoint/2010/main" val="1811488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52EFBC9E-674D-4AAC-9700-BE570114349D}" type="datetimeFigureOut">
              <a:rPr lang="zh-CN" altLang="en-US" smtClean="0"/>
              <a:t>2021/10/10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CC2283F-1135-47FB-BD58-8C21F3276267}" type="slidenum">
              <a:rPr lang="zh-CN" altLang="en-US" smtClean="0"/>
              <a:t>‹#›</a:t>
            </a:fld>
            <a:endParaRPr lang="zh-CN" altLang="en-US"/>
          </a:p>
        </p:txBody>
      </p:sp>
    </p:spTree>
    <p:extLst>
      <p:ext uri="{BB962C8B-B14F-4D97-AF65-F5344CB8AC3E}">
        <p14:creationId xmlns:p14="http://schemas.microsoft.com/office/powerpoint/2010/main" val="32407742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52EFBC9E-674D-4AAC-9700-BE570114349D}" type="datetimeFigureOut">
              <a:rPr lang="zh-CN" altLang="en-US" smtClean="0"/>
              <a:t>2021/10/10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ACC2283F-1135-47FB-BD58-8C21F3276267}" type="slidenum">
              <a:rPr lang="zh-CN" altLang="en-US" smtClean="0"/>
              <a:t>‹#›</a:t>
            </a:fld>
            <a:endParaRPr lang="zh-CN" altLang="en-US"/>
          </a:p>
        </p:txBody>
      </p:sp>
    </p:spTree>
    <p:extLst>
      <p:ext uri="{BB962C8B-B14F-4D97-AF65-F5344CB8AC3E}">
        <p14:creationId xmlns:p14="http://schemas.microsoft.com/office/powerpoint/2010/main" val="30360663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52EFBC9E-674D-4AAC-9700-BE570114349D}" type="datetimeFigureOut">
              <a:rPr lang="zh-CN" altLang="en-US" smtClean="0"/>
              <a:t>2021/10/10</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ACC2283F-1135-47FB-BD58-8C21F3276267}" type="slidenum">
              <a:rPr lang="zh-CN" altLang="en-US" smtClean="0"/>
              <a:t>‹#›</a:t>
            </a:fld>
            <a:endParaRPr lang="zh-CN" altLang="en-US"/>
          </a:p>
        </p:txBody>
      </p:sp>
    </p:spTree>
    <p:extLst>
      <p:ext uri="{BB962C8B-B14F-4D97-AF65-F5344CB8AC3E}">
        <p14:creationId xmlns:p14="http://schemas.microsoft.com/office/powerpoint/2010/main" val="35428771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52EFBC9E-674D-4AAC-9700-BE570114349D}" type="datetimeFigureOut">
              <a:rPr lang="zh-CN" altLang="en-US" smtClean="0"/>
              <a:t>2021/10/10</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ACC2283F-1135-47FB-BD58-8C21F3276267}" type="slidenum">
              <a:rPr lang="zh-CN" altLang="en-US" smtClean="0"/>
              <a:t>‹#›</a:t>
            </a:fld>
            <a:endParaRPr lang="zh-CN" altLang="en-US"/>
          </a:p>
        </p:txBody>
      </p:sp>
    </p:spTree>
    <p:extLst>
      <p:ext uri="{BB962C8B-B14F-4D97-AF65-F5344CB8AC3E}">
        <p14:creationId xmlns:p14="http://schemas.microsoft.com/office/powerpoint/2010/main" val="41451194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2EFBC9E-674D-4AAC-9700-BE570114349D}" type="datetimeFigureOut">
              <a:rPr lang="zh-CN" altLang="en-US" smtClean="0"/>
              <a:t>2021/10/10</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ACC2283F-1135-47FB-BD58-8C21F3276267}" type="slidenum">
              <a:rPr lang="zh-CN" altLang="en-US" smtClean="0"/>
              <a:t>‹#›</a:t>
            </a:fld>
            <a:endParaRPr lang="zh-CN" altLang="en-US"/>
          </a:p>
        </p:txBody>
      </p:sp>
    </p:spTree>
    <p:extLst>
      <p:ext uri="{BB962C8B-B14F-4D97-AF65-F5344CB8AC3E}">
        <p14:creationId xmlns:p14="http://schemas.microsoft.com/office/powerpoint/2010/main" val="32021524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52EFBC9E-674D-4AAC-9700-BE570114349D}" type="datetimeFigureOut">
              <a:rPr lang="zh-CN" altLang="en-US" smtClean="0"/>
              <a:t>2021/10/10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ACC2283F-1135-47FB-BD58-8C21F3276267}" type="slidenum">
              <a:rPr lang="zh-CN" altLang="en-US" smtClean="0"/>
              <a:t>‹#›</a:t>
            </a:fld>
            <a:endParaRPr lang="zh-CN" altLang="en-US"/>
          </a:p>
        </p:txBody>
      </p:sp>
    </p:spTree>
    <p:extLst>
      <p:ext uri="{BB962C8B-B14F-4D97-AF65-F5344CB8AC3E}">
        <p14:creationId xmlns:p14="http://schemas.microsoft.com/office/powerpoint/2010/main" val="14223039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52EFBC9E-674D-4AAC-9700-BE570114349D}" type="datetimeFigureOut">
              <a:rPr lang="zh-CN" altLang="en-US" smtClean="0"/>
              <a:t>2021/10/10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ACC2283F-1135-47FB-BD58-8C21F3276267}" type="slidenum">
              <a:rPr lang="zh-CN" altLang="en-US" smtClean="0"/>
              <a:t>‹#›</a:t>
            </a:fld>
            <a:endParaRPr lang="zh-CN" altLang="en-US"/>
          </a:p>
        </p:txBody>
      </p:sp>
    </p:spTree>
    <p:extLst>
      <p:ext uri="{BB962C8B-B14F-4D97-AF65-F5344CB8AC3E}">
        <p14:creationId xmlns:p14="http://schemas.microsoft.com/office/powerpoint/2010/main" val="11879205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03D4A8"/>
            </a:gs>
            <a:gs pos="25000">
              <a:srgbClr val="21D6E0"/>
            </a:gs>
            <a:gs pos="75000">
              <a:srgbClr val="0087E6"/>
            </a:gs>
            <a:gs pos="100000">
              <a:srgbClr val="005CBF"/>
            </a:gs>
          </a:gsLst>
          <a:lin ang="5400000" scaled="1"/>
          <a:tileRect/>
        </a:gra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2EFBC9E-674D-4AAC-9700-BE570114349D}" type="datetimeFigureOut">
              <a:rPr lang="zh-CN" altLang="en-US" smtClean="0"/>
              <a:t>2021/10/10</a:t>
            </a:fld>
            <a:endParaRPr lang="zh-CN" altLang="en-US"/>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C2283F-1135-47FB-BD58-8C21F3276267}" type="slidenum">
              <a:rPr lang="zh-CN" altLang="en-US" smtClean="0"/>
              <a:t>‹#›</a:t>
            </a:fld>
            <a:endParaRPr lang="zh-CN" altLang="en-US"/>
          </a:p>
        </p:txBody>
      </p:sp>
    </p:spTree>
    <p:extLst>
      <p:ext uri="{BB962C8B-B14F-4D97-AF65-F5344CB8AC3E}">
        <p14:creationId xmlns:p14="http://schemas.microsoft.com/office/powerpoint/2010/main" val="9700420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7.emf"/><Relationship Id="rId5" Type="http://schemas.openxmlformats.org/officeDocument/2006/relationships/package" Target="../embeddings/Microsoft_Visio___111.vsdx"/><Relationship Id="rId4" Type="http://schemas.openxmlformats.org/officeDocument/2006/relationships/image" Target="../media/image9.emf"/></Relationships>
</file>

<file path=ppt/slides/_rels/slide11.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2.wmf"/><Relationship Id="rId5" Type="http://schemas.openxmlformats.org/officeDocument/2006/relationships/oleObject" Target="../embeddings/oleObject2.bin"/><Relationship Id="rId4" Type="http://schemas.openxmlformats.org/officeDocument/2006/relationships/image" Target="../media/image1.wmf"/></Relationships>
</file>

<file path=ppt/slides/_rels/slide6.xml.rels><?xml version="1.0" encoding="UTF-8" standalone="yes"?>
<Relationships xmlns="http://schemas.openxmlformats.org/package/2006/relationships"><Relationship Id="rId8" Type="http://schemas.openxmlformats.org/officeDocument/2006/relationships/image" Target="../media/image5.wmf"/><Relationship Id="rId3" Type="http://schemas.openxmlformats.org/officeDocument/2006/relationships/oleObject" Target="../embeddings/oleObject3.bin"/><Relationship Id="rId7"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4.wmf"/><Relationship Id="rId5" Type="http://schemas.openxmlformats.org/officeDocument/2006/relationships/oleObject" Target="../embeddings/oleObject4.bin"/><Relationship Id="rId4" Type="http://schemas.openxmlformats.org/officeDocument/2006/relationships/image" Target="../media/image3.w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6.w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a:xfrm>
            <a:off x="755576" y="908720"/>
            <a:ext cx="7149480" cy="1143000"/>
          </a:xfrm>
        </p:spPr>
        <p:txBody>
          <a:bodyPr>
            <a:normAutofit fontScale="90000"/>
          </a:bodyPr>
          <a:lstStyle/>
          <a:p>
            <a:r>
              <a:rPr lang="zh-CN" altLang="zh-CN" dirty="0">
                <a:latin typeface="黑体" panose="02010609060101010101" pitchFamily="49" charset="-122"/>
                <a:ea typeface="黑体" panose="02010609060101010101" pitchFamily="49" charset="-122"/>
              </a:rPr>
              <a:t>一种基于锂电池供电的便携式充电电源研究</a:t>
            </a:r>
            <a:endParaRPr lang="zh-CN" altLang="en-US" dirty="0">
              <a:latin typeface="黑体" panose="02010609060101010101" pitchFamily="49" charset="-122"/>
              <a:ea typeface="黑体" panose="02010609060101010101" pitchFamily="49" charset="-122"/>
            </a:endParaRPr>
          </a:p>
        </p:txBody>
      </p:sp>
      <p:sp>
        <p:nvSpPr>
          <p:cNvPr id="5" name="内容占位符 4"/>
          <p:cNvSpPr>
            <a:spLocks noGrp="1"/>
          </p:cNvSpPr>
          <p:nvPr>
            <p:ph idx="1"/>
          </p:nvPr>
        </p:nvSpPr>
        <p:spPr>
          <a:xfrm>
            <a:off x="457200" y="3429000"/>
            <a:ext cx="8229600" cy="2697163"/>
          </a:xfrm>
        </p:spPr>
        <p:txBody>
          <a:bodyPr/>
          <a:lstStyle/>
          <a:p>
            <a:pPr marL="0" indent="0" algn="ctr">
              <a:buNone/>
            </a:pPr>
            <a:r>
              <a:rPr lang="zh-CN" altLang="en-US" b="1" dirty="0" smtClean="0">
                <a:solidFill>
                  <a:schemeClr val="bg1"/>
                </a:solidFill>
              </a:rPr>
              <a:t>华中科技大学</a:t>
            </a:r>
            <a:endParaRPr lang="en-US" altLang="zh-CN" b="1" dirty="0" smtClean="0">
              <a:solidFill>
                <a:schemeClr val="bg1"/>
              </a:solidFill>
            </a:endParaRPr>
          </a:p>
          <a:p>
            <a:pPr marL="0" indent="0" algn="ctr">
              <a:buNone/>
            </a:pPr>
            <a:r>
              <a:rPr lang="zh-CN" altLang="en-US" b="1" dirty="0" smtClean="0">
                <a:solidFill>
                  <a:schemeClr val="bg1"/>
                </a:solidFill>
              </a:rPr>
              <a:t>富英杰 刘俊 何孟兵</a:t>
            </a:r>
            <a:endParaRPr lang="en-US" altLang="zh-CN" b="1" dirty="0" smtClean="0">
              <a:solidFill>
                <a:schemeClr val="bg1"/>
              </a:solidFill>
            </a:endParaRPr>
          </a:p>
          <a:p>
            <a:pPr marL="0" indent="0" algn="ctr">
              <a:buNone/>
            </a:pPr>
            <a:r>
              <a:rPr lang="en-US" altLang="zh-CN" b="1" dirty="0" smtClean="0">
                <a:solidFill>
                  <a:schemeClr val="bg1"/>
                </a:solidFill>
              </a:rPr>
              <a:t>2021</a:t>
            </a:r>
            <a:r>
              <a:rPr lang="zh-CN" altLang="en-US" b="1" dirty="0" smtClean="0">
                <a:solidFill>
                  <a:schemeClr val="bg1"/>
                </a:solidFill>
              </a:rPr>
              <a:t>年</a:t>
            </a:r>
            <a:r>
              <a:rPr lang="en-US" altLang="zh-CN" b="1" dirty="0" smtClean="0">
                <a:solidFill>
                  <a:schemeClr val="bg1"/>
                </a:solidFill>
              </a:rPr>
              <a:t>10</a:t>
            </a:r>
            <a:r>
              <a:rPr lang="zh-CN" altLang="en-US" b="1" dirty="0" smtClean="0">
                <a:solidFill>
                  <a:schemeClr val="bg1"/>
                </a:solidFill>
              </a:rPr>
              <a:t>月</a:t>
            </a:r>
            <a:r>
              <a:rPr lang="en-US" altLang="zh-CN" b="1" dirty="0" smtClean="0">
                <a:solidFill>
                  <a:schemeClr val="bg1"/>
                </a:solidFill>
              </a:rPr>
              <a:t>11</a:t>
            </a:r>
            <a:r>
              <a:rPr lang="zh-CN" altLang="en-US" b="1" smtClean="0">
                <a:solidFill>
                  <a:schemeClr val="bg1"/>
                </a:solidFill>
              </a:rPr>
              <a:t>日</a:t>
            </a:r>
            <a:endParaRPr lang="zh-CN" altLang="en-US" b="1" dirty="0">
              <a:solidFill>
                <a:schemeClr val="bg1"/>
              </a:solidFill>
            </a:endParaRPr>
          </a:p>
        </p:txBody>
      </p:sp>
    </p:spTree>
    <p:extLst>
      <p:ext uri="{BB962C8B-B14F-4D97-AF65-F5344CB8AC3E}">
        <p14:creationId xmlns:p14="http://schemas.microsoft.com/office/powerpoint/2010/main" val="26750493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457200" y="0"/>
            <a:ext cx="8229600" cy="1143000"/>
          </a:xfrm>
        </p:spPr>
        <p:txBody>
          <a:bodyPr>
            <a:normAutofit/>
          </a:bodyPr>
          <a:lstStyle/>
          <a:p>
            <a:r>
              <a:rPr lang="zh-CN" altLang="en-US" b="1" dirty="0" smtClean="0"/>
              <a:t>仿真</a:t>
            </a:r>
            <a:r>
              <a:rPr lang="zh-CN" altLang="en-US" b="1" dirty="0"/>
              <a:t>分析</a:t>
            </a:r>
          </a:p>
        </p:txBody>
      </p:sp>
      <p:sp>
        <p:nvSpPr>
          <p:cNvPr id="10" name="Rectangle 8"/>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13" name="Rectangle 10"/>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8"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5"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pic>
        <p:nvPicPr>
          <p:cNvPr id="11" name="图片 10" descr="仿真_前期驱动电流波形"/>
          <p:cNvPicPr/>
          <p:nvPr/>
        </p:nvPicPr>
        <p:blipFill rotWithShape="1">
          <a:blip r:embed="rId3" cstate="print">
            <a:extLst>
              <a:ext uri="{28A0092B-C50C-407E-A947-70E740481C1C}">
                <a14:useLocalDpi xmlns:a14="http://schemas.microsoft.com/office/drawing/2010/main" val="0"/>
              </a:ext>
            </a:extLst>
          </a:blip>
          <a:srcRect b="2319"/>
          <a:stretch/>
        </p:blipFill>
        <p:spPr bwMode="auto">
          <a:xfrm>
            <a:off x="107504" y="908720"/>
            <a:ext cx="4968552" cy="2743168"/>
          </a:xfrm>
          <a:prstGeom prst="rect">
            <a:avLst/>
          </a:prstGeom>
          <a:noFill/>
          <a:ln>
            <a:noFill/>
          </a:ln>
        </p:spPr>
      </p:pic>
      <p:pic>
        <p:nvPicPr>
          <p:cNvPr id="12" name="内容占位符 11" descr="仿真_后期驱动电流波形"/>
          <p:cNvPicPr>
            <a:picLocks noGrp="1"/>
          </p:cNvPicPr>
          <p:nvPr>
            <p:ph idx="1"/>
          </p:nvPr>
        </p:nvPicPr>
        <p:blipFill rotWithShape="1">
          <a:blip r:embed="rId4" cstate="print">
            <a:extLst>
              <a:ext uri="{28A0092B-C50C-407E-A947-70E740481C1C}">
                <a14:useLocalDpi xmlns:a14="http://schemas.microsoft.com/office/drawing/2010/main" val="0"/>
              </a:ext>
            </a:extLst>
          </a:blip>
          <a:srcRect t="1646" b="2237"/>
          <a:stretch/>
        </p:blipFill>
        <p:spPr bwMode="auto">
          <a:xfrm>
            <a:off x="0" y="3789040"/>
            <a:ext cx="5328592" cy="2798072"/>
          </a:xfrm>
          <a:prstGeom prst="rect">
            <a:avLst/>
          </a:prstGeom>
          <a:noFill/>
          <a:ln>
            <a:noFill/>
          </a:ln>
        </p:spPr>
      </p:pic>
      <p:sp>
        <p:nvSpPr>
          <p:cNvPr id="3"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graphicFrame>
        <p:nvGraphicFramePr>
          <p:cNvPr id="7" name="对象 6"/>
          <p:cNvGraphicFramePr>
            <a:graphicFrameLocks noChangeAspect="1"/>
          </p:cNvGraphicFramePr>
          <p:nvPr>
            <p:extLst>
              <p:ext uri="{D42A27DB-BD31-4B8C-83A1-F6EECF244321}">
                <p14:modId xmlns:p14="http://schemas.microsoft.com/office/powerpoint/2010/main" val="4173124869"/>
              </p:ext>
            </p:extLst>
          </p:nvPr>
        </p:nvGraphicFramePr>
        <p:xfrm>
          <a:off x="5076056" y="908720"/>
          <a:ext cx="3938760" cy="1611877"/>
        </p:xfrm>
        <a:graphic>
          <a:graphicData uri="http://schemas.openxmlformats.org/presentationml/2006/ole">
            <mc:AlternateContent xmlns:mc="http://schemas.openxmlformats.org/markup-compatibility/2006">
              <mc:Choice xmlns:v="urn:schemas-microsoft-com:vml" Requires="v">
                <p:oleObj spid="_x0000_s4119" r:id="rId5" imgW="3933829" imgH="1638196" progId="Visio.Drawing.15">
                  <p:embed/>
                </p:oleObj>
              </mc:Choice>
              <mc:Fallback>
                <p:oleObj r:id="rId5" imgW="3933829" imgH="1638196" progId="Visio.Drawing.15">
                  <p:embed/>
                  <p:pic>
                    <p:nvPicPr>
                      <p:cNvPr id="0" name="Object 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76056" y="908720"/>
                        <a:ext cx="3938760" cy="1611877"/>
                      </a:xfrm>
                      <a:prstGeom prst="rect">
                        <a:avLst/>
                      </a:prstGeom>
                      <a:noFill/>
                    </p:spPr>
                  </p:pic>
                </p:oleObj>
              </mc:Fallback>
            </mc:AlternateContent>
          </a:graphicData>
        </a:graphic>
      </p:graphicFrame>
      <p:sp>
        <p:nvSpPr>
          <p:cNvPr id="18" name="矩形 17"/>
          <p:cNvSpPr/>
          <p:nvPr/>
        </p:nvSpPr>
        <p:spPr>
          <a:xfrm>
            <a:off x="5292080" y="2708920"/>
            <a:ext cx="3672408" cy="3970318"/>
          </a:xfrm>
          <a:prstGeom prst="rect">
            <a:avLst/>
          </a:prstGeom>
        </p:spPr>
        <p:txBody>
          <a:bodyPr wrap="square">
            <a:spAutoFit/>
          </a:bodyPr>
          <a:lstStyle/>
          <a:p>
            <a:pPr marL="285750" indent="-285750">
              <a:buFont typeface="Wingdings" panose="05000000000000000000" pitchFamily="2" charset="2"/>
              <a:buChar char="Ø"/>
            </a:pPr>
            <a:r>
              <a:rPr lang="zh-CN" altLang="zh-CN" dirty="0"/>
              <a:t>图中可以</a:t>
            </a:r>
            <a:r>
              <a:rPr lang="zh-CN" altLang="zh-CN" dirty="0" smtClean="0"/>
              <a:t>看出</a:t>
            </a:r>
            <a:r>
              <a:rPr lang="zh-CN" altLang="en-US" dirty="0" smtClean="0"/>
              <a:t>：</a:t>
            </a:r>
            <a:r>
              <a:rPr lang="zh-CN" altLang="zh-CN" dirty="0" smtClean="0"/>
              <a:t>电流</a:t>
            </a:r>
            <a:r>
              <a:rPr lang="zh-CN" altLang="zh-CN" dirty="0"/>
              <a:t>正方向定义为</a:t>
            </a:r>
            <a:r>
              <a:rPr lang="zh-CN" altLang="zh-CN" dirty="0" smtClean="0"/>
              <a:t>从</a:t>
            </a:r>
            <a:r>
              <a:rPr lang="zh-CN" altLang="en-US" dirty="0" smtClean="0"/>
              <a:t>变压器初级向下，</a:t>
            </a:r>
            <a:r>
              <a:rPr lang="zh-CN" altLang="zh-CN" dirty="0"/>
              <a:t>谐振频率大于</a:t>
            </a:r>
            <a:r>
              <a:rPr lang="zh-CN" altLang="zh-CN" dirty="0" smtClean="0"/>
              <a:t>两倍开关</a:t>
            </a:r>
            <a:r>
              <a:rPr lang="zh-CN" altLang="zh-CN" dirty="0"/>
              <a:t>频率，谐振电流通过二级管反向续流之后出现断续</a:t>
            </a:r>
            <a:r>
              <a:rPr lang="zh-CN" altLang="zh-CN" dirty="0" smtClean="0"/>
              <a:t>，开关</a:t>
            </a:r>
            <a:r>
              <a:rPr lang="zh-CN" altLang="zh-CN" dirty="0"/>
              <a:t>处于软关断状态。在充电后期，二极管续流的峰值电流逐渐减小至零</a:t>
            </a:r>
            <a:r>
              <a:rPr lang="zh-CN" altLang="zh-CN" dirty="0" smtClean="0"/>
              <a:t>，开关</a:t>
            </a:r>
            <a:r>
              <a:rPr lang="zh-CN" altLang="zh-CN" dirty="0"/>
              <a:t>导</a:t>
            </a:r>
            <a:r>
              <a:rPr lang="zh-CN" altLang="zh-CN" dirty="0" smtClean="0"/>
              <a:t>通的</a:t>
            </a:r>
            <a:r>
              <a:rPr lang="zh-CN" altLang="zh-CN" dirty="0"/>
              <a:t>电流峰值逐渐增加</a:t>
            </a:r>
            <a:r>
              <a:rPr lang="zh-CN" altLang="zh-CN" dirty="0" smtClean="0"/>
              <a:t>，电流</a:t>
            </a:r>
            <a:r>
              <a:rPr lang="zh-CN" altLang="zh-CN" dirty="0"/>
              <a:t>有效值不变</a:t>
            </a:r>
            <a:r>
              <a:rPr lang="zh-CN" altLang="zh-CN" dirty="0" smtClean="0"/>
              <a:t>，峰值电流</a:t>
            </a:r>
            <a:r>
              <a:rPr lang="zh-CN" altLang="zh-CN" dirty="0"/>
              <a:t>在</a:t>
            </a:r>
            <a:r>
              <a:rPr lang="en-US" altLang="zh-CN" dirty="0"/>
              <a:t>300A</a:t>
            </a:r>
            <a:r>
              <a:rPr lang="zh-CN" altLang="zh-CN" dirty="0"/>
              <a:t>左右，与理论分析一致</a:t>
            </a:r>
            <a:r>
              <a:rPr lang="zh-CN" altLang="zh-CN" dirty="0" smtClean="0"/>
              <a:t>。</a:t>
            </a:r>
            <a:endParaRPr lang="en-US" altLang="zh-CN" dirty="0" smtClean="0"/>
          </a:p>
          <a:p>
            <a:pPr marL="285750" indent="-285750">
              <a:buFont typeface="Wingdings" panose="05000000000000000000" pitchFamily="2" charset="2"/>
              <a:buChar char="Ø"/>
            </a:pPr>
            <a:r>
              <a:rPr lang="zh-CN" altLang="zh-CN" dirty="0" smtClean="0"/>
              <a:t>谐振</a:t>
            </a:r>
            <a:r>
              <a:rPr lang="zh-CN" altLang="zh-CN" dirty="0"/>
              <a:t>电容上的残余</a:t>
            </a:r>
            <a:r>
              <a:rPr lang="zh-CN" altLang="zh-CN" dirty="0" smtClean="0"/>
              <a:t>电压</a:t>
            </a:r>
            <a:r>
              <a:rPr lang="zh-CN" altLang="en-US" dirty="0" smtClean="0"/>
              <a:t>会逐渐增加，</a:t>
            </a:r>
            <a:r>
              <a:rPr lang="zh-CN" altLang="zh-CN" dirty="0"/>
              <a:t>二极管续流</a:t>
            </a:r>
            <a:r>
              <a:rPr lang="zh-CN" altLang="zh-CN" dirty="0" smtClean="0"/>
              <a:t>电流峰值下降，逐渐</a:t>
            </a:r>
            <a:r>
              <a:rPr lang="zh-CN" altLang="zh-CN" dirty="0"/>
              <a:t>下降至零</a:t>
            </a:r>
            <a:r>
              <a:rPr lang="zh-CN" altLang="zh-CN" dirty="0" smtClean="0"/>
              <a:t>，正向电流</a:t>
            </a:r>
            <a:r>
              <a:rPr lang="zh-CN" altLang="zh-CN" dirty="0"/>
              <a:t>峰值增加。保持等效电流恒定。</a:t>
            </a:r>
            <a:endParaRPr lang="zh-CN" altLang="en-US" dirty="0"/>
          </a:p>
        </p:txBody>
      </p:sp>
    </p:spTree>
    <p:extLst>
      <p:ext uri="{BB962C8B-B14F-4D97-AF65-F5344CB8AC3E}">
        <p14:creationId xmlns:p14="http://schemas.microsoft.com/office/powerpoint/2010/main" val="37254721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539552" y="116632"/>
            <a:ext cx="8229600" cy="1143000"/>
          </a:xfrm>
        </p:spPr>
        <p:txBody>
          <a:bodyPr>
            <a:normAutofit/>
          </a:bodyPr>
          <a:lstStyle/>
          <a:p>
            <a:r>
              <a:rPr lang="zh-CN" altLang="en-US" b="1" dirty="0" smtClean="0"/>
              <a:t>仿真分析</a:t>
            </a:r>
            <a:endParaRPr lang="zh-CN" altLang="en-US" b="1" dirty="0"/>
          </a:p>
        </p:txBody>
      </p:sp>
      <p:sp>
        <p:nvSpPr>
          <p:cNvPr id="3" name="内容占位符 2"/>
          <p:cNvSpPr>
            <a:spLocks noGrp="1"/>
          </p:cNvSpPr>
          <p:nvPr>
            <p:ph idx="1"/>
          </p:nvPr>
        </p:nvSpPr>
        <p:spPr>
          <a:xfrm>
            <a:off x="107504" y="1484784"/>
            <a:ext cx="8928992" cy="4608512"/>
          </a:xfrm>
        </p:spPr>
        <p:txBody>
          <a:bodyPr>
            <a:normAutofit/>
          </a:bodyPr>
          <a:lstStyle/>
          <a:p>
            <a:pPr marL="0" lvl="0" indent="0">
              <a:lnSpc>
                <a:spcPct val="115000"/>
              </a:lnSpc>
              <a:buNone/>
            </a:pPr>
            <a:r>
              <a:rPr lang="zh-CN" altLang="en-US" sz="3000" b="1" dirty="0">
                <a:solidFill>
                  <a:schemeClr val="bg1"/>
                </a:solidFill>
              </a:rPr>
              <a:t>负载电压</a:t>
            </a:r>
            <a:r>
              <a:rPr lang="en-US" altLang="zh-CN" sz="3000" b="1" dirty="0">
                <a:solidFill>
                  <a:schemeClr val="bg1"/>
                </a:solidFill>
              </a:rPr>
              <a:t>0.9s </a:t>
            </a:r>
            <a:r>
              <a:rPr lang="zh-CN" altLang="en-US" sz="3000" b="1" dirty="0">
                <a:solidFill>
                  <a:schemeClr val="bg1"/>
                </a:solidFill>
              </a:rPr>
              <a:t>内充到</a:t>
            </a:r>
            <a:r>
              <a:rPr lang="en-US" altLang="zh-CN" sz="3000" b="1" dirty="0">
                <a:solidFill>
                  <a:schemeClr val="bg1"/>
                </a:solidFill>
              </a:rPr>
              <a:t>400V</a:t>
            </a:r>
          </a:p>
        </p:txBody>
      </p:sp>
      <p:sp>
        <p:nvSpPr>
          <p:cNvPr id="10" name="Rectangle 8"/>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13" name="Rectangle 10"/>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8"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5"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pic>
        <p:nvPicPr>
          <p:cNvPr id="11" name="图片 10" descr="仿真_输出电压"/>
          <p:cNvPicPr/>
          <p:nvPr/>
        </p:nvPicPr>
        <p:blipFill rotWithShape="1">
          <a:blip r:embed="rId2">
            <a:extLst>
              <a:ext uri="{28A0092B-C50C-407E-A947-70E740481C1C}">
                <a14:useLocalDpi xmlns:a14="http://schemas.microsoft.com/office/drawing/2010/main" val="0"/>
              </a:ext>
            </a:extLst>
          </a:blip>
          <a:srcRect l="1289" t="2105" r="1903" b="1930"/>
          <a:stretch/>
        </p:blipFill>
        <p:spPr bwMode="auto">
          <a:xfrm>
            <a:off x="323528" y="2348880"/>
            <a:ext cx="4392488" cy="324036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9035355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539552" y="116632"/>
            <a:ext cx="8229600" cy="1143000"/>
          </a:xfrm>
        </p:spPr>
        <p:txBody>
          <a:bodyPr>
            <a:normAutofit/>
          </a:bodyPr>
          <a:lstStyle/>
          <a:p>
            <a:r>
              <a:rPr lang="zh-CN" altLang="en-US" b="1" dirty="0" smtClean="0"/>
              <a:t>功能测试</a:t>
            </a:r>
            <a:endParaRPr lang="zh-CN" altLang="en-US" b="1" dirty="0"/>
          </a:p>
        </p:txBody>
      </p:sp>
      <p:sp>
        <p:nvSpPr>
          <p:cNvPr id="3" name="内容占位符 2"/>
          <p:cNvSpPr>
            <a:spLocks noGrp="1"/>
          </p:cNvSpPr>
          <p:nvPr>
            <p:ph idx="1"/>
          </p:nvPr>
        </p:nvSpPr>
        <p:spPr>
          <a:xfrm>
            <a:off x="107504" y="1268760"/>
            <a:ext cx="8928992" cy="4608512"/>
          </a:xfrm>
        </p:spPr>
        <p:txBody>
          <a:bodyPr>
            <a:normAutofit/>
          </a:bodyPr>
          <a:lstStyle/>
          <a:p>
            <a:pPr lvl="0">
              <a:lnSpc>
                <a:spcPct val="115000"/>
              </a:lnSpc>
              <a:buFont typeface="Wingdings" panose="05000000000000000000" pitchFamily="2" charset="2"/>
              <a:buChar char="Ø"/>
            </a:pPr>
            <a:r>
              <a:rPr lang="zh-CN" altLang="en-US" sz="3000" b="1" dirty="0" smtClean="0">
                <a:solidFill>
                  <a:schemeClr val="bg1"/>
                </a:solidFill>
              </a:rPr>
              <a:t>主电路测试</a:t>
            </a:r>
            <a:endParaRPr lang="en-US" altLang="zh-CN" sz="3000" b="1" dirty="0" smtClean="0">
              <a:solidFill>
                <a:schemeClr val="bg1"/>
              </a:solidFill>
            </a:endParaRPr>
          </a:p>
        </p:txBody>
      </p:sp>
      <p:sp>
        <p:nvSpPr>
          <p:cNvPr id="10" name="Rectangle 8"/>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13" name="Rectangle 10"/>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8"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5"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pic>
        <p:nvPicPr>
          <p:cNvPr id="11" name="图片 10" descr="实验_前期驱动电流波形"/>
          <p:cNvPicPr/>
          <p:nvPr/>
        </p:nvPicPr>
        <p:blipFill rotWithShape="1">
          <a:blip r:embed="rId2">
            <a:extLst>
              <a:ext uri="{28A0092B-C50C-407E-A947-70E740481C1C}">
                <a14:useLocalDpi xmlns:a14="http://schemas.microsoft.com/office/drawing/2010/main" val="0"/>
              </a:ext>
            </a:extLst>
          </a:blip>
          <a:srcRect t="1112" b="2225"/>
          <a:stretch/>
        </p:blipFill>
        <p:spPr bwMode="auto">
          <a:xfrm>
            <a:off x="-13680" y="1988840"/>
            <a:ext cx="4747895" cy="3308350"/>
          </a:xfrm>
          <a:prstGeom prst="rect">
            <a:avLst/>
          </a:prstGeom>
          <a:noFill/>
          <a:ln>
            <a:noFill/>
          </a:ln>
          <a:extLst>
            <a:ext uri="{53640926-AAD7-44D8-BBD7-CCE9431645EC}">
              <a14:shadowObscured xmlns:a14="http://schemas.microsoft.com/office/drawing/2010/main"/>
            </a:ext>
          </a:extLst>
        </p:spPr>
      </p:pic>
      <p:sp>
        <p:nvSpPr>
          <p:cNvPr id="7" name="矩形 6"/>
          <p:cNvSpPr/>
          <p:nvPr/>
        </p:nvSpPr>
        <p:spPr>
          <a:xfrm>
            <a:off x="4860008" y="1700808"/>
            <a:ext cx="4176464" cy="1823576"/>
          </a:xfrm>
          <a:prstGeom prst="rect">
            <a:avLst/>
          </a:prstGeom>
        </p:spPr>
        <p:txBody>
          <a:bodyPr wrap="square">
            <a:spAutoFit/>
          </a:bodyPr>
          <a:lstStyle/>
          <a:p>
            <a:pPr>
              <a:lnSpc>
                <a:spcPct val="125000"/>
              </a:lnSpc>
            </a:pPr>
            <a:r>
              <a:rPr lang="zh-CN" altLang="zh-CN" b="1" dirty="0">
                <a:solidFill>
                  <a:schemeClr val="bg1"/>
                </a:solidFill>
              </a:rPr>
              <a:t>实际的平板变压器漏感比设计的要大一些，所以通过减小开关频率到</a:t>
            </a:r>
            <a:r>
              <a:rPr lang="en-US" altLang="zh-CN" b="1" dirty="0">
                <a:solidFill>
                  <a:schemeClr val="bg1"/>
                </a:solidFill>
              </a:rPr>
              <a:t>80kHz</a:t>
            </a:r>
            <a:r>
              <a:rPr lang="zh-CN" altLang="zh-CN" b="1" dirty="0">
                <a:solidFill>
                  <a:schemeClr val="bg1"/>
                </a:solidFill>
              </a:rPr>
              <a:t>的方式使之处于电流断续的工作状态</a:t>
            </a:r>
            <a:r>
              <a:rPr lang="zh-CN" altLang="zh-CN" b="1" dirty="0" smtClean="0">
                <a:solidFill>
                  <a:schemeClr val="bg1"/>
                </a:solidFill>
              </a:rPr>
              <a:t>下</a:t>
            </a:r>
            <a:r>
              <a:rPr lang="zh-CN" altLang="en-US" b="1" dirty="0" smtClean="0">
                <a:solidFill>
                  <a:schemeClr val="bg1"/>
                </a:solidFill>
              </a:rPr>
              <a:t>，</a:t>
            </a:r>
            <a:r>
              <a:rPr lang="zh-CN" altLang="zh-CN" b="1" dirty="0" smtClean="0"/>
              <a:t>主电路</a:t>
            </a:r>
            <a:r>
              <a:rPr lang="zh-CN" altLang="zh-CN" b="1" dirty="0"/>
              <a:t>的</a:t>
            </a:r>
            <a:r>
              <a:rPr lang="zh-CN" altLang="zh-CN" b="1" dirty="0">
                <a:solidFill>
                  <a:srgbClr val="FF0000"/>
                </a:solidFill>
              </a:rPr>
              <a:t>谐振电容</a:t>
            </a:r>
            <a:r>
              <a:rPr lang="zh-CN" altLang="zh-CN" b="1" dirty="0"/>
              <a:t>、</a:t>
            </a:r>
            <a:r>
              <a:rPr lang="zh-CN" altLang="zh-CN" b="1" dirty="0">
                <a:solidFill>
                  <a:srgbClr val="FF0000"/>
                </a:solidFill>
              </a:rPr>
              <a:t>电感</a:t>
            </a:r>
            <a:r>
              <a:rPr lang="zh-CN" altLang="zh-CN" b="1" dirty="0"/>
              <a:t>以及</a:t>
            </a:r>
            <a:r>
              <a:rPr lang="zh-CN" altLang="zh-CN" b="1" dirty="0">
                <a:solidFill>
                  <a:srgbClr val="FF0000"/>
                </a:solidFill>
              </a:rPr>
              <a:t>开关频率</a:t>
            </a:r>
            <a:r>
              <a:rPr lang="zh-CN" altLang="zh-CN" b="1" dirty="0"/>
              <a:t>等参数设计合理</a:t>
            </a:r>
            <a:endParaRPr lang="zh-CN" altLang="en-US" b="1" dirty="0">
              <a:solidFill>
                <a:schemeClr val="bg1"/>
              </a:solidFill>
            </a:endParaRPr>
          </a:p>
        </p:txBody>
      </p:sp>
    </p:spTree>
    <p:extLst>
      <p:ext uri="{BB962C8B-B14F-4D97-AF65-F5344CB8AC3E}">
        <p14:creationId xmlns:p14="http://schemas.microsoft.com/office/powerpoint/2010/main" val="5356642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539552" y="116632"/>
            <a:ext cx="8229600" cy="1143000"/>
          </a:xfrm>
        </p:spPr>
        <p:txBody>
          <a:bodyPr>
            <a:normAutofit/>
          </a:bodyPr>
          <a:lstStyle/>
          <a:p>
            <a:r>
              <a:rPr lang="zh-CN" altLang="en-US" b="1" dirty="0" smtClean="0"/>
              <a:t>功能测试</a:t>
            </a:r>
            <a:endParaRPr lang="zh-CN" altLang="en-US" b="1" dirty="0"/>
          </a:p>
        </p:txBody>
      </p:sp>
      <p:sp>
        <p:nvSpPr>
          <p:cNvPr id="3" name="内容占位符 2"/>
          <p:cNvSpPr>
            <a:spLocks noGrp="1"/>
          </p:cNvSpPr>
          <p:nvPr>
            <p:ph idx="1"/>
          </p:nvPr>
        </p:nvSpPr>
        <p:spPr>
          <a:xfrm>
            <a:off x="107504" y="1268760"/>
            <a:ext cx="8928992" cy="4608512"/>
          </a:xfrm>
        </p:spPr>
        <p:txBody>
          <a:bodyPr>
            <a:normAutofit/>
          </a:bodyPr>
          <a:lstStyle/>
          <a:p>
            <a:pPr lvl="0">
              <a:lnSpc>
                <a:spcPct val="115000"/>
              </a:lnSpc>
              <a:buFont typeface="Wingdings" panose="05000000000000000000" pitchFamily="2" charset="2"/>
              <a:buChar char="Ø"/>
            </a:pPr>
            <a:r>
              <a:rPr lang="zh-CN" altLang="en-US" sz="3000" b="1" dirty="0" smtClean="0"/>
              <a:t>主电路测试</a:t>
            </a:r>
            <a:endParaRPr lang="en-US" altLang="zh-CN" sz="3000" b="1" dirty="0" smtClean="0"/>
          </a:p>
        </p:txBody>
      </p:sp>
      <p:sp>
        <p:nvSpPr>
          <p:cNvPr id="10" name="Rectangle 8"/>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13" name="Rectangle 10"/>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8"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5"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7" name="矩形 6"/>
          <p:cNvSpPr/>
          <p:nvPr/>
        </p:nvSpPr>
        <p:spPr>
          <a:xfrm>
            <a:off x="4967536" y="2492896"/>
            <a:ext cx="4176464" cy="2139688"/>
          </a:xfrm>
          <a:prstGeom prst="rect">
            <a:avLst/>
          </a:prstGeom>
        </p:spPr>
        <p:txBody>
          <a:bodyPr wrap="square">
            <a:spAutoFit/>
          </a:bodyPr>
          <a:lstStyle/>
          <a:p>
            <a:pPr>
              <a:lnSpc>
                <a:spcPct val="125000"/>
              </a:lnSpc>
            </a:pPr>
            <a:r>
              <a:rPr lang="zh-CN" altLang="zh-CN" b="1" dirty="0">
                <a:solidFill>
                  <a:srgbClr val="FF0000"/>
                </a:solidFill>
              </a:rPr>
              <a:t>充电时间以及达值停充试验波形如</a:t>
            </a:r>
            <a:r>
              <a:rPr lang="zh-CN" altLang="zh-CN" b="1" dirty="0" smtClean="0">
                <a:solidFill>
                  <a:srgbClr val="FF0000"/>
                </a:solidFill>
              </a:rPr>
              <a:t>图所</a:t>
            </a:r>
            <a:r>
              <a:rPr lang="zh-CN" altLang="zh-CN" b="1" dirty="0">
                <a:solidFill>
                  <a:srgbClr val="FF0000"/>
                </a:solidFill>
              </a:rPr>
              <a:t>示</a:t>
            </a:r>
            <a:r>
              <a:rPr lang="zh-CN" altLang="zh-CN" b="1" dirty="0" smtClean="0">
                <a:solidFill>
                  <a:srgbClr val="FF0000"/>
                </a:solidFill>
              </a:rPr>
              <a:t>，可以</a:t>
            </a:r>
            <a:r>
              <a:rPr lang="zh-CN" altLang="zh-CN" b="1" dirty="0">
                <a:solidFill>
                  <a:srgbClr val="FF0000"/>
                </a:solidFill>
              </a:rPr>
              <a:t>看出，电容器电压上升到</a:t>
            </a:r>
            <a:r>
              <a:rPr lang="en-US" altLang="zh-CN" b="1" dirty="0">
                <a:solidFill>
                  <a:srgbClr val="FF0000"/>
                </a:solidFill>
              </a:rPr>
              <a:t>360V</a:t>
            </a:r>
            <a:r>
              <a:rPr lang="zh-CN" altLang="zh-CN" b="1" dirty="0">
                <a:solidFill>
                  <a:srgbClr val="FF0000"/>
                </a:solidFill>
              </a:rPr>
              <a:t>时停止。电压达到</a:t>
            </a:r>
            <a:r>
              <a:rPr lang="en-US" altLang="zh-CN" b="1" dirty="0">
                <a:solidFill>
                  <a:srgbClr val="FF0000"/>
                </a:solidFill>
              </a:rPr>
              <a:t>360V</a:t>
            </a:r>
            <a:r>
              <a:rPr lang="zh-CN" altLang="zh-CN" b="1" dirty="0">
                <a:solidFill>
                  <a:srgbClr val="FF0000"/>
                </a:solidFill>
              </a:rPr>
              <a:t>后，有少量间歇电流。这是因为电容器</a:t>
            </a:r>
            <a:r>
              <a:rPr lang="en-US" altLang="zh-CN" b="1" dirty="0">
                <a:solidFill>
                  <a:srgbClr val="FF0000"/>
                </a:solidFill>
              </a:rPr>
              <a:t> </a:t>
            </a:r>
            <a:r>
              <a:rPr lang="zh-CN" altLang="zh-CN" b="1" dirty="0">
                <a:solidFill>
                  <a:srgbClr val="FF0000"/>
                </a:solidFill>
              </a:rPr>
              <a:t>的泄漏电流导致电容器</a:t>
            </a:r>
            <a:r>
              <a:rPr lang="en-US" altLang="zh-CN" b="1" dirty="0">
                <a:solidFill>
                  <a:srgbClr val="FF0000"/>
                </a:solidFill>
              </a:rPr>
              <a:t> </a:t>
            </a:r>
            <a:r>
              <a:rPr lang="zh-CN" altLang="zh-CN" b="1" dirty="0">
                <a:solidFill>
                  <a:srgbClr val="FF0000"/>
                </a:solidFill>
              </a:rPr>
              <a:t>上的电压下降，所以充电电源不断对电容器</a:t>
            </a:r>
            <a:r>
              <a:rPr lang="en-US" altLang="zh-CN" b="1" dirty="0">
                <a:solidFill>
                  <a:srgbClr val="FF0000"/>
                </a:solidFill>
              </a:rPr>
              <a:t> </a:t>
            </a:r>
            <a:r>
              <a:rPr lang="zh-CN" altLang="zh-CN" b="1" dirty="0">
                <a:solidFill>
                  <a:srgbClr val="FF0000"/>
                </a:solidFill>
              </a:rPr>
              <a:t>充电</a:t>
            </a:r>
            <a:endParaRPr lang="zh-CN" altLang="en-US" b="1" dirty="0">
              <a:solidFill>
                <a:srgbClr val="FF0000"/>
              </a:solidFill>
            </a:endParaRPr>
          </a:p>
        </p:txBody>
      </p:sp>
      <p:pic>
        <p:nvPicPr>
          <p:cNvPr id="12" name="图片 11" descr="实验_输出电压和电流波形"/>
          <p:cNvPicPr/>
          <p:nvPr/>
        </p:nvPicPr>
        <p:blipFill rotWithShape="1">
          <a:blip r:embed="rId2">
            <a:extLst>
              <a:ext uri="{28A0092B-C50C-407E-A947-70E740481C1C}">
                <a14:useLocalDpi xmlns:a14="http://schemas.microsoft.com/office/drawing/2010/main" val="0"/>
              </a:ext>
            </a:extLst>
          </a:blip>
          <a:srcRect l="1484" t="1297" r="1433" b="1933"/>
          <a:stretch/>
        </p:blipFill>
        <p:spPr bwMode="auto">
          <a:xfrm>
            <a:off x="37760" y="2148308"/>
            <a:ext cx="4685128" cy="3384376"/>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3538067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539552" y="116632"/>
            <a:ext cx="8229600" cy="1143000"/>
          </a:xfrm>
        </p:spPr>
        <p:txBody>
          <a:bodyPr>
            <a:normAutofit/>
          </a:bodyPr>
          <a:lstStyle/>
          <a:p>
            <a:r>
              <a:rPr lang="zh-CN" altLang="en-US" b="1" dirty="0" smtClean="0"/>
              <a:t>功能测试</a:t>
            </a:r>
            <a:endParaRPr lang="zh-CN" altLang="en-US" b="1" dirty="0"/>
          </a:p>
        </p:txBody>
      </p:sp>
      <p:sp>
        <p:nvSpPr>
          <p:cNvPr id="3" name="内容占位符 2"/>
          <p:cNvSpPr>
            <a:spLocks noGrp="1"/>
          </p:cNvSpPr>
          <p:nvPr>
            <p:ph idx="1"/>
          </p:nvPr>
        </p:nvSpPr>
        <p:spPr>
          <a:xfrm>
            <a:off x="107504" y="1268760"/>
            <a:ext cx="8928992" cy="4608512"/>
          </a:xfrm>
        </p:spPr>
        <p:txBody>
          <a:bodyPr>
            <a:normAutofit/>
          </a:bodyPr>
          <a:lstStyle/>
          <a:p>
            <a:pPr lvl="0">
              <a:lnSpc>
                <a:spcPct val="115000"/>
              </a:lnSpc>
              <a:buFont typeface="Wingdings" panose="05000000000000000000" pitchFamily="2" charset="2"/>
              <a:buChar char="Ø"/>
            </a:pPr>
            <a:r>
              <a:rPr lang="zh-CN" altLang="en-US" sz="3000" b="1" dirty="0" smtClean="0"/>
              <a:t>主电路测试</a:t>
            </a:r>
            <a:endParaRPr lang="en-US" altLang="zh-CN" sz="3000" b="1" dirty="0" smtClean="0"/>
          </a:p>
        </p:txBody>
      </p:sp>
      <p:sp>
        <p:nvSpPr>
          <p:cNvPr id="10" name="Rectangle 8"/>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13" name="Rectangle 10"/>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8"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5"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7" name="矩形 6"/>
          <p:cNvSpPr/>
          <p:nvPr/>
        </p:nvSpPr>
        <p:spPr>
          <a:xfrm>
            <a:off x="4610864" y="1225689"/>
            <a:ext cx="4176464" cy="4939814"/>
          </a:xfrm>
          <a:prstGeom prst="rect">
            <a:avLst/>
          </a:prstGeom>
        </p:spPr>
        <p:txBody>
          <a:bodyPr wrap="square">
            <a:spAutoFit/>
          </a:bodyPr>
          <a:lstStyle/>
          <a:p>
            <a:pPr marL="285750" indent="-285750">
              <a:lnSpc>
                <a:spcPct val="125000"/>
              </a:lnSpc>
              <a:buFont typeface="Wingdings" panose="05000000000000000000" pitchFamily="2" charset="2"/>
              <a:buChar char="Ø"/>
            </a:pPr>
            <a:r>
              <a:rPr lang="zh-CN" altLang="en-US" b="1" dirty="0" smtClean="0">
                <a:solidFill>
                  <a:srgbClr val="FF0000"/>
                </a:solidFill>
              </a:rPr>
              <a:t>在</a:t>
            </a:r>
            <a:r>
              <a:rPr lang="zh-CN" altLang="en-US" b="1" dirty="0">
                <a:solidFill>
                  <a:srgbClr val="FF0000"/>
                </a:solidFill>
              </a:rPr>
              <a:t>充电过程中，电池由于瞬时输出过高的电流，电压在该瞬间会比</a:t>
            </a:r>
            <a:r>
              <a:rPr lang="en-US" altLang="zh-CN" b="1" dirty="0">
                <a:solidFill>
                  <a:srgbClr val="FF0000"/>
                </a:solidFill>
              </a:rPr>
              <a:t>22.2V</a:t>
            </a:r>
            <a:r>
              <a:rPr lang="zh-CN" altLang="en-US" b="1" dirty="0">
                <a:solidFill>
                  <a:srgbClr val="FF0000"/>
                </a:solidFill>
              </a:rPr>
              <a:t>有所</a:t>
            </a:r>
            <a:r>
              <a:rPr lang="zh-CN" altLang="en-US" b="1" dirty="0" smtClean="0">
                <a:solidFill>
                  <a:srgbClr val="FF0000"/>
                </a:solidFill>
              </a:rPr>
              <a:t>下降</a:t>
            </a:r>
            <a:endParaRPr lang="en-US" altLang="zh-CN" b="1" dirty="0" smtClean="0">
              <a:solidFill>
                <a:srgbClr val="FF0000"/>
              </a:solidFill>
            </a:endParaRPr>
          </a:p>
          <a:p>
            <a:pPr marL="285750" indent="-285750">
              <a:lnSpc>
                <a:spcPct val="125000"/>
              </a:lnSpc>
              <a:buFont typeface="Wingdings" panose="05000000000000000000" pitchFamily="2" charset="2"/>
              <a:buChar char="Ø"/>
            </a:pPr>
            <a:r>
              <a:rPr lang="zh-CN" altLang="en-US" b="1" dirty="0" smtClean="0">
                <a:solidFill>
                  <a:srgbClr val="FF0000"/>
                </a:solidFill>
              </a:rPr>
              <a:t>在</a:t>
            </a:r>
            <a:r>
              <a:rPr lang="zh-CN" altLang="en-US" b="1" dirty="0">
                <a:solidFill>
                  <a:srgbClr val="FF0000"/>
                </a:solidFill>
              </a:rPr>
              <a:t>二极管续流阶段电压会通过电池给并联的电容补上，</a:t>
            </a:r>
            <a:r>
              <a:rPr lang="zh-CN" altLang="en-US" b="1" dirty="0" smtClean="0">
                <a:solidFill>
                  <a:srgbClr val="FF0000"/>
                </a:solidFill>
              </a:rPr>
              <a:t>虽然满足了负载充电</a:t>
            </a:r>
            <a:r>
              <a:rPr lang="zh-CN" altLang="en-US" b="1" dirty="0">
                <a:solidFill>
                  <a:srgbClr val="FF0000"/>
                </a:solidFill>
              </a:rPr>
              <a:t>速度，</a:t>
            </a:r>
            <a:r>
              <a:rPr lang="zh-CN" altLang="en-US" b="1" dirty="0" smtClean="0">
                <a:solidFill>
                  <a:srgbClr val="FF0000"/>
                </a:solidFill>
              </a:rPr>
              <a:t>但是充电</a:t>
            </a:r>
            <a:r>
              <a:rPr lang="zh-CN" altLang="en-US" b="1" dirty="0">
                <a:solidFill>
                  <a:srgbClr val="FF0000"/>
                </a:solidFill>
              </a:rPr>
              <a:t>速度较设计的偏慢</a:t>
            </a:r>
            <a:r>
              <a:rPr lang="zh-CN" altLang="en-US" b="1" dirty="0" smtClean="0">
                <a:solidFill>
                  <a:srgbClr val="FF0000"/>
                </a:solidFill>
              </a:rPr>
              <a:t>。</a:t>
            </a:r>
            <a:endParaRPr lang="en-US" altLang="zh-CN" b="1" dirty="0" smtClean="0">
              <a:solidFill>
                <a:srgbClr val="FF0000"/>
              </a:solidFill>
            </a:endParaRPr>
          </a:p>
          <a:p>
            <a:pPr marL="285750" indent="-285750">
              <a:lnSpc>
                <a:spcPct val="125000"/>
              </a:lnSpc>
              <a:buFont typeface="Wingdings" panose="05000000000000000000" pitchFamily="2" charset="2"/>
              <a:buChar char="Ø"/>
            </a:pPr>
            <a:r>
              <a:rPr lang="zh-CN" altLang="en-US" b="1" dirty="0" smtClean="0">
                <a:solidFill>
                  <a:srgbClr val="FF0000"/>
                </a:solidFill>
              </a:rPr>
              <a:t>整体</a:t>
            </a:r>
            <a:r>
              <a:rPr lang="zh-CN" altLang="en-US" b="1" dirty="0">
                <a:solidFill>
                  <a:srgbClr val="FF0000"/>
                </a:solidFill>
              </a:rPr>
              <a:t>趋势而言电压依旧是接近直线上升的，说明电池和电容联合输出体系匹配良好</a:t>
            </a:r>
            <a:r>
              <a:rPr lang="zh-CN" altLang="en-US" b="1" dirty="0" smtClean="0">
                <a:solidFill>
                  <a:srgbClr val="FF0000"/>
                </a:solidFill>
              </a:rPr>
              <a:t>。</a:t>
            </a:r>
            <a:endParaRPr lang="en-US" altLang="zh-CN" b="1" dirty="0" smtClean="0">
              <a:solidFill>
                <a:srgbClr val="FF0000"/>
              </a:solidFill>
            </a:endParaRPr>
          </a:p>
          <a:p>
            <a:pPr marL="285750" indent="-285750">
              <a:lnSpc>
                <a:spcPct val="125000"/>
              </a:lnSpc>
              <a:buFont typeface="Wingdings" panose="05000000000000000000" pitchFamily="2" charset="2"/>
              <a:buChar char="Ø"/>
            </a:pPr>
            <a:r>
              <a:rPr lang="zh-CN" altLang="zh-CN" b="1" dirty="0">
                <a:solidFill>
                  <a:srgbClr val="FF0000"/>
                </a:solidFill>
              </a:rPr>
              <a:t>尝试将电池和超级电容并联，充电很难维持谐振。超级电容器所的反向电流非常小，谐振电流在二极管续流阶段时不可能反向注入电池</a:t>
            </a:r>
            <a:r>
              <a:rPr lang="zh-CN" altLang="en-US" b="1" dirty="0">
                <a:solidFill>
                  <a:srgbClr val="FF0000"/>
                </a:solidFill>
              </a:rPr>
              <a:t>，</a:t>
            </a:r>
            <a:r>
              <a:rPr lang="zh-CN" altLang="zh-CN" b="1" dirty="0">
                <a:solidFill>
                  <a:srgbClr val="FF0000"/>
                </a:solidFill>
              </a:rPr>
              <a:t>充电速度显著降低，开关处于硬开关状态。</a:t>
            </a:r>
            <a:endParaRPr lang="zh-CN" altLang="en-US" b="1" dirty="0">
              <a:solidFill>
                <a:srgbClr val="FF0000"/>
              </a:solidFill>
            </a:endParaRPr>
          </a:p>
        </p:txBody>
      </p:sp>
      <p:pic>
        <p:nvPicPr>
          <p:cNvPr id="15" name="图片 14"/>
          <p:cNvPicPr/>
          <p:nvPr/>
        </p:nvPicPr>
        <p:blipFill rotWithShape="1">
          <a:blip r:embed="rId2">
            <a:extLst>
              <a:ext uri="{28A0092B-C50C-407E-A947-70E740481C1C}">
                <a14:useLocalDpi xmlns:a14="http://schemas.microsoft.com/office/drawing/2010/main" val="0"/>
              </a:ext>
            </a:extLst>
          </a:blip>
          <a:srcRect b="2599"/>
          <a:stretch/>
        </p:blipFill>
        <p:spPr>
          <a:xfrm>
            <a:off x="99552" y="1985424"/>
            <a:ext cx="4477048" cy="3744415"/>
          </a:xfrm>
          <a:prstGeom prst="rect">
            <a:avLst/>
          </a:prstGeom>
        </p:spPr>
      </p:pic>
      <p:sp>
        <p:nvSpPr>
          <p:cNvPr id="9" name="矩形 8"/>
          <p:cNvSpPr/>
          <p:nvPr/>
        </p:nvSpPr>
        <p:spPr>
          <a:xfrm>
            <a:off x="603592" y="5729801"/>
            <a:ext cx="3384376" cy="754694"/>
          </a:xfrm>
          <a:prstGeom prst="rect">
            <a:avLst/>
          </a:prstGeom>
        </p:spPr>
        <p:txBody>
          <a:bodyPr wrap="square">
            <a:spAutoFit/>
          </a:bodyPr>
          <a:lstStyle/>
          <a:p>
            <a:pPr lvl="0" algn="ctr">
              <a:lnSpc>
                <a:spcPct val="125000"/>
              </a:lnSpc>
            </a:pPr>
            <a:r>
              <a:rPr lang="zh-CN" altLang="en-US" b="1" dirty="0">
                <a:solidFill>
                  <a:srgbClr val="FF0000"/>
                </a:solidFill>
              </a:rPr>
              <a:t>谐振电路输入电压和谐振电流的波形图</a:t>
            </a:r>
            <a:endParaRPr lang="en-US" altLang="zh-CN" b="1" dirty="0">
              <a:solidFill>
                <a:srgbClr val="FF0000"/>
              </a:solidFill>
            </a:endParaRPr>
          </a:p>
        </p:txBody>
      </p:sp>
    </p:spTree>
    <p:extLst>
      <p:ext uri="{BB962C8B-B14F-4D97-AF65-F5344CB8AC3E}">
        <p14:creationId xmlns:p14="http://schemas.microsoft.com/office/powerpoint/2010/main" val="23535757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539552" y="116632"/>
            <a:ext cx="8229600" cy="1143000"/>
          </a:xfrm>
        </p:spPr>
        <p:txBody>
          <a:bodyPr>
            <a:normAutofit/>
          </a:bodyPr>
          <a:lstStyle/>
          <a:p>
            <a:r>
              <a:rPr lang="zh-CN" altLang="en-US" b="1" dirty="0" smtClean="0"/>
              <a:t>功能测试</a:t>
            </a:r>
            <a:endParaRPr lang="zh-CN" altLang="en-US" b="1" dirty="0"/>
          </a:p>
        </p:txBody>
      </p:sp>
      <p:sp>
        <p:nvSpPr>
          <p:cNvPr id="3" name="内容占位符 2"/>
          <p:cNvSpPr>
            <a:spLocks noGrp="1"/>
          </p:cNvSpPr>
          <p:nvPr>
            <p:ph idx="1"/>
          </p:nvPr>
        </p:nvSpPr>
        <p:spPr>
          <a:xfrm>
            <a:off x="107504" y="1268760"/>
            <a:ext cx="8928992" cy="4608512"/>
          </a:xfrm>
        </p:spPr>
        <p:txBody>
          <a:bodyPr>
            <a:normAutofit/>
          </a:bodyPr>
          <a:lstStyle/>
          <a:p>
            <a:pPr lvl="0">
              <a:lnSpc>
                <a:spcPct val="115000"/>
              </a:lnSpc>
              <a:buFont typeface="Wingdings" panose="05000000000000000000" pitchFamily="2" charset="2"/>
              <a:buChar char="Ø"/>
            </a:pPr>
            <a:r>
              <a:rPr lang="zh-CN" altLang="zh-CN" sz="2800" b="1" dirty="0"/>
              <a:t>电池寿命测试</a:t>
            </a:r>
            <a:endParaRPr lang="en-US" altLang="zh-CN" sz="3000" b="1" dirty="0" smtClean="0"/>
          </a:p>
        </p:txBody>
      </p:sp>
      <p:sp>
        <p:nvSpPr>
          <p:cNvPr id="10" name="Rectangle 8"/>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13" name="Rectangle 10"/>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8"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5"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7" name="矩形 6"/>
          <p:cNvSpPr/>
          <p:nvPr/>
        </p:nvSpPr>
        <p:spPr>
          <a:xfrm>
            <a:off x="434400" y="2204864"/>
            <a:ext cx="7089928" cy="2246769"/>
          </a:xfrm>
          <a:prstGeom prst="rect">
            <a:avLst/>
          </a:prstGeom>
        </p:spPr>
        <p:txBody>
          <a:bodyPr wrap="square">
            <a:spAutoFit/>
          </a:bodyPr>
          <a:lstStyle/>
          <a:p>
            <a:pPr marL="285750" indent="-285750">
              <a:lnSpc>
                <a:spcPct val="125000"/>
              </a:lnSpc>
              <a:buFont typeface="Wingdings" panose="05000000000000000000" pitchFamily="2" charset="2"/>
              <a:buChar char="Ø"/>
            </a:pPr>
            <a:r>
              <a:rPr lang="zh-CN" altLang="zh-CN" sz="2800" b="1" dirty="0" smtClean="0">
                <a:solidFill>
                  <a:schemeClr val="bg1"/>
                </a:solidFill>
              </a:rPr>
              <a:t>平均</a:t>
            </a:r>
            <a:r>
              <a:rPr lang="zh-CN" altLang="zh-CN" sz="2800" b="1" dirty="0">
                <a:solidFill>
                  <a:schemeClr val="bg1"/>
                </a:solidFill>
              </a:rPr>
              <a:t>充电时间</a:t>
            </a:r>
            <a:r>
              <a:rPr lang="en-US" altLang="zh-CN" sz="2800" b="1" dirty="0" smtClean="0">
                <a:solidFill>
                  <a:schemeClr val="bg1"/>
                </a:solidFill>
              </a:rPr>
              <a:t>1.28s</a:t>
            </a:r>
          </a:p>
          <a:p>
            <a:pPr marL="285750" indent="-285750">
              <a:lnSpc>
                <a:spcPct val="125000"/>
              </a:lnSpc>
              <a:buFont typeface="Wingdings" panose="05000000000000000000" pitchFamily="2" charset="2"/>
              <a:buChar char="Ø"/>
            </a:pPr>
            <a:r>
              <a:rPr lang="zh-CN" altLang="zh-CN" sz="2800" b="1" dirty="0" smtClean="0">
                <a:solidFill>
                  <a:schemeClr val="bg1"/>
                </a:solidFill>
              </a:rPr>
              <a:t>充电</a:t>
            </a:r>
            <a:r>
              <a:rPr lang="zh-CN" altLang="zh-CN" sz="2800" b="1" dirty="0">
                <a:solidFill>
                  <a:schemeClr val="bg1"/>
                </a:solidFill>
              </a:rPr>
              <a:t>频率</a:t>
            </a:r>
            <a:r>
              <a:rPr lang="zh-CN" altLang="zh-CN" sz="2800" b="1" dirty="0" smtClean="0">
                <a:solidFill>
                  <a:schemeClr val="bg1"/>
                </a:solidFill>
              </a:rPr>
              <a:t>为</a:t>
            </a:r>
            <a:r>
              <a:rPr lang="en-US" altLang="zh-CN" sz="2800" b="1" dirty="0" smtClean="0">
                <a:solidFill>
                  <a:schemeClr val="bg1"/>
                </a:solidFill>
              </a:rPr>
              <a:t>0.5Hz</a:t>
            </a:r>
            <a:r>
              <a:rPr lang="zh-CN" altLang="zh-CN" sz="2800" b="1" dirty="0" smtClean="0">
                <a:solidFill>
                  <a:schemeClr val="bg1"/>
                </a:solidFill>
              </a:rPr>
              <a:t>能</a:t>
            </a:r>
            <a:r>
              <a:rPr lang="zh-CN" altLang="zh-CN" sz="2800" b="1" dirty="0">
                <a:solidFill>
                  <a:schemeClr val="bg1"/>
                </a:solidFill>
              </a:rPr>
              <a:t>正常</a:t>
            </a:r>
            <a:r>
              <a:rPr lang="zh-CN" altLang="zh-CN" sz="2800" b="1" dirty="0" smtClean="0">
                <a:solidFill>
                  <a:schemeClr val="bg1"/>
                </a:solidFill>
              </a:rPr>
              <a:t>运行</a:t>
            </a:r>
            <a:endParaRPr lang="en-US" altLang="zh-CN" sz="2800" b="1" dirty="0" smtClean="0">
              <a:solidFill>
                <a:schemeClr val="bg1"/>
              </a:solidFill>
            </a:endParaRPr>
          </a:p>
          <a:p>
            <a:pPr marL="285750" indent="-285750">
              <a:lnSpc>
                <a:spcPct val="125000"/>
              </a:lnSpc>
              <a:buFont typeface="Wingdings" panose="05000000000000000000" pitchFamily="2" charset="2"/>
              <a:buChar char="Ø"/>
            </a:pPr>
            <a:r>
              <a:rPr lang="zh-CN" altLang="zh-CN" sz="2800" b="1" dirty="0" smtClean="0">
                <a:solidFill>
                  <a:schemeClr val="bg1"/>
                </a:solidFill>
              </a:rPr>
              <a:t>电池</a:t>
            </a:r>
            <a:r>
              <a:rPr lang="zh-CN" altLang="zh-CN" sz="2800" b="1" dirty="0">
                <a:solidFill>
                  <a:schemeClr val="bg1"/>
                </a:solidFill>
              </a:rPr>
              <a:t>充满电之后可以对负载电容充电</a:t>
            </a:r>
            <a:r>
              <a:rPr lang="en-US" altLang="zh-CN" sz="2800" b="1" dirty="0">
                <a:solidFill>
                  <a:schemeClr val="bg1"/>
                </a:solidFill>
              </a:rPr>
              <a:t>60</a:t>
            </a:r>
            <a:r>
              <a:rPr lang="zh-CN" altLang="zh-CN" sz="2800" b="1" dirty="0" smtClean="0">
                <a:solidFill>
                  <a:schemeClr val="bg1"/>
                </a:solidFill>
              </a:rPr>
              <a:t>次</a:t>
            </a:r>
            <a:endParaRPr lang="en-US" altLang="zh-CN" sz="2800" b="1" dirty="0" smtClean="0">
              <a:solidFill>
                <a:schemeClr val="bg1"/>
              </a:solidFill>
            </a:endParaRPr>
          </a:p>
          <a:p>
            <a:pPr marL="285750" indent="-285750">
              <a:lnSpc>
                <a:spcPct val="125000"/>
              </a:lnSpc>
              <a:buFont typeface="Wingdings" panose="05000000000000000000" pitchFamily="2" charset="2"/>
              <a:buChar char="Ø"/>
            </a:pPr>
            <a:r>
              <a:rPr lang="zh-CN" altLang="zh-CN" sz="2800" b="1" dirty="0" smtClean="0">
                <a:solidFill>
                  <a:schemeClr val="bg1"/>
                </a:solidFill>
              </a:rPr>
              <a:t>重复试验</a:t>
            </a:r>
            <a:r>
              <a:rPr lang="en-US" altLang="zh-CN" sz="2800" b="1" dirty="0">
                <a:solidFill>
                  <a:schemeClr val="bg1"/>
                </a:solidFill>
              </a:rPr>
              <a:t>500</a:t>
            </a:r>
            <a:r>
              <a:rPr lang="zh-CN" altLang="zh-CN" sz="2800" b="1" dirty="0" smtClean="0">
                <a:solidFill>
                  <a:schemeClr val="bg1"/>
                </a:solidFill>
              </a:rPr>
              <a:t>次</a:t>
            </a:r>
            <a:r>
              <a:rPr lang="zh-CN" altLang="en-US" sz="2800" b="1" dirty="0" smtClean="0">
                <a:solidFill>
                  <a:schemeClr val="bg1"/>
                </a:solidFill>
              </a:rPr>
              <a:t>，电池性能正常</a:t>
            </a:r>
            <a:endParaRPr lang="zh-CN" altLang="zh-CN" sz="2800" b="1" dirty="0">
              <a:solidFill>
                <a:schemeClr val="bg1"/>
              </a:solidFill>
            </a:endParaRPr>
          </a:p>
        </p:txBody>
      </p:sp>
    </p:spTree>
    <p:extLst>
      <p:ext uri="{BB962C8B-B14F-4D97-AF65-F5344CB8AC3E}">
        <p14:creationId xmlns:p14="http://schemas.microsoft.com/office/powerpoint/2010/main" val="14840455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44624"/>
            <a:ext cx="8229600" cy="864096"/>
          </a:xfrm>
        </p:spPr>
        <p:txBody>
          <a:bodyPr>
            <a:normAutofit/>
          </a:bodyPr>
          <a:lstStyle/>
          <a:p>
            <a:r>
              <a:rPr lang="zh-CN" altLang="en-US" b="1" dirty="0" smtClean="0"/>
              <a:t>功能测试</a:t>
            </a:r>
            <a:endParaRPr lang="zh-CN" altLang="en-US" b="1" dirty="0"/>
          </a:p>
        </p:txBody>
      </p:sp>
      <p:sp>
        <p:nvSpPr>
          <p:cNvPr id="3" name="内容占位符 2"/>
          <p:cNvSpPr>
            <a:spLocks noGrp="1"/>
          </p:cNvSpPr>
          <p:nvPr>
            <p:ph idx="1"/>
          </p:nvPr>
        </p:nvSpPr>
        <p:spPr>
          <a:xfrm>
            <a:off x="65264" y="908720"/>
            <a:ext cx="8928992" cy="4608512"/>
          </a:xfrm>
        </p:spPr>
        <p:txBody>
          <a:bodyPr>
            <a:normAutofit/>
          </a:bodyPr>
          <a:lstStyle/>
          <a:p>
            <a:pPr lvl="0">
              <a:lnSpc>
                <a:spcPct val="115000"/>
              </a:lnSpc>
              <a:buFont typeface="Wingdings" panose="05000000000000000000" pitchFamily="2" charset="2"/>
              <a:buChar char="Ø"/>
            </a:pPr>
            <a:r>
              <a:rPr lang="zh-CN" altLang="en-US" sz="2800" b="1" dirty="0" smtClean="0"/>
              <a:t>控制功能测试</a:t>
            </a:r>
            <a:endParaRPr lang="en-US" altLang="zh-CN" sz="3000" b="1" dirty="0" smtClean="0"/>
          </a:p>
        </p:txBody>
      </p:sp>
      <p:sp>
        <p:nvSpPr>
          <p:cNvPr id="10" name="Rectangle 8"/>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13" name="Rectangle 10"/>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8"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5"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7" name="矩形 6"/>
          <p:cNvSpPr/>
          <p:nvPr/>
        </p:nvSpPr>
        <p:spPr>
          <a:xfrm>
            <a:off x="251520" y="1844824"/>
            <a:ext cx="8712968" cy="4939814"/>
          </a:xfrm>
          <a:prstGeom prst="rect">
            <a:avLst/>
          </a:prstGeom>
        </p:spPr>
        <p:txBody>
          <a:bodyPr wrap="square">
            <a:spAutoFit/>
          </a:bodyPr>
          <a:lstStyle/>
          <a:p>
            <a:pPr marL="285750" indent="-285750">
              <a:lnSpc>
                <a:spcPct val="125000"/>
              </a:lnSpc>
              <a:buFont typeface="Wingdings" panose="05000000000000000000" pitchFamily="2" charset="2"/>
              <a:buChar char="Ø"/>
            </a:pPr>
            <a:r>
              <a:rPr lang="en-US" altLang="zh-CN" sz="2800" b="1" dirty="0">
                <a:solidFill>
                  <a:schemeClr val="bg1"/>
                </a:solidFill>
              </a:rPr>
              <a:t>TMS320F28335</a:t>
            </a:r>
            <a:r>
              <a:rPr lang="zh-CN" altLang="en-US" sz="2800" b="1" dirty="0">
                <a:solidFill>
                  <a:schemeClr val="bg1"/>
                </a:solidFill>
              </a:rPr>
              <a:t>型数字信号处理器（</a:t>
            </a:r>
            <a:r>
              <a:rPr lang="en-US" altLang="zh-CN" sz="2800" b="1" dirty="0">
                <a:solidFill>
                  <a:schemeClr val="bg1"/>
                </a:solidFill>
              </a:rPr>
              <a:t>DSP</a:t>
            </a:r>
            <a:r>
              <a:rPr lang="zh-CN" altLang="en-US" sz="2800" b="1" dirty="0">
                <a:solidFill>
                  <a:schemeClr val="bg1"/>
                </a:solidFill>
              </a:rPr>
              <a:t>）</a:t>
            </a:r>
            <a:r>
              <a:rPr lang="zh-CN" altLang="en-US" sz="2800" b="1" dirty="0" smtClean="0">
                <a:solidFill>
                  <a:schemeClr val="bg1"/>
                </a:solidFill>
              </a:rPr>
              <a:t>芯片</a:t>
            </a:r>
            <a:endParaRPr lang="en-US" altLang="zh-CN" sz="2800" b="1" dirty="0" smtClean="0">
              <a:solidFill>
                <a:schemeClr val="bg1"/>
              </a:solidFill>
            </a:endParaRPr>
          </a:p>
          <a:p>
            <a:pPr marL="285750" indent="-285750">
              <a:lnSpc>
                <a:spcPct val="125000"/>
              </a:lnSpc>
              <a:buFont typeface="Wingdings" panose="05000000000000000000" pitchFamily="2" charset="2"/>
              <a:buChar char="Ø"/>
            </a:pPr>
            <a:r>
              <a:rPr lang="zh-CN" altLang="en-US" sz="2800" b="1" dirty="0" smtClean="0">
                <a:solidFill>
                  <a:schemeClr val="bg1"/>
                </a:solidFill>
              </a:rPr>
              <a:t>输出</a:t>
            </a:r>
            <a:r>
              <a:rPr lang="zh-CN" altLang="en-US" sz="2800" b="1" dirty="0">
                <a:solidFill>
                  <a:schemeClr val="bg1"/>
                </a:solidFill>
              </a:rPr>
              <a:t>两路互锁的</a:t>
            </a:r>
            <a:r>
              <a:rPr lang="en-US" altLang="zh-CN" sz="2800" b="1" dirty="0">
                <a:solidFill>
                  <a:schemeClr val="bg1"/>
                </a:solidFill>
              </a:rPr>
              <a:t>PWM</a:t>
            </a:r>
            <a:r>
              <a:rPr lang="zh-CN" altLang="en-US" sz="2800" b="1" dirty="0" smtClean="0">
                <a:solidFill>
                  <a:schemeClr val="bg1"/>
                </a:solidFill>
              </a:rPr>
              <a:t>，检测</a:t>
            </a:r>
            <a:r>
              <a:rPr lang="zh-CN" altLang="en-US" sz="2800" b="1" dirty="0">
                <a:solidFill>
                  <a:schemeClr val="bg1"/>
                </a:solidFill>
              </a:rPr>
              <a:t>到电压达值后关断</a:t>
            </a:r>
            <a:r>
              <a:rPr lang="en-US" altLang="zh-CN" sz="2800" b="1" dirty="0">
                <a:solidFill>
                  <a:schemeClr val="bg1"/>
                </a:solidFill>
              </a:rPr>
              <a:t>PWM</a:t>
            </a:r>
            <a:r>
              <a:rPr lang="zh-CN" altLang="en-US" sz="2800" b="1" dirty="0">
                <a:solidFill>
                  <a:schemeClr val="bg1"/>
                </a:solidFill>
              </a:rPr>
              <a:t>实现停充设计</a:t>
            </a:r>
            <a:r>
              <a:rPr lang="zh-CN" altLang="en-US" sz="2800" b="1" dirty="0" smtClean="0">
                <a:solidFill>
                  <a:schemeClr val="bg1"/>
                </a:solidFill>
              </a:rPr>
              <a:t>，该</a:t>
            </a:r>
            <a:r>
              <a:rPr lang="zh-CN" altLang="en-US" sz="2800" b="1" dirty="0">
                <a:solidFill>
                  <a:schemeClr val="bg1"/>
                </a:solidFill>
              </a:rPr>
              <a:t>功能可以良好</a:t>
            </a:r>
            <a:r>
              <a:rPr lang="zh-CN" altLang="en-US" sz="2800" b="1" dirty="0" smtClean="0">
                <a:solidFill>
                  <a:schemeClr val="bg1"/>
                </a:solidFill>
              </a:rPr>
              <a:t>运行</a:t>
            </a:r>
            <a:endParaRPr lang="en-US" altLang="zh-CN" sz="2800" b="1" dirty="0" smtClean="0">
              <a:solidFill>
                <a:schemeClr val="bg1"/>
              </a:solidFill>
            </a:endParaRPr>
          </a:p>
          <a:p>
            <a:pPr marL="285750" indent="-285750">
              <a:lnSpc>
                <a:spcPct val="125000"/>
              </a:lnSpc>
              <a:buFont typeface="Wingdings" panose="05000000000000000000" pitchFamily="2" charset="2"/>
              <a:buChar char="Ø"/>
            </a:pPr>
            <a:r>
              <a:rPr lang="zh-CN" altLang="en-US" sz="2800" b="1" dirty="0" smtClean="0">
                <a:solidFill>
                  <a:schemeClr val="bg1"/>
                </a:solidFill>
              </a:rPr>
              <a:t>在</a:t>
            </a:r>
            <a:r>
              <a:rPr lang="zh-CN" altLang="en-US" sz="2800" b="1" dirty="0">
                <a:solidFill>
                  <a:schemeClr val="bg1"/>
                </a:solidFill>
              </a:rPr>
              <a:t>温度较低时可持续低压充放电，适当加热电池，使其在需要正常工作时可以输出峰值电流，保持电源的</a:t>
            </a:r>
            <a:r>
              <a:rPr lang="zh-CN" altLang="en-US" sz="2800" b="1" dirty="0" smtClean="0">
                <a:solidFill>
                  <a:schemeClr val="bg1"/>
                </a:solidFill>
              </a:rPr>
              <a:t>输出特性</a:t>
            </a:r>
            <a:endParaRPr lang="en-US" altLang="zh-CN" sz="2800" b="1" dirty="0" smtClean="0">
              <a:solidFill>
                <a:schemeClr val="bg1"/>
              </a:solidFill>
            </a:endParaRPr>
          </a:p>
          <a:p>
            <a:pPr marL="285750" indent="-285750">
              <a:lnSpc>
                <a:spcPct val="125000"/>
              </a:lnSpc>
              <a:buFont typeface="Wingdings" panose="05000000000000000000" pitchFamily="2" charset="2"/>
              <a:buChar char="Ø"/>
            </a:pPr>
            <a:r>
              <a:rPr lang="zh-CN" altLang="en-US" sz="2800" b="1" dirty="0" smtClean="0">
                <a:solidFill>
                  <a:schemeClr val="bg1"/>
                </a:solidFill>
              </a:rPr>
              <a:t>与</a:t>
            </a:r>
            <a:r>
              <a:rPr lang="zh-CN" altLang="en-US" sz="2800" b="1" dirty="0">
                <a:solidFill>
                  <a:schemeClr val="bg1"/>
                </a:solidFill>
              </a:rPr>
              <a:t>后级电路进行通讯，根据后级电路所返回的数据来决定充电电压值</a:t>
            </a:r>
            <a:r>
              <a:rPr lang="zh-CN" altLang="en-US" sz="2800" b="1" dirty="0" smtClean="0">
                <a:solidFill>
                  <a:schemeClr val="bg1"/>
                </a:solidFill>
              </a:rPr>
              <a:t>，根据</a:t>
            </a:r>
            <a:r>
              <a:rPr lang="zh-CN" altLang="en-US" sz="2800" b="1" dirty="0">
                <a:solidFill>
                  <a:schemeClr val="bg1"/>
                </a:solidFill>
              </a:rPr>
              <a:t>后级电路的需要来优化</a:t>
            </a:r>
            <a:r>
              <a:rPr lang="zh-CN" altLang="en-US" sz="2800" b="1" dirty="0" smtClean="0">
                <a:solidFill>
                  <a:schemeClr val="bg1"/>
                </a:solidFill>
              </a:rPr>
              <a:t>充电电压</a:t>
            </a:r>
            <a:r>
              <a:rPr lang="zh-CN" altLang="en-US" sz="2800" b="1" dirty="0">
                <a:solidFill>
                  <a:schemeClr val="bg1"/>
                </a:solidFill>
              </a:rPr>
              <a:t>，有利于延长电容寿命。</a:t>
            </a:r>
            <a:endParaRPr lang="zh-CN" altLang="zh-CN" sz="2800" b="1" dirty="0">
              <a:solidFill>
                <a:schemeClr val="bg1"/>
              </a:solidFill>
            </a:endParaRPr>
          </a:p>
        </p:txBody>
      </p:sp>
    </p:spTree>
    <p:extLst>
      <p:ext uri="{BB962C8B-B14F-4D97-AF65-F5344CB8AC3E}">
        <p14:creationId xmlns:p14="http://schemas.microsoft.com/office/powerpoint/2010/main" val="37691686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44624"/>
            <a:ext cx="8229600" cy="1008112"/>
          </a:xfrm>
        </p:spPr>
        <p:txBody>
          <a:bodyPr>
            <a:normAutofit/>
          </a:bodyPr>
          <a:lstStyle/>
          <a:p>
            <a:r>
              <a:rPr lang="zh-CN" altLang="en-US" b="1" dirty="0" smtClean="0"/>
              <a:t>结  </a:t>
            </a:r>
            <a:r>
              <a:rPr lang="zh-CN" altLang="en-US" b="1" dirty="0"/>
              <a:t>论</a:t>
            </a:r>
          </a:p>
        </p:txBody>
      </p:sp>
      <p:sp>
        <p:nvSpPr>
          <p:cNvPr id="10" name="Rectangle 8"/>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13" name="Rectangle 10"/>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8"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5"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7" name="矩形 6"/>
          <p:cNvSpPr/>
          <p:nvPr/>
        </p:nvSpPr>
        <p:spPr>
          <a:xfrm>
            <a:off x="107504" y="1124744"/>
            <a:ext cx="8712968" cy="4939814"/>
          </a:xfrm>
          <a:prstGeom prst="rect">
            <a:avLst/>
          </a:prstGeom>
        </p:spPr>
        <p:txBody>
          <a:bodyPr wrap="square">
            <a:spAutoFit/>
          </a:bodyPr>
          <a:lstStyle/>
          <a:p>
            <a:pPr marL="457200" indent="-457200">
              <a:lnSpc>
                <a:spcPct val="125000"/>
              </a:lnSpc>
              <a:buFont typeface="Wingdings" panose="05000000000000000000" pitchFamily="2" charset="2"/>
              <a:buChar char="Ø"/>
            </a:pPr>
            <a:r>
              <a:rPr lang="zh-CN" altLang="zh-CN" sz="2800" b="1" dirty="0">
                <a:solidFill>
                  <a:schemeClr val="bg1"/>
                </a:solidFill>
              </a:rPr>
              <a:t>研究出了一款便携式高频充电电源，</a:t>
            </a:r>
            <a:r>
              <a:rPr lang="zh-CN" altLang="zh-CN" sz="2800" b="1" dirty="0" smtClean="0">
                <a:solidFill>
                  <a:schemeClr val="bg1"/>
                </a:solidFill>
              </a:rPr>
              <a:t>对</a:t>
            </a:r>
            <a:r>
              <a:rPr lang="en-US" altLang="zh-CN" sz="2800" b="1" dirty="0" smtClean="0">
                <a:solidFill>
                  <a:schemeClr val="bg1"/>
                </a:solidFill>
              </a:rPr>
              <a:t>10000μF</a:t>
            </a:r>
            <a:r>
              <a:rPr lang="zh-CN" altLang="zh-CN" sz="2800" b="1" dirty="0">
                <a:solidFill>
                  <a:schemeClr val="bg1"/>
                </a:solidFill>
              </a:rPr>
              <a:t>的大负载实现了在</a:t>
            </a:r>
            <a:r>
              <a:rPr lang="en-US" altLang="zh-CN" sz="2800" b="1" dirty="0">
                <a:solidFill>
                  <a:schemeClr val="bg1"/>
                </a:solidFill>
              </a:rPr>
              <a:t>1.28s</a:t>
            </a:r>
            <a:r>
              <a:rPr lang="zh-CN" altLang="zh-CN" sz="2800" b="1" dirty="0" smtClean="0">
                <a:solidFill>
                  <a:schemeClr val="bg1"/>
                </a:solidFill>
              </a:rPr>
              <a:t>内充</a:t>
            </a:r>
            <a:r>
              <a:rPr lang="zh-CN" altLang="zh-CN" sz="2800" b="1" dirty="0">
                <a:solidFill>
                  <a:schemeClr val="bg1"/>
                </a:solidFill>
              </a:rPr>
              <a:t>到</a:t>
            </a:r>
            <a:r>
              <a:rPr lang="en-US" altLang="zh-CN" sz="2800" b="1" dirty="0">
                <a:solidFill>
                  <a:schemeClr val="bg1"/>
                </a:solidFill>
              </a:rPr>
              <a:t>360V</a:t>
            </a:r>
            <a:r>
              <a:rPr lang="zh-CN" altLang="zh-CN" sz="2800" b="1" dirty="0">
                <a:solidFill>
                  <a:schemeClr val="bg1"/>
                </a:solidFill>
              </a:rPr>
              <a:t>，总能量</a:t>
            </a:r>
            <a:r>
              <a:rPr lang="en-US" altLang="zh-CN" sz="2800" b="1" dirty="0">
                <a:solidFill>
                  <a:schemeClr val="bg1"/>
                </a:solidFill>
              </a:rPr>
              <a:t>648J</a:t>
            </a:r>
            <a:r>
              <a:rPr lang="zh-CN" altLang="zh-CN" sz="2800" b="1" dirty="0">
                <a:solidFill>
                  <a:schemeClr val="bg1"/>
                </a:solidFill>
              </a:rPr>
              <a:t>，功率</a:t>
            </a:r>
            <a:r>
              <a:rPr lang="en-US" altLang="zh-CN" sz="2800" b="1" dirty="0">
                <a:solidFill>
                  <a:schemeClr val="bg1"/>
                </a:solidFill>
              </a:rPr>
              <a:t>500W</a:t>
            </a:r>
            <a:r>
              <a:rPr lang="zh-CN" altLang="zh-CN" sz="2800" b="1" dirty="0">
                <a:solidFill>
                  <a:schemeClr val="bg1"/>
                </a:solidFill>
              </a:rPr>
              <a:t>，峰值功率高达</a:t>
            </a:r>
            <a:r>
              <a:rPr lang="en-US" altLang="zh-CN" sz="2800" b="1" dirty="0">
                <a:solidFill>
                  <a:schemeClr val="bg1"/>
                </a:solidFill>
              </a:rPr>
              <a:t>1000W</a:t>
            </a:r>
            <a:r>
              <a:rPr lang="zh-CN" altLang="zh-CN" sz="2800" b="1" dirty="0">
                <a:solidFill>
                  <a:schemeClr val="bg1"/>
                </a:solidFill>
              </a:rPr>
              <a:t>。</a:t>
            </a:r>
          </a:p>
          <a:p>
            <a:pPr marL="457200" indent="-457200">
              <a:lnSpc>
                <a:spcPct val="125000"/>
              </a:lnSpc>
              <a:buFont typeface="Wingdings" panose="05000000000000000000" pitchFamily="2" charset="2"/>
              <a:buChar char="Ø"/>
            </a:pPr>
            <a:r>
              <a:rPr lang="zh-CN" altLang="zh-CN" sz="2800" b="1" dirty="0" smtClean="0">
                <a:solidFill>
                  <a:schemeClr val="bg1"/>
                </a:solidFill>
              </a:rPr>
              <a:t>充电</a:t>
            </a:r>
            <a:r>
              <a:rPr lang="zh-CN" altLang="zh-CN" sz="2800" b="1" dirty="0">
                <a:solidFill>
                  <a:schemeClr val="bg1"/>
                </a:solidFill>
              </a:rPr>
              <a:t>电源采用平板变压器来</a:t>
            </a:r>
            <a:r>
              <a:rPr lang="zh-CN" altLang="zh-CN" sz="2800" b="1" dirty="0" smtClean="0">
                <a:solidFill>
                  <a:schemeClr val="bg1"/>
                </a:solidFill>
              </a:rPr>
              <a:t>进行</a:t>
            </a:r>
            <a:r>
              <a:rPr lang="zh-CN" altLang="en-US" sz="2800" b="1" dirty="0" smtClean="0">
                <a:solidFill>
                  <a:schemeClr val="bg1"/>
                </a:solidFill>
              </a:rPr>
              <a:t>升压，</a:t>
            </a:r>
            <a:r>
              <a:rPr lang="zh-CN" altLang="zh-CN" sz="2800" b="1" dirty="0" smtClean="0">
                <a:solidFill>
                  <a:schemeClr val="bg1"/>
                </a:solidFill>
              </a:rPr>
              <a:t>以</a:t>
            </a:r>
            <a:r>
              <a:rPr lang="zh-CN" altLang="zh-CN" sz="2800" b="1" dirty="0">
                <a:solidFill>
                  <a:schemeClr val="bg1"/>
                </a:solidFill>
              </a:rPr>
              <a:t>电容、电池作为初级能源的方式进行供电</a:t>
            </a:r>
            <a:r>
              <a:rPr lang="zh-CN" altLang="zh-CN" sz="2800" b="1" dirty="0" smtClean="0">
                <a:solidFill>
                  <a:schemeClr val="bg1"/>
                </a:solidFill>
              </a:rPr>
              <a:t>，充电</a:t>
            </a:r>
            <a:r>
              <a:rPr lang="zh-CN" altLang="zh-CN" sz="2800" b="1" dirty="0">
                <a:solidFill>
                  <a:schemeClr val="bg1"/>
                </a:solidFill>
              </a:rPr>
              <a:t>电源体积小于</a:t>
            </a:r>
            <a:r>
              <a:rPr lang="en-US" altLang="zh-CN" sz="2800" b="1" dirty="0">
                <a:solidFill>
                  <a:schemeClr val="bg1"/>
                </a:solidFill>
              </a:rPr>
              <a:t>100 mm *100 mm *30mm</a:t>
            </a:r>
            <a:r>
              <a:rPr lang="zh-CN" altLang="zh-CN" sz="2800" b="1" dirty="0">
                <a:solidFill>
                  <a:schemeClr val="bg1"/>
                </a:solidFill>
              </a:rPr>
              <a:t>，总重量</a:t>
            </a:r>
            <a:r>
              <a:rPr lang="en-US" altLang="zh-CN" sz="2800" b="1" dirty="0">
                <a:solidFill>
                  <a:schemeClr val="bg1"/>
                </a:solidFill>
              </a:rPr>
              <a:t>270g</a:t>
            </a:r>
            <a:r>
              <a:rPr lang="zh-CN" altLang="zh-CN" sz="2800" b="1" dirty="0">
                <a:solidFill>
                  <a:schemeClr val="bg1"/>
                </a:solidFill>
              </a:rPr>
              <a:t>，实现了充电电源的小型化和便携。</a:t>
            </a:r>
          </a:p>
          <a:p>
            <a:pPr marL="457200" indent="-457200">
              <a:lnSpc>
                <a:spcPct val="125000"/>
              </a:lnSpc>
              <a:buFont typeface="Wingdings" panose="05000000000000000000" pitchFamily="2" charset="2"/>
              <a:buChar char="Ø"/>
            </a:pPr>
            <a:r>
              <a:rPr lang="zh-CN" altLang="zh-CN" sz="2800" b="1" dirty="0" smtClean="0">
                <a:solidFill>
                  <a:schemeClr val="bg1"/>
                </a:solidFill>
              </a:rPr>
              <a:t>加入</a:t>
            </a:r>
            <a:r>
              <a:rPr lang="zh-CN" altLang="zh-CN" sz="2800" b="1" dirty="0">
                <a:solidFill>
                  <a:schemeClr val="bg1"/>
                </a:solidFill>
              </a:rPr>
              <a:t>了软件控制部分，利用</a:t>
            </a:r>
            <a:r>
              <a:rPr lang="en-US" altLang="zh-CN" sz="2800" b="1" dirty="0">
                <a:solidFill>
                  <a:schemeClr val="bg1"/>
                </a:solidFill>
              </a:rPr>
              <a:t>MCU</a:t>
            </a:r>
            <a:r>
              <a:rPr lang="zh-CN" altLang="zh-CN" sz="2800" b="1" dirty="0">
                <a:solidFill>
                  <a:schemeClr val="bg1"/>
                </a:solidFill>
              </a:rPr>
              <a:t>芯片实现电源充电控制和放电保护以及与后级电路通讯等</a:t>
            </a:r>
            <a:r>
              <a:rPr lang="zh-CN" altLang="zh-CN" sz="2800" b="1" dirty="0" smtClean="0">
                <a:solidFill>
                  <a:schemeClr val="bg1"/>
                </a:solidFill>
              </a:rPr>
              <a:t>功能。</a:t>
            </a:r>
            <a:endParaRPr lang="zh-CN" altLang="zh-CN" sz="2800" b="1" dirty="0">
              <a:solidFill>
                <a:schemeClr val="bg1"/>
              </a:solidFill>
            </a:endParaRPr>
          </a:p>
        </p:txBody>
      </p:sp>
    </p:spTree>
    <p:extLst>
      <p:ext uri="{BB962C8B-B14F-4D97-AF65-F5344CB8AC3E}">
        <p14:creationId xmlns:p14="http://schemas.microsoft.com/office/powerpoint/2010/main" val="15487990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8"/>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13" name="Rectangle 10"/>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8"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5"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7" name="矩形 6"/>
          <p:cNvSpPr/>
          <p:nvPr/>
        </p:nvSpPr>
        <p:spPr>
          <a:xfrm>
            <a:off x="215516" y="1844824"/>
            <a:ext cx="8712968" cy="2704266"/>
          </a:xfrm>
          <a:prstGeom prst="rect">
            <a:avLst/>
          </a:prstGeom>
        </p:spPr>
        <p:txBody>
          <a:bodyPr wrap="square">
            <a:spAutoFit/>
          </a:bodyPr>
          <a:lstStyle/>
          <a:p>
            <a:pPr algn="ctr">
              <a:lnSpc>
                <a:spcPct val="150000"/>
              </a:lnSpc>
            </a:pPr>
            <a:r>
              <a:rPr lang="zh-CN" altLang="en-US" sz="6000" b="1" dirty="0" smtClean="0">
                <a:solidFill>
                  <a:srgbClr val="FF0000"/>
                </a:solidFill>
              </a:rPr>
              <a:t>谢谢大家！</a:t>
            </a:r>
            <a:endParaRPr lang="en-US" altLang="zh-CN" sz="6000" b="1" dirty="0" smtClean="0">
              <a:solidFill>
                <a:srgbClr val="FF0000"/>
              </a:solidFill>
            </a:endParaRPr>
          </a:p>
          <a:p>
            <a:pPr algn="ctr">
              <a:lnSpc>
                <a:spcPct val="150000"/>
              </a:lnSpc>
            </a:pPr>
            <a:r>
              <a:rPr lang="zh-CN" altLang="en-US" sz="6000" b="1" dirty="0" smtClean="0">
                <a:solidFill>
                  <a:srgbClr val="FF0000"/>
                </a:solidFill>
              </a:rPr>
              <a:t>欢迎批评指正！</a:t>
            </a:r>
            <a:endParaRPr lang="zh-CN" altLang="zh-CN" sz="6000" b="1" dirty="0">
              <a:solidFill>
                <a:srgbClr val="FF0000"/>
              </a:solidFill>
            </a:endParaRPr>
          </a:p>
        </p:txBody>
      </p:sp>
      <p:sp>
        <p:nvSpPr>
          <p:cNvPr id="3" name="标题 2"/>
          <p:cNvSpPr>
            <a:spLocks noGrp="1"/>
          </p:cNvSpPr>
          <p:nvPr>
            <p:ph type="title"/>
          </p:nvPr>
        </p:nvSpPr>
        <p:spPr>
          <a:xfrm>
            <a:off x="827584" y="277273"/>
            <a:ext cx="8229600" cy="1143000"/>
          </a:xfrm>
        </p:spPr>
        <p:txBody>
          <a:bodyPr/>
          <a:lstStyle/>
          <a:p>
            <a:endParaRPr lang="zh-CN" altLang="en-US" dirty="0"/>
          </a:p>
        </p:txBody>
      </p:sp>
    </p:spTree>
    <p:extLst>
      <p:ext uri="{BB962C8B-B14F-4D97-AF65-F5344CB8AC3E}">
        <p14:creationId xmlns:p14="http://schemas.microsoft.com/office/powerpoint/2010/main" val="26348924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dirty="0"/>
          </a:p>
        </p:txBody>
      </p:sp>
      <p:sp>
        <p:nvSpPr>
          <p:cNvPr id="3" name="内容占位符 2"/>
          <p:cNvSpPr>
            <a:spLocks noGrp="1"/>
          </p:cNvSpPr>
          <p:nvPr>
            <p:ph idx="1"/>
          </p:nvPr>
        </p:nvSpPr>
        <p:spPr>
          <a:xfrm>
            <a:off x="899592" y="1988840"/>
            <a:ext cx="7546032" cy="4525963"/>
          </a:xfrm>
        </p:spPr>
        <p:txBody>
          <a:bodyPr/>
          <a:lstStyle/>
          <a:p>
            <a:pPr>
              <a:lnSpc>
                <a:spcPct val="125000"/>
              </a:lnSpc>
              <a:buFont typeface="Wingdings" panose="05000000000000000000" pitchFamily="2" charset="2"/>
              <a:buChar char="Ø"/>
            </a:pPr>
            <a:r>
              <a:rPr lang="zh-CN" altLang="en-US" b="1" dirty="0" smtClean="0">
                <a:solidFill>
                  <a:schemeClr val="bg1"/>
                </a:solidFill>
              </a:rPr>
              <a:t>电源的技术要求</a:t>
            </a:r>
            <a:endParaRPr lang="en-US" altLang="zh-CN" b="1" dirty="0" smtClean="0">
              <a:solidFill>
                <a:schemeClr val="bg1"/>
              </a:solidFill>
            </a:endParaRPr>
          </a:p>
          <a:p>
            <a:pPr>
              <a:lnSpc>
                <a:spcPct val="125000"/>
              </a:lnSpc>
              <a:buFont typeface="Wingdings" panose="05000000000000000000" pitchFamily="2" charset="2"/>
              <a:buChar char="Ø"/>
            </a:pPr>
            <a:r>
              <a:rPr lang="zh-CN" altLang="zh-CN" b="1" dirty="0">
                <a:solidFill>
                  <a:schemeClr val="bg1"/>
                </a:solidFill>
              </a:rPr>
              <a:t>充电</a:t>
            </a:r>
            <a:r>
              <a:rPr lang="zh-CN" altLang="zh-CN" b="1" dirty="0" smtClean="0">
                <a:solidFill>
                  <a:schemeClr val="bg1"/>
                </a:solidFill>
              </a:rPr>
              <a:t>方式</a:t>
            </a:r>
            <a:r>
              <a:rPr lang="zh-CN" altLang="en-US" b="1" dirty="0" smtClean="0">
                <a:solidFill>
                  <a:schemeClr val="bg1"/>
                </a:solidFill>
              </a:rPr>
              <a:t>的选择</a:t>
            </a:r>
            <a:endParaRPr lang="en-US" altLang="zh-CN" b="1" dirty="0" smtClean="0">
              <a:solidFill>
                <a:schemeClr val="bg1"/>
              </a:solidFill>
            </a:endParaRPr>
          </a:p>
          <a:p>
            <a:pPr>
              <a:lnSpc>
                <a:spcPct val="125000"/>
              </a:lnSpc>
              <a:buFont typeface="Wingdings" panose="05000000000000000000" pitchFamily="2" charset="2"/>
              <a:buChar char="Ø"/>
            </a:pPr>
            <a:r>
              <a:rPr lang="zh-CN" altLang="zh-CN" b="1" dirty="0">
                <a:solidFill>
                  <a:schemeClr val="bg1"/>
                </a:solidFill>
              </a:rPr>
              <a:t>计算与</a:t>
            </a:r>
            <a:r>
              <a:rPr lang="zh-CN" altLang="zh-CN" b="1" dirty="0" smtClean="0">
                <a:solidFill>
                  <a:schemeClr val="bg1"/>
                </a:solidFill>
              </a:rPr>
              <a:t>仿真</a:t>
            </a:r>
            <a:endParaRPr lang="en-US" altLang="zh-CN" b="1" dirty="0" smtClean="0">
              <a:solidFill>
                <a:schemeClr val="bg1"/>
              </a:solidFill>
            </a:endParaRPr>
          </a:p>
          <a:p>
            <a:pPr>
              <a:lnSpc>
                <a:spcPct val="125000"/>
              </a:lnSpc>
              <a:buFont typeface="Wingdings" panose="05000000000000000000" pitchFamily="2" charset="2"/>
              <a:buChar char="Ø"/>
            </a:pPr>
            <a:r>
              <a:rPr lang="zh-CN" altLang="en-US" b="1" dirty="0" smtClean="0">
                <a:solidFill>
                  <a:schemeClr val="bg1"/>
                </a:solidFill>
              </a:rPr>
              <a:t>功能测试</a:t>
            </a:r>
            <a:endParaRPr lang="en-US" altLang="zh-CN" b="1" dirty="0" smtClean="0">
              <a:solidFill>
                <a:schemeClr val="bg1"/>
              </a:solidFill>
            </a:endParaRPr>
          </a:p>
          <a:p>
            <a:pPr>
              <a:lnSpc>
                <a:spcPct val="125000"/>
              </a:lnSpc>
              <a:buFont typeface="Wingdings" panose="05000000000000000000" pitchFamily="2" charset="2"/>
              <a:buChar char="Ø"/>
            </a:pPr>
            <a:r>
              <a:rPr lang="zh-CN" altLang="zh-CN" b="1" dirty="0">
                <a:solidFill>
                  <a:schemeClr val="bg1"/>
                </a:solidFill>
              </a:rPr>
              <a:t>功能测试</a:t>
            </a:r>
            <a:endParaRPr lang="zh-CN" altLang="en-US" b="1" dirty="0">
              <a:solidFill>
                <a:schemeClr val="bg1"/>
              </a:solidFill>
            </a:endParaRPr>
          </a:p>
        </p:txBody>
      </p:sp>
    </p:spTree>
    <p:extLst>
      <p:ext uri="{BB962C8B-B14F-4D97-AF65-F5344CB8AC3E}">
        <p14:creationId xmlns:p14="http://schemas.microsoft.com/office/powerpoint/2010/main" val="8291007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b="1" dirty="0" smtClean="0"/>
              <a:t>电源的技术要求</a:t>
            </a:r>
            <a:endParaRPr lang="zh-CN" altLang="en-US" dirty="0"/>
          </a:p>
        </p:txBody>
      </p:sp>
      <p:sp>
        <p:nvSpPr>
          <p:cNvPr id="3" name="内容占位符 2"/>
          <p:cNvSpPr>
            <a:spLocks noGrp="1"/>
          </p:cNvSpPr>
          <p:nvPr>
            <p:ph idx="1"/>
          </p:nvPr>
        </p:nvSpPr>
        <p:spPr>
          <a:xfrm>
            <a:off x="611560" y="1772816"/>
            <a:ext cx="8003232" cy="4525963"/>
          </a:xfrm>
        </p:spPr>
        <p:txBody>
          <a:bodyPr>
            <a:normAutofit fontScale="92500" lnSpcReduction="20000"/>
          </a:bodyPr>
          <a:lstStyle/>
          <a:p>
            <a:pPr marL="0" indent="0">
              <a:lnSpc>
                <a:spcPct val="125000"/>
              </a:lnSpc>
              <a:buNone/>
            </a:pPr>
            <a:r>
              <a:rPr lang="zh-CN" altLang="zh-CN" b="1" dirty="0">
                <a:solidFill>
                  <a:schemeClr val="bg1"/>
                </a:solidFill>
              </a:rPr>
              <a:t>户外大容量电容负载</a:t>
            </a:r>
            <a:r>
              <a:rPr lang="zh-CN" altLang="en-US" b="1" dirty="0">
                <a:solidFill>
                  <a:schemeClr val="bg1"/>
                </a:solidFill>
              </a:rPr>
              <a:t>，</a:t>
            </a:r>
            <a:r>
              <a:rPr lang="zh-CN" altLang="zh-CN" b="1" dirty="0">
                <a:solidFill>
                  <a:schemeClr val="bg1"/>
                </a:solidFill>
              </a:rPr>
              <a:t>充电电源要求满足以下功能：</a:t>
            </a:r>
            <a:endParaRPr lang="en-US" altLang="zh-CN" b="1" dirty="0">
              <a:solidFill>
                <a:schemeClr val="bg1"/>
              </a:solidFill>
            </a:endParaRPr>
          </a:p>
          <a:p>
            <a:pPr>
              <a:lnSpc>
                <a:spcPct val="125000"/>
              </a:lnSpc>
              <a:buFont typeface="Wingdings" panose="05000000000000000000" pitchFamily="2" charset="2"/>
              <a:buChar char="Ø"/>
            </a:pPr>
            <a:r>
              <a:rPr lang="zh-CN" altLang="zh-CN" b="1" dirty="0">
                <a:solidFill>
                  <a:schemeClr val="bg1"/>
                </a:solidFill>
              </a:rPr>
              <a:t>在</a:t>
            </a:r>
            <a:r>
              <a:rPr lang="en-US" altLang="zh-CN" b="1" dirty="0">
                <a:solidFill>
                  <a:srgbClr val="FF0000"/>
                </a:solidFill>
              </a:rPr>
              <a:t>1.5s</a:t>
            </a:r>
            <a:r>
              <a:rPr lang="zh-CN" altLang="zh-CN" b="1" dirty="0">
                <a:solidFill>
                  <a:schemeClr val="bg1"/>
                </a:solidFill>
              </a:rPr>
              <a:t>内将</a:t>
            </a:r>
            <a:r>
              <a:rPr lang="en-US" altLang="zh-CN" b="1" dirty="0">
                <a:solidFill>
                  <a:srgbClr val="FF0000"/>
                </a:solidFill>
              </a:rPr>
              <a:t>10000μF</a:t>
            </a:r>
            <a:r>
              <a:rPr lang="zh-CN" altLang="zh-CN" b="1" dirty="0">
                <a:solidFill>
                  <a:schemeClr val="bg1"/>
                </a:solidFill>
              </a:rPr>
              <a:t>的电容器充到</a:t>
            </a:r>
            <a:r>
              <a:rPr lang="en-US" altLang="zh-CN" b="1" dirty="0">
                <a:solidFill>
                  <a:srgbClr val="FF0000"/>
                </a:solidFill>
              </a:rPr>
              <a:t>360V</a:t>
            </a:r>
            <a:r>
              <a:rPr lang="zh-CN" altLang="zh-CN" b="1" dirty="0">
                <a:solidFill>
                  <a:schemeClr val="bg1"/>
                </a:solidFill>
              </a:rPr>
              <a:t>，平均功率</a:t>
            </a:r>
            <a:r>
              <a:rPr lang="en-US" altLang="zh-CN" b="1" dirty="0">
                <a:solidFill>
                  <a:schemeClr val="bg1"/>
                </a:solidFill>
              </a:rPr>
              <a:t>500W</a:t>
            </a:r>
            <a:r>
              <a:rPr lang="zh-CN" altLang="zh-CN" b="1" dirty="0">
                <a:solidFill>
                  <a:schemeClr val="bg1"/>
                </a:solidFill>
              </a:rPr>
              <a:t>，峰值功率</a:t>
            </a:r>
            <a:r>
              <a:rPr lang="en-US" altLang="zh-CN" b="1" dirty="0">
                <a:solidFill>
                  <a:schemeClr val="bg1"/>
                </a:solidFill>
              </a:rPr>
              <a:t>1000W</a:t>
            </a:r>
          </a:p>
          <a:p>
            <a:pPr>
              <a:lnSpc>
                <a:spcPct val="125000"/>
              </a:lnSpc>
              <a:buFont typeface="Wingdings" panose="05000000000000000000" pitchFamily="2" charset="2"/>
              <a:buChar char="Ø"/>
            </a:pPr>
            <a:r>
              <a:rPr lang="zh-CN" altLang="zh-CN" b="1" dirty="0">
                <a:solidFill>
                  <a:schemeClr val="bg1"/>
                </a:solidFill>
              </a:rPr>
              <a:t>充电电压可调</a:t>
            </a:r>
            <a:endParaRPr lang="en-US" altLang="zh-CN" b="1" dirty="0">
              <a:solidFill>
                <a:schemeClr val="bg1"/>
              </a:solidFill>
            </a:endParaRPr>
          </a:p>
          <a:p>
            <a:pPr>
              <a:lnSpc>
                <a:spcPct val="125000"/>
              </a:lnSpc>
              <a:buFont typeface="Wingdings" panose="05000000000000000000" pitchFamily="2" charset="2"/>
              <a:buChar char="Ø"/>
            </a:pPr>
            <a:r>
              <a:rPr lang="zh-CN" altLang="zh-CN" b="1" dirty="0">
                <a:solidFill>
                  <a:schemeClr val="bg1"/>
                </a:solidFill>
              </a:rPr>
              <a:t>具有充放电保护和自加热功能</a:t>
            </a:r>
            <a:endParaRPr lang="en-US" altLang="zh-CN" b="1" dirty="0">
              <a:solidFill>
                <a:schemeClr val="bg1"/>
              </a:solidFill>
            </a:endParaRPr>
          </a:p>
          <a:p>
            <a:pPr>
              <a:lnSpc>
                <a:spcPct val="125000"/>
              </a:lnSpc>
              <a:buFont typeface="Wingdings" panose="05000000000000000000" pitchFamily="2" charset="2"/>
              <a:buChar char="Ø"/>
            </a:pPr>
            <a:r>
              <a:rPr lang="zh-CN" altLang="zh-CN" b="1" dirty="0">
                <a:solidFill>
                  <a:schemeClr val="bg1"/>
                </a:solidFill>
              </a:rPr>
              <a:t>充电电源体积</a:t>
            </a:r>
            <a:r>
              <a:rPr lang="zh-CN" altLang="zh-CN" b="1" dirty="0">
                <a:solidFill>
                  <a:srgbClr val="FF0000"/>
                </a:solidFill>
              </a:rPr>
              <a:t>小于</a:t>
            </a:r>
            <a:r>
              <a:rPr lang="en-US" altLang="zh-CN" b="1" dirty="0">
                <a:solidFill>
                  <a:srgbClr val="FF0000"/>
                </a:solidFill>
              </a:rPr>
              <a:t>100*100*30mm</a:t>
            </a:r>
            <a:r>
              <a:rPr lang="zh-CN" altLang="zh-CN" b="1" dirty="0">
                <a:solidFill>
                  <a:schemeClr val="bg1"/>
                </a:solidFill>
              </a:rPr>
              <a:t>，总重量</a:t>
            </a:r>
            <a:r>
              <a:rPr lang="zh-CN" altLang="zh-CN" b="1" dirty="0">
                <a:solidFill>
                  <a:srgbClr val="FF0000"/>
                </a:solidFill>
              </a:rPr>
              <a:t>小于</a:t>
            </a:r>
            <a:r>
              <a:rPr lang="en-US" altLang="zh-CN" b="1" dirty="0">
                <a:solidFill>
                  <a:srgbClr val="FF0000"/>
                </a:solidFill>
              </a:rPr>
              <a:t>400g</a:t>
            </a:r>
            <a:endParaRPr lang="zh-CN" altLang="en-US" b="1" dirty="0">
              <a:solidFill>
                <a:srgbClr val="FF0000"/>
              </a:solidFill>
            </a:endParaRPr>
          </a:p>
        </p:txBody>
      </p:sp>
    </p:spTree>
    <p:extLst>
      <p:ext uri="{BB962C8B-B14F-4D97-AF65-F5344CB8AC3E}">
        <p14:creationId xmlns:p14="http://schemas.microsoft.com/office/powerpoint/2010/main" val="20494184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b="1" dirty="0" smtClean="0"/>
              <a:t>充电方式的选择</a:t>
            </a:r>
            <a:endParaRPr lang="zh-CN" altLang="en-US" dirty="0"/>
          </a:p>
        </p:txBody>
      </p:sp>
      <p:sp>
        <p:nvSpPr>
          <p:cNvPr id="3" name="内容占位符 2"/>
          <p:cNvSpPr>
            <a:spLocks noGrp="1"/>
          </p:cNvSpPr>
          <p:nvPr>
            <p:ph idx="1"/>
          </p:nvPr>
        </p:nvSpPr>
        <p:spPr/>
        <p:txBody>
          <a:bodyPr>
            <a:normAutofit/>
          </a:bodyPr>
          <a:lstStyle/>
          <a:p>
            <a:pPr marL="0" lvl="0" indent="0">
              <a:lnSpc>
                <a:spcPct val="125000"/>
              </a:lnSpc>
              <a:buNone/>
            </a:pPr>
            <a:r>
              <a:rPr lang="zh-CN" altLang="zh-CN" b="1" dirty="0">
                <a:solidFill>
                  <a:schemeClr val="bg1"/>
                </a:solidFill>
              </a:rPr>
              <a:t>串联谐振充电方式</a:t>
            </a:r>
            <a:r>
              <a:rPr lang="zh-CN" altLang="zh-CN" b="1" dirty="0" smtClean="0">
                <a:solidFill>
                  <a:schemeClr val="bg1"/>
                </a:solidFill>
              </a:rPr>
              <a:t>：</a:t>
            </a:r>
            <a:endParaRPr lang="en-US" altLang="zh-CN" b="1" dirty="0" smtClean="0">
              <a:solidFill>
                <a:schemeClr val="bg1"/>
              </a:solidFill>
            </a:endParaRPr>
          </a:p>
          <a:p>
            <a:pPr>
              <a:lnSpc>
                <a:spcPct val="125000"/>
              </a:lnSpc>
              <a:buFont typeface="Wingdings" panose="05000000000000000000" pitchFamily="2" charset="2"/>
              <a:buChar char="Ø"/>
            </a:pPr>
            <a:r>
              <a:rPr lang="zh-CN" altLang="en-US" b="1" dirty="0" smtClean="0">
                <a:solidFill>
                  <a:schemeClr val="bg1"/>
                </a:solidFill>
              </a:rPr>
              <a:t>恒流充电、允许负载短路、可靠性高、控制简单、开关器件工作在软开关状态</a:t>
            </a:r>
            <a:endParaRPr lang="en-US" altLang="zh-CN" b="1" dirty="0" smtClean="0">
              <a:solidFill>
                <a:schemeClr val="bg1"/>
              </a:solidFill>
            </a:endParaRPr>
          </a:p>
          <a:p>
            <a:pPr>
              <a:lnSpc>
                <a:spcPct val="125000"/>
              </a:lnSpc>
              <a:buFont typeface="Wingdings" panose="05000000000000000000" pitchFamily="2" charset="2"/>
              <a:buChar char="Ø"/>
            </a:pPr>
            <a:r>
              <a:rPr lang="zh-CN" altLang="en-US" b="1" dirty="0" smtClean="0">
                <a:solidFill>
                  <a:schemeClr val="bg1"/>
                </a:solidFill>
              </a:rPr>
              <a:t>保证更快的充电速度，充电过程中对负载电容的冲击更小</a:t>
            </a:r>
            <a:endParaRPr lang="en-US" altLang="zh-CN" b="1" dirty="0" smtClean="0">
              <a:solidFill>
                <a:schemeClr val="bg1"/>
              </a:solidFill>
            </a:endParaRPr>
          </a:p>
          <a:p>
            <a:pPr>
              <a:lnSpc>
                <a:spcPct val="125000"/>
              </a:lnSpc>
              <a:buFont typeface="Wingdings" panose="05000000000000000000" pitchFamily="2" charset="2"/>
              <a:buChar char="Ø"/>
            </a:pPr>
            <a:r>
              <a:rPr lang="zh-CN" altLang="en-US" b="1" smtClean="0">
                <a:solidFill>
                  <a:schemeClr val="bg1"/>
                </a:solidFill>
              </a:rPr>
              <a:t>有利于小型化</a:t>
            </a:r>
            <a:endParaRPr lang="zh-CN" altLang="en-US" b="1" dirty="0">
              <a:solidFill>
                <a:srgbClr val="FF0000"/>
              </a:solidFill>
            </a:endParaRPr>
          </a:p>
        </p:txBody>
      </p:sp>
    </p:spTree>
    <p:extLst>
      <p:ext uri="{BB962C8B-B14F-4D97-AF65-F5344CB8AC3E}">
        <p14:creationId xmlns:p14="http://schemas.microsoft.com/office/powerpoint/2010/main" val="29789931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b="1" dirty="0" smtClean="0"/>
              <a:t>参数</a:t>
            </a:r>
            <a:r>
              <a:rPr lang="zh-CN" altLang="en-US" b="1" dirty="0"/>
              <a:t>计算</a:t>
            </a:r>
            <a:endParaRPr lang="zh-CN" altLang="en-US" dirty="0"/>
          </a:p>
        </p:txBody>
      </p:sp>
      <p:sp>
        <p:nvSpPr>
          <p:cNvPr id="3" name="内容占位符 2"/>
          <p:cNvSpPr>
            <a:spLocks noGrp="1"/>
          </p:cNvSpPr>
          <p:nvPr>
            <p:ph idx="1"/>
          </p:nvPr>
        </p:nvSpPr>
        <p:spPr/>
        <p:txBody>
          <a:bodyPr>
            <a:normAutofit/>
          </a:bodyPr>
          <a:lstStyle/>
          <a:p>
            <a:pPr marL="0" lvl="0" indent="0">
              <a:lnSpc>
                <a:spcPct val="125000"/>
              </a:lnSpc>
              <a:buNone/>
            </a:pPr>
            <a:r>
              <a:rPr lang="zh-CN" altLang="zh-CN" b="1" dirty="0">
                <a:solidFill>
                  <a:schemeClr val="bg1"/>
                </a:solidFill>
              </a:rPr>
              <a:t>串联谐振充电方式</a:t>
            </a:r>
            <a:r>
              <a:rPr lang="zh-CN" altLang="zh-CN" b="1" dirty="0" smtClean="0">
                <a:solidFill>
                  <a:schemeClr val="bg1"/>
                </a:solidFill>
              </a:rPr>
              <a:t>：</a:t>
            </a:r>
            <a:endParaRPr lang="en-US" altLang="zh-CN" b="1" dirty="0" smtClean="0">
              <a:solidFill>
                <a:schemeClr val="bg1"/>
              </a:solidFill>
            </a:endParaRPr>
          </a:p>
          <a:p>
            <a:pPr marL="0" lvl="0" indent="0">
              <a:lnSpc>
                <a:spcPct val="125000"/>
              </a:lnSpc>
              <a:buNone/>
            </a:pPr>
            <a:r>
              <a:rPr lang="zh-CN" altLang="zh-CN" b="1" dirty="0" smtClean="0">
                <a:solidFill>
                  <a:schemeClr val="bg1"/>
                </a:solidFill>
              </a:rPr>
              <a:t>在</a:t>
            </a:r>
            <a:r>
              <a:rPr lang="en-US" altLang="zh-CN" b="1" dirty="0" smtClean="0">
                <a:solidFill>
                  <a:schemeClr val="bg1"/>
                </a:solidFill>
              </a:rPr>
              <a:t>                      </a:t>
            </a:r>
            <a:r>
              <a:rPr lang="zh-CN" altLang="zh-CN" b="1" dirty="0" smtClean="0">
                <a:solidFill>
                  <a:schemeClr val="bg1"/>
                </a:solidFill>
              </a:rPr>
              <a:t>工作</a:t>
            </a:r>
            <a:r>
              <a:rPr lang="zh-CN" altLang="zh-CN" b="1" dirty="0">
                <a:solidFill>
                  <a:schemeClr val="bg1"/>
                </a:solidFill>
              </a:rPr>
              <a:t>模式</a:t>
            </a:r>
            <a:r>
              <a:rPr lang="zh-CN" altLang="zh-CN" b="1" dirty="0" smtClean="0">
                <a:solidFill>
                  <a:schemeClr val="bg1"/>
                </a:solidFill>
              </a:rPr>
              <a:t>下</a:t>
            </a:r>
            <a:r>
              <a:rPr lang="zh-CN" altLang="en-US" b="1" dirty="0" smtClean="0">
                <a:solidFill>
                  <a:schemeClr val="bg1"/>
                </a:solidFill>
              </a:rPr>
              <a:t>，</a:t>
            </a:r>
            <a:r>
              <a:rPr lang="zh-CN" altLang="zh-CN" b="1" dirty="0">
                <a:solidFill>
                  <a:schemeClr val="bg1"/>
                </a:solidFill>
              </a:rPr>
              <a:t>充电电流处于断续状态，使得开关管处于软开关</a:t>
            </a:r>
            <a:r>
              <a:rPr lang="zh-CN" altLang="zh-CN" b="1" dirty="0" smtClean="0">
                <a:solidFill>
                  <a:schemeClr val="bg1"/>
                </a:solidFill>
              </a:rPr>
              <a:t>模式</a:t>
            </a:r>
            <a:endParaRPr lang="en-US" altLang="zh-CN" b="1" dirty="0" smtClean="0">
              <a:solidFill>
                <a:schemeClr val="bg1"/>
              </a:solidFill>
            </a:endParaRPr>
          </a:p>
          <a:p>
            <a:pPr>
              <a:lnSpc>
                <a:spcPct val="125000"/>
              </a:lnSpc>
              <a:buFont typeface="Wingdings" panose="05000000000000000000" pitchFamily="2" charset="2"/>
              <a:buChar char="Ø"/>
            </a:pPr>
            <a:r>
              <a:rPr lang="zh-CN" altLang="zh-CN" b="1" dirty="0">
                <a:solidFill>
                  <a:schemeClr val="bg1"/>
                </a:solidFill>
              </a:rPr>
              <a:t>充电电流的平均值可通过公式计算</a:t>
            </a:r>
            <a:r>
              <a:rPr lang="zh-CN" altLang="en-US" b="1" dirty="0" smtClean="0">
                <a:solidFill>
                  <a:schemeClr val="bg1"/>
                </a:solidFill>
              </a:rPr>
              <a:t>：</a:t>
            </a:r>
            <a:endParaRPr lang="en-US" altLang="zh-CN" b="1" dirty="0" smtClean="0">
              <a:solidFill>
                <a:schemeClr val="bg1"/>
              </a:solidFill>
            </a:endParaRPr>
          </a:p>
          <a:p>
            <a:pPr marL="0" indent="0">
              <a:lnSpc>
                <a:spcPct val="125000"/>
              </a:lnSpc>
              <a:buNone/>
            </a:pPr>
            <a:endParaRPr lang="zh-CN" altLang="zh-CN" b="1" dirty="0">
              <a:solidFill>
                <a:schemeClr val="bg1"/>
              </a:solidFill>
            </a:endParaRPr>
          </a:p>
          <a:p>
            <a:pPr marL="0" lvl="0" indent="0">
              <a:lnSpc>
                <a:spcPct val="125000"/>
              </a:lnSpc>
              <a:buNone/>
            </a:pPr>
            <a:endParaRPr lang="en-US" altLang="zh-CN" b="1" dirty="0">
              <a:solidFill>
                <a:schemeClr val="bg1"/>
              </a:solidFill>
            </a:endParaRPr>
          </a:p>
        </p:txBody>
      </p:sp>
      <p:sp>
        <p:nvSpPr>
          <p:cNvPr id="10" name="Rectangle 8"/>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graphicFrame>
        <p:nvGraphicFramePr>
          <p:cNvPr id="11" name="对象 10"/>
          <p:cNvGraphicFramePr>
            <a:graphicFrameLocks noChangeAspect="1"/>
          </p:cNvGraphicFramePr>
          <p:nvPr>
            <p:extLst>
              <p:ext uri="{D42A27DB-BD31-4B8C-83A1-F6EECF244321}">
                <p14:modId xmlns:p14="http://schemas.microsoft.com/office/powerpoint/2010/main" val="3862671101"/>
              </p:ext>
            </p:extLst>
          </p:nvPr>
        </p:nvGraphicFramePr>
        <p:xfrm>
          <a:off x="1187624" y="2348880"/>
          <a:ext cx="1746623" cy="576064"/>
        </p:xfrm>
        <a:graphic>
          <a:graphicData uri="http://schemas.openxmlformats.org/presentationml/2006/ole">
            <mc:AlternateContent xmlns:mc="http://schemas.openxmlformats.org/markup-compatibility/2006">
              <mc:Choice xmlns:v="urn:schemas-microsoft-com:vml" Requires="v">
                <p:oleObj spid="_x0000_s1077" r:id="rId3" imgW="596641" imgH="203112" progId="Equation.DSMT4">
                  <p:embed/>
                </p:oleObj>
              </mc:Choice>
              <mc:Fallback>
                <p:oleObj r:id="rId3" imgW="596641" imgH="203112" progId="Equation.DSMT4">
                  <p:embed/>
                  <p:pic>
                    <p:nvPicPr>
                      <p:cNvPr id="0" name="Object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87624" y="2348880"/>
                        <a:ext cx="1746623" cy="576064"/>
                      </a:xfrm>
                      <a:prstGeom prst="rect">
                        <a:avLst/>
                      </a:prstGeom>
                      <a:noFill/>
                    </p:spPr>
                  </p:pic>
                </p:oleObj>
              </mc:Fallback>
            </mc:AlternateContent>
          </a:graphicData>
        </a:graphic>
      </p:graphicFrame>
      <p:sp>
        <p:nvSpPr>
          <p:cNvPr id="13" name="Rectangle 10"/>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graphicFrame>
        <p:nvGraphicFramePr>
          <p:cNvPr id="14" name="对象 13"/>
          <p:cNvGraphicFramePr>
            <a:graphicFrameLocks noChangeAspect="1"/>
          </p:cNvGraphicFramePr>
          <p:nvPr>
            <p:extLst>
              <p:ext uri="{D42A27DB-BD31-4B8C-83A1-F6EECF244321}">
                <p14:modId xmlns:p14="http://schemas.microsoft.com/office/powerpoint/2010/main" val="364659174"/>
              </p:ext>
            </p:extLst>
          </p:nvPr>
        </p:nvGraphicFramePr>
        <p:xfrm>
          <a:off x="971600" y="4365104"/>
          <a:ext cx="5332022" cy="1152128"/>
        </p:xfrm>
        <a:graphic>
          <a:graphicData uri="http://schemas.openxmlformats.org/presentationml/2006/ole">
            <mc:AlternateContent xmlns:mc="http://schemas.openxmlformats.org/markup-compatibility/2006">
              <mc:Choice xmlns:v="urn:schemas-microsoft-com:vml" Requires="v">
                <p:oleObj spid="_x0000_s1078" r:id="rId5" imgW="2463800" imgH="533400" progId="Equation.DSMT4">
                  <p:embed/>
                </p:oleObj>
              </mc:Choice>
              <mc:Fallback>
                <p:oleObj r:id="rId5" imgW="2463800" imgH="533400" progId="Equation.DSMT4">
                  <p:embed/>
                  <p:pic>
                    <p:nvPicPr>
                      <p:cNvPr id="0" name="Object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71600" y="4365104"/>
                        <a:ext cx="5332022" cy="1152128"/>
                      </a:xfrm>
                      <a:prstGeom prst="rect">
                        <a:avLst/>
                      </a:prstGeom>
                      <a:noFill/>
                    </p:spPr>
                  </p:pic>
                </p:oleObj>
              </mc:Fallback>
            </mc:AlternateContent>
          </a:graphicData>
        </a:graphic>
      </p:graphicFrame>
    </p:spTree>
    <p:extLst>
      <p:ext uri="{BB962C8B-B14F-4D97-AF65-F5344CB8AC3E}">
        <p14:creationId xmlns:p14="http://schemas.microsoft.com/office/powerpoint/2010/main" val="22845605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b="1" dirty="0" smtClean="0"/>
              <a:t>参数</a:t>
            </a:r>
            <a:r>
              <a:rPr lang="zh-CN" altLang="en-US" b="1" dirty="0"/>
              <a:t>计算</a:t>
            </a:r>
            <a:endParaRPr lang="zh-CN" altLang="en-US" dirty="0"/>
          </a:p>
        </p:txBody>
      </p:sp>
      <p:sp>
        <p:nvSpPr>
          <p:cNvPr id="3" name="内容占位符 2"/>
          <p:cNvSpPr>
            <a:spLocks noGrp="1"/>
          </p:cNvSpPr>
          <p:nvPr>
            <p:ph idx="1"/>
          </p:nvPr>
        </p:nvSpPr>
        <p:spPr>
          <a:xfrm>
            <a:off x="179512" y="1340768"/>
            <a:ext cx="8445624" cy="4608512"/>
          </a:xfrm>
        </p:spPr>
        <p:txBody>
          <a:bodyPr>
            <a:normAutofit fontScale="92500" lnSpcReduction="10000"/>
          </a:bodyPr>
          <a:lstStyle/>
          <a:p>
            <a:pPr>
              <a:lnSpc>
                <a:spcPct val="125000"/>
              </a:lnSpc>
              <a:buFont typeface="Wingdings" panose="05000000000000000000" pitchFamily="2" charset="2"/>
              <a:buChar char="Ø"/>
            </a:pPr>
            <a:r>
              <a:rPr lang="zh-CN" altLang="zh-CN" b="1" dirty="0">
                <a:solidFill>
                  <a:schemeClr val="bg1"/>
                </a:solidFill>
              </a:rPr>
              <a:t>谐振电容</a:t>
            </a:r>
            <a:r>
              <a:rPr lang="en-US" altLang="zh-CN" b="1" dirty="0">
                <a:solidFill>
                  <a:schemeClr val="bg1"/>
                </a:solidFill>
              </a:rPr>
              <a:t> </a:t>
            </a:r>
            <a:r>
              <a:rPr lang="zh-CN" altLang="zh-CN" b="1" dirty="0">
                <a:solidFill>
                  <a:schemeClr val="bg1"/>
                </a:solidFill>
              </a:rPr>
              <a:t>通过公式</a:t>
            </a:r>
            <a:r>
              <a:rPr lang="zh-CN" altLang="zh-CN" b="1" dirty="0" smtClean="0">
                <a:solidFill>
                  <a:schemeClr val="bg1"/>
                </a:solidFill>
              </a:rPr>
              <a:t>计算</a:t>
            </a:r>
            <a:endParaRPr lang="en-US" altLang="zh-CN" b="1" dirty="0" smtClean="0">
              <a:solidFill>
                <a:schemeClr val="bg1"/>
              </a:solidFill>
            </a:endParaRPr>
          </a:p>
          <a:p>
            <a:pPr>
              <a:lnSpc>
                <a:spcPct val="125000"/>
              </a:lnSpc>
              <a:buFont typeface="Wingdings" panose="05000000000000000000" pitchFamily="2" charset="2"/>
              <a:buChar char="Ø"/>
            </a:pPr>
            <a:endParaRPr lang="en-US" altLang="zh-CN" b="1" dirty="0">
              <a:solidFill>
                <a:schemeClr val="bg1"/>
              </a:solidFill>
            </a:endParaRPr>
          </a:p>
          <a:p>
            <a:pPr>
              <a:lnSpc>
                <a:spcPct val="125000"/>
              </a:lnSpc>
              <a:buFont typeface="Wingdings" panose="05000000000000000000" pitchFamily="2" charset="2"/>
              <a:buChar char="Ø"/>
            </a:pPr>
            <a:endParaRPr lang="zh-CN" altLang="zh-CN" b="1" dirty="0">
              <a:solidFill>
                <a:schemeClr val="bg1"/>
              </a:solidFill>
            </a:endParaRPr>
          </a:p>
          <a:p>
            <a:pPr>
              <a:lnSpc>
                <a:spcPct val="125000"/>
              </a:lnSpc>
              <a:buFont typeface="Wingdings" panose="05000000000000000000" pitchFamily="2" charset="2"/>
              <a:buChar char="Ø"/>
            </a:pPr>
            <a:r>
              <a:rPr lang="zh-CN" altLang="zh-CN" b="1" dirty="0">
                <a:solidFill>
                  <a:schemeClr val="bg1"/>
                </a:solidFill>
              </a:rPr>
              <a:t>谐振电感通过公式</a:t>
            </a:r>
            <a:r>
              <a:rPr lang="zh-CN" altLang="zh-CN" b="1" dirty="0" smtClean="0">
                <a:solidFill>
                  <a:schemeClr val="bg1"/>
                </a:solidFill>
              </a:rPr>
              <a:t>计算</a:t>
            </a:r>
            <a:endParaRPr lang="en-US" altLang="zh-CN" b="1" dirty="0" smtClean="0">
              <a:solidFill>
                <a:schemeClr val="bg1"/>
              </a:solidFill>
            </a:endParaRPr>
          </a:p>
          <a:p>
            <a:pPr>
              <a:lnSpc>
                <a:spcPct val="125000"/>
              </a:lnSpc>
              <a:buFont typeface="Wingdings" panose="05000000000000000000" pitchFamily="2" charset="2"/>
              <a:buChar char="Ø"/>
            </a:pPr>
            <a:endParaRPr lang="en-US" altLang="zh-CN" b="1" dirty="0">
              <a:solidFill>
                <a:schemeClr val="bg1"/>
              </a:solidFill>
            </a:endParaRPr>
          </a:p>
          <a:p>
            <a:pPr>
              <a:lnSpc>
                <a:spcPct val="125000"/>
              </a:lnSpc>
              <a:buFont typeface="Wingdings" panose="05000000000000000000" pitchFamily="2" charset="2"/>
              <a:buChar char="Ø"/>
            </a:pPr>
            <a:endParaRPr lang="en-US" altLang="zh-CN" b="1" dirty="0" smtClean="0">
              <a:solidFill>
                <a:schemeClr val="bg1"/>
              </a:solidFill>
            </a:endParaRPr>
          </a:p>
          <a:p>
            <a:pPr>
              <a:lnSpc>
                <a:spcPct val="135000"/>
              </a:lnSpc>
              <a:buFont typeface="Wingdings" panose="05000000000000000000" pitchFamily="2" charset="2"/>
              <a:buChar char="Ø"/>
            </a:pPr>
            <a:r>
              <a:rPr lang="zh-CN" altLang="zh-CN" b="1" dirty="0" smtClean="0">
                <a:solidFill>
                  <a:schemeClr val="bg1"/>
                </a:solidFill>
              </a:rPr>
              <a:t>峰值电流</a:t>
            </a:r>
            <a:r>
              <a:rPr lang="zh-CN" altLang="zh-CN" b="1" dirty="0">
                <a:solidFill>
                  <a:schemeClr val="bg1"/>
                </a:solidFill>
              </a:rPr>
              <a:t>通过公式计算</a:t>
            </a:r>
            <a:endParaRPr lang="en-US" altLang="zh-CN" b="1" dirty="0">
              <a:solidFill>
                <a:schemeClr val="bg1"/>
              </a:solidFill>
            </a:endParaRPr>
          </a:p>
          <a:p>
            <a:pPr marL="0" indent="0">
              <a:lnSpc>
                <a:spcPct val="135000"/>
              </a:lnSpc>
              <a:buNone/>
            </a:pPr>
            <a:endParaRPr lang="zh-CN" altLang="zh-CN" b="1" dirty="0">
              <a:solidFill>
                <a:schemeClr val="bg1"/>
              </a:solidFill>
            </a:endParaRPr>
          </a:p>
          <a:p>
            <a:pPr marL="0" lvl="0" indent="0">
              <a:lnSpc>
                <a:spcPct val="125000"/>
              </a:lnSpc>
              <a:buNone/>
            </a:pPr>
            <a:endParaRPr lang="en-US" altLang="zh-CN" b="1" dirty="0">
              <a:solidFill>
                <a:schemeClr val="bg1"/>
              </a:solidFill>
            </a:endParaRPr>
          </a:p>
        </p:txBody>
      </p:sp>
      <p:sp>
        <p:nvSpPr>
          <p:cNvPr id="10" name="Rectangle 8"/>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13" name="Rectangle 10"/>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graphicFrame>
        <p:nvGraphicFramePr>
          <p:cNvPr id="5" name="对象 4"/>
          <p:cNvGraphicFramePr>
            <a:graphicFrameLocks noChangeAspect="1"/>
          </p:cNvGraphicFramePr>
          <p:nvPr>
            <p:extLst>
              <p:ext uri="{D42A27DB-BD31-4B8C-83A1-F6EECF244321}">
                <p14:modId xmlns:p14="http://schemas.microsoft.com/office/powerpoint/2010/main" val="407806513"/>
              </p:ext>
            </p:extLst>
          </p:nvPr>
        </p:nvGraphicFramePr>
        <p:xfrm>
          <a:off x="1043608" y="2060848"/>
          <a:ext cx="1800200" cy="1091925"/>
        </p:xfrm>
        <a:graphic>
          <a:graphicData uri="http://schemas.openxmlformats.org/presentationml/2006/ole">
            <mc:AlternateContent xmlns:mc="http://schemas.openxmlformats.org/markup-compatibility/2006">
              <mc:Choice xmlns:v="urn:schemas-microsoft-com:vml" Requires="v">
                <p:oleObj spid="_x0000_s2115" r:id="rId3" imgW="672808" imgH="406224" progId="Equation.DSMT4">
                  <p:embed/>
                </p:oleObj>
              </mc:Choice>
              <mc:Fallback>
                <p:oleObj r:id="rId3" imgW="672808" imgH="406224" progId="Equation.DSMT4">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3608" y="2060848"/>
                        <a:ext cx="1800200" cy="1091925"/>
                      </a:xfrm>
                      <a:prstGeom prst="rect">
                        <a:avLst/>
                      </a:prstGeom>
                      <a:noFill/>
                    </p:spPr>
                  </p:pic>
                </p:oleObj>
              </mc:Fallback>
            </mc:AlternateContent>
          </a:graphicData>
        </a:graphic>
      </p:graphicFrame>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graphicFrame>
        <p:nvGraphicFramePr>
          <p:cNvPr id="7" name="对象 6"/>
          <p:cNvGraphicFramePr>
            <a:graphicFrameLocks noChangeAspect="1"/>
          </p:cNvGraphicFramePr>
          <p:nvPr>
            <p:extLst>
              <p:ext uri="{D42A27DB-BD31-4B8C-83A1-F6EECF244321}">
                <p14:modId xmlns:p14="http://schemas.microsoft.com/office/powerpoint/2010/main" val="3250514536"/>
              </p:ext>
            </p:extLst>
          </p:nvPr>
        </p:nvGraphicFramePr>
        <p:xfrm>
          <a:off x="1115616" y="3861048"/>
          <a:ext cx="2248574" cy="1008112"/>
        </p:xfrm>
        <a:graphic>
          <a:graphicData uri="http://schemas.openxmlformats.org/presentationml/2006/ole">
            <mc:AlternateContent xmlns:mc="http://schemas.openxmlformats.org/markup-compatibility/2006">
              <mc:Choice xmlns:v="urn:schemas-microsoft-com:vml" Requires="v">
                <p:oleObj spid="_x0000_s2116" r:id="rId5" imgW="952087" imgH="431613" progId="Equation.DSMT4">
                  <p:embed/>
                </p:oleObj>
              </mc:Choice>
              <mc:Fallback>
                <p:oleObj r:id="rId5" imgW="952087" imgH="431613" progId="Equation.DSMT4">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15616" y="3861048"/>
                        <a:ext cx="2248574" cy="1008112"/>
                      </a:xfrm>
                      <a:prstGeom prst="rect">
                        <a:avLst/>
                      </a:prstGeom>
                      <a:noFill/>
                    </p:spPr>
                  </p:pic>
                </p:oleObj>
              </mc:Fallback>
            </mc:AlternateContent>
          </a:graphicData>
        </a:graphic>
      </p:graphicFrame>
      <p:sp>
        <p:nvSpPr>
          <p:cNvPr id="8"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graphicFrame>
        <p:nvGraphicFramePr>
          <p:cNvPr id="9" name="对象 8"/>
          <p:cNvGraphicFramePr>
            <a:graphicFrameLocks noChangeAspect="1"/>
          </p:cNvGraphicFramePr>
          <p:nvPr>
            <p:extLst>
              <p:ext uri="{D42A27DB-BD31-4B8C-83A1-F6EECF244321}">
                <p14:modId xmlns:p14="http://schemas.microsoft.com/office/powerpoint/2010/main" val="1902379222"/>
              </p:ext>
            </p:extLst>
          </p:nvPr>
        </p:nvGraphicFramePr>
        <p:xfrm>
          <a:off x="1115616" y="5805264"/>
          <a:ext cx="2465507" cy="864096"/>
        </p:xfrm>
        <a:graphic>
          <a:graphicData uri="http://schemas.openxmlformats.org/presentationml/2006/ole">
            <mc:AlternateContent xmlns:mc="http://schemas.openxmlformats.org/markup-compatibility/2006">
              <mc:Choice xmlns:v="urn:schemas-microsoft-com:vml" Requires="v">
                <p:oleObj spid="_x0000_s2117" r:id="rId7" imgW="1180588" imgH="406224" progId="Equation.DSMT4">
                  <p:embed/>
                </p:oleObj>
              </mc:Choice>
              <mc:Fallback>
                <p:oleObj r:id="rId7" imgW="1180588" imgH="406224" progId="Equation.DSMT4">
                  <p:embed/>
                  <p:pic>
                    <p:nvPicPr>
                      <p:cNvPr id="0"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15616" y="5805264"/>
                        <a:ext cx="2465507" cy="864096"/>
                      </a:xfrm>
                      <a:prstGeom prst="rect">
                        <a:avLst/>
                      </a:prstGeom>
                      <a:noFill/>
                    </p:spPr>
                  </p:pic>
                </p:oleObj>
              </mc:Fallback>
            </mc:AlternateContent>
          </a:graphicData>
        </a:graphic>
      </p:graphicFrame>
    </p:spTree>
    <p:extLst>
      <p:ext uri="{BB962C8B-B14F-4D97-AF65-F5344CB8AC3E}">
        <p14:creationId xmlns:p14="http://schemas.microsoft.com/office/powerpoint/2010/main" val="35382098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539552" y="116632"/>
            <a:ext cx="8229600" cy="1143000"/>
          </a:xfrm>
        </p:spPr>
        <p:txBody>
          <a:bodyPr>
            <a:normAutofit/>
          </a:bodyPr>
          <a:lstStyle/>
          <a:p>
            <a:r>
              <a:rPr lang="zh-CN" altLang="en-US" b="1" dirty="0" smtClean="0"/>
              <a:t>参数</a:t>
            </a:r>
            <a:r>
              <a:rPr lang="zh-CN" altLang="en-US" b="1" dirty="0"/>
              <a:t>计算</a:t>
            </a:r>
            <a:endParaRPr lang="zh-CN" altLang="en-US" dirty="0"/>
          </a:p>
        </p:txBody>
      </p:sp>
      <p:sp>
        <p:nvSpPr>
          <p:cNvPr id="3" name="内容占位符 2"/>
          <p:cNvSpPr>
            <a:spLocks noGrp="1"/>
          </p:cNvSpPr>
          <p:nvPr>
            <p:ph idx="1"/>
          </p:nvPr>
        </p:nvSpPr>
        <p:spPr>
          <a:xfrm>
            <a:off x="179512" y="1484784"/>
            <a:ext cx="8784976" cy="4608512"/>
          </a:xfrm>
        </p:spPr>
        <p:txBody>
          <a:bodyPr>
            <a:normAutofit/>
          </a:bodyPr>
          <a:lstStyle/>
          <a:p>
            <a:pPr marL="0" lvl="0" indent="0">
              <a:lnSpc>
                <a:spcPct val="115000"/>
              </a:lnSpc>
              <a:buNone/>
            </a:pPr>
            <a:r>
              <a:rPr lang="zh-CN" altLang="zh-CN" sz="3000" b="1" dirty="0">
                <a:solidFill>
                  <a:schemeClr val="bg1"/>
                </a:solidFill>
              </a:rPr>
              <a:t>由于需要在</a:t>
            </a:r>
            <a:r>
              <a:rPr lang="en-US" altLang="zh-CN" sz="3000" b="1" dirty="0">
                <a:solidFill>
                  <a:schemeClr val="bg1"/>
                </a:solidFill>
              </a:rPr>
              <a:t>1.5s </a:t>
            </a:r>
            <a:r>
              <a:rPr lang="zh-CN" altLang="zh-CN" sz="3000" b="1" dirty="0">
                <a:solidFill>
                  <a:schemeClr val="bg1"/>
                </a:solidFill>
              </a:rPr>
              <a:t>内将</a:t>
            </a:r>
            <a:r>
              <a:rPr lang="en-US" altLang="zh-CN" sz="3000" b="1" dirty="0">
                <a:solidFill>
                  <a:schemeClr val="bg1"/>
                </a:solidFill>
              </a:rPr>
              <a:t>10000μF</a:t>
            </a:r>
            <a:r>
              <a:rPr lang="zh-CN" altLang="zh-CN" sz="3000" b="1" dirty="0">
                <a:solidFill>
                  <a:schemeClr val="bg1"/>
                </a:solidFill>
              </a:rPr>
              <a:t>的电容充到</a:t>
            </a:r>
            <a:r>
              <a:rPr lang="en-US" altLang="zh-CN" sz="3000" b="1" dirty="0">
                <a:solidFill>
                  <a:schemeClr val="bg1"/>
                </a:solidFill>
              </a:rPr>
              <a:t>360V</a:t>
            </a:r>
            <a:r>
              <a:rPr lang="zh-CN" altLang="zh-CN" sz="3000" b="1" dirty="0">
                <a:solidFill>
                  <a:schemeClr val="bg1"/>
                </a:solidFill>
              </a:rPr>
              <a:t>，通过计算并考虑一定的裕量，得到系统参数</a:t>
            </a:r>
            <a:r>
              <a:rPr lang="zh-CN" altLang="zh-CN" sz="3000" b="1" dirty="0" smtClean="0">
                <a:solidFill>
                  <a:schemeClr val="bg1"/>
                </a:solidFill>
              </a:rPr>
              <a:t>：</a:t>
            </a:r>
            <a:endParaRPr lang="en-US" altLang="zh-CN" sz="3000" b="1" dirty="0" smtClean="0">
              <a:solidFill>
                <a:schemeClr val="bg1"/>
              </a:solidFill>
            </a:endParaRPr>
          </a:p>
          <a:p>
            <a:pPr marL="0" lvl="0" indent="0">
              <a:lnSpc>
                <a:spcPct val="115000"/>
              </a:lnSpc>
              <a:buNone/>
            </a:pPr>
            <a:r>
              <a:rPr lang="zh-CN" altLang="zh-CN" sz="3000" b="1" dirty="0" smtClean="0">
                <a:solidFill>
                  <a:srgbClr val="FF0000"/>
                </a:solidFill>
              </a:rPr>
              <a:t>输入</a:t>
            </a:r>
            <a:r>
              <a:rPr lang="zh-CN" altLang="zh-CN" sz="3000" b="1" dirty="0">
                <a:solidFill>
                  <a:srgbClr val="FF0000"/>
                </a:solidFill>
              </a:rPr>
              <a:t>电压</a:t>
            </a:r>
            <a:r>
              <a:rPr lang="en-US" altLang="zh-CN" sz="3000" b="1" dirty="0">
                <a:solidFill>
                  <a:srgbClr val="FF0000"/>
                </a:solidFill>
              </a:rPr>
              <a:t>22V</a:t>
            </a:r>
            <a:r>
              <a:rPr lang="zh-CN" altLang="zh-CN" sz="3000" b="1" dirty="0">
                <a:solidFill>
                  <a:schemeClr val="bg1"/>
                </a:solidFill>
              </a:rPr>
              <a:t>，开关频率</a:t>
            </a:r>
            <a:r>
              <a:rPr lang="en-US" altLang="zh-CN" sz="3000" b="1" dirty="0">
                <a:solidFill>
                  <a:srgbClr val="FF0000"/>
                </a:solidFill>
              </a:rPr>
              <a:t>100kHz</a:t>
            </a:r>
            <a:r>
              <a:rPr lang="zh-CN" altLang="zh-CN" sz="3000" b="1" dirty="0">
                <a:solidFill>
                  <a:schemeClr val="bg1"/>
                </a:solidFill>
              </a:rPr>
              <a:t>，谐振电容</a:t>
            </a:r>
            <a:r>
              <a:rPr lang="en-US" altLang="zh-CN" sz="3000" b="1" dirty="0">
                <a:solidFill>
                  <a:srgbClr val="FF0000"/>
                </a:solidFill>
              </a:rPr>
              <a:t>4.7μF</a:t>
            </a:r>
            <a:r>
              <a:rPr lang="zh-CN" altLang="zh-CN" sz="3000" b="1" dirty="0">
                <a:solidFill>
                  <a:schemeClr val="bg1"/>
                </a:solidFill>
              </a:rPr>
              <a:t>，谐振电感</a:t>
            </a:r>
            <a:r>
              <a:rPr lang="en-US" altLang="zh-CN" sz="3000" b="1" dirty="0">
                <a:solidFill>
                  <a:srgbClr val="FF0000"/>
                </a:solidFill>
              </a:rPr>
              <a:t>0.2μH</a:t>
            </a:r>
            <a:r>
              <a:rPr lang="zh-CN" altLang="zh-CN" sz="3000" b="1" dirty="0">
                <a:solidFill>
                  <a:schemeClr val="bg1"/>
                </a:solidFill>
              </a:rPr>
              <a:t>，负载电容</a:t>
            </a:r>
            <a:r>
              <a:rPr lang="en-US" altLang="zh-CN" sz="3000" b="1" dirty="0">
                <a:solidFill>
                  <a:schemeClr val="bg1"/>
                </a:solidFill>
              </a:rPr>
              <a:t>10000μF</a:t>
            </a:r>
            <a:r>
              <a:rPr lang="zh-CN" altLang="zh-CN" sz="3000" b="1" dirty="0">
                <a:solidFill>
                  <a:schemeClr val="bg1"/>
                </a:solidFill>
              </a:rPr>
              <a:t>，</a:t>
            </a:r>
            <a:r>
              <a:rPr lang="zh-CN" altLang="zh-CN" sz="3000" b="1" dirty="0">
                <a:solidFill>
                  <a:srgbClr val="FF0000"/>
                </a:solidFill>
              </a:rPr>
              <a:t>变压器变比</a:t>
            </a:r>
            <a:r>
              <a:rPr lang="en-US" altLang="zh-CN" sz="3000" b="1" dirty="0">
                <a:solidFill>
                  <a:srgbClr val="FF0000"/>
                </a:solidFill>
              </a:rPr>
              <a:t>1</a:t>
            </a:r>
            <a:r>
              <a:rPr lang="zh-CN" altLang="zh-CN" sz="3000" b="1" dirty="0">
                <a:solidFill>
                  <a:srgbClr val="FF0000"/>
                </a:solidFill>
              </a:rPr>
              <a:t>：</a:t>
            </a:r>
            <a:r>
              <a:rPr lang="en-US" altLang="zh-CN" sz="3000" b="1" dirty="0">
                <a:solidFill>
                  <a:srgbClr val="FF0000"/>
                </a:solidFill>
              </a:rPr>
              <a:t>25</a:t>
            </a:r>
            <a:r>
              <a:rPr lang="zh-CN" altLang="zh-CN" sz="3000" b="1" dirty="0">
                <a:solidFill>
                  <a:schemeClr val="bg1"/>
                </a:solidFill>
              </a:rPr>
              <a:t>，峰值电流</a:t>
            </a:r>
            <a:r>
              <a:rPr lang="en-US" altLang="zh-CN" sz="3000" b="1" dirty="0">
                <a:solidFill>
                  <a:srgbClr val="FF0000"/>
                </a:solidFill>
              </a:rPr>
              <a:t>300A</a:t>
            </a:r>
          </a:p>
        </p:txBody>
      </p:sp>
      <p:sp>
        <p:nvSpPr>
          <p:cNvPr id="10" name="Rectangle 8"/>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13" name="Rectangle 10"/>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8"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Tree>
    <p:extLst>
      <p:ext uri="{BB962C8B-B14F-4D97-AF65-F5344CB8AC3E}">
        <p14:creationId xmlns:p14="http://schemas.microsoft.com/office/powerpoint/2010/main" val="4242650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539552" y="116632"/>
            <a:ext cx="8229600" cy="1143000"/>
          </a:xfrm>
        </p:spPr>
        <p:txBody>
          <a:bodyPr>
            <a:normAutofit/>
          </a:bodyPr>
          <a:lstStyle/>
          <a:p>
            <a:r>
              <a:rPr lang="zh-CN" altLang="zh-CN" b="1" dirty="0"/>
              <a:t>变压器设计</a:t>
            </a:r>
            <a:endParaRPr lang="zh-CN" altLang="en-US" b="1" dirty="0"/>
          </a:p>
        </p:txBody>
      </p:sp>
      <p:sp>
        <p:nvSpPr>
          <p:cNvPr id="3" name="内容占位符 2"/>
          <p:cNvSpPr>
            <a:spLocks noGrp="1"/>
          </p:cNvSpPr>
          <p:nvPr>
            <p:ph idx="1"/>
          </p:nvPr>
        </p:nvSpPr>
        <p:spPr>
          <a:xfrm>
            <a:off x="107504" y="1484784"/>
            <a:ext cx="8928992" cy="4608512"/>
          </a:xfrm>
        </p:spPr>
        <p:txBody>
          <a:bodyPr>
            <a:normAutofit/>
          </a:bodyPr>
          <a:lstStyle/>
          <a:p>
            <a:pPr lvl="0">
              <a:lnSpc>
                <a:spcPct val="115000"/>
              </a:lnSpc>
              <a:buFont typeface="Wingdings" panose="05000000000000000000" pitchFamily="2" charset="2"/>
              <a:buChar char="Ø"/>
            </a:pPr>
            <a:r>
              <a:rPr lang="zh-CN" altLang="zh-CN" sz="2800" b="1" dirty="0">
                <a:solidFill>
                  <a:schemeClr val="bg1"/>
                </a:solidFill>
              </a:rPr>
              <a:t>变压器作为充电电源的重要组成器件，其体积和重量在整个电源中都是非常可观的。由于追求电源的小型化，采用平板变压器进行电能传递</a:t>
            </a:r>
            <a:r>
              <a:rPr lang="zh-CN" altLang="zh-CN" sz="2800" b="1" dirty="0" smtClean="0">
                <a:solidFill>
                  <a:schemeClr val="bg1"/>
                </a:solidFill>
              </a:rPr>
              <a:t>，开关频率</a:t>
            </a:r>
            <a:r>
              <a:rPr lang="en-US" altLang="zh-CN" sz="2800" b="1" dirty="0" smtClean="0">
                <a:solidFill>
                  <a:srgbClr val="FF0000"/>
                </a:solidFill>
              </a:rPr>
              <a:t>100kHz</a:t>
            </a:r>
          </a:p>
          <a:p>
            <a:pPr lvl="0">
              <a:lnSpc>
                <a:spcPct val="115000"/>
              </a:lnSpc>
              <a:buFont typeface="Wingdings" panose="05000000000000000000" pitchFamily="2" charset="2"/>
              <a:buChar char="Ø"/>
            </a:pPr>
            <a:r>
              <a:rPr lang="zh-CN" altLang="zh-CN" sz="2800" b="1" dirty="0">
                <a:solidFill>
                  <a:schemeClr val="bg1"/>
                </a:solidFill>
              </a:rPr>
              <a:t>用</a:t>
            </a:r>
            <a:r>
              <a:rPr lang="en-US" altLang="zh-CN" sz="2800" b="1" dirty="0">
                <a:solidFill>
                  <a:schemeClr val="bg1"/>
                </a:solidFill>
              </a:rPr>
              <a:t>AP</a:t>
            </a:r>
            <a:r>
              <a:rPr lang="zh-CN" altLang="zh-CN" sz="2800" b="1" dirty="0">
                <a:solidFill>
                  <a:schemeClr val="bg1"/>
                </a:solidFill>
              </a:rPr>
              <a:t>法选用</a:t>
            </a:r>
            <a:r>
              <a:rPr lang="zh-CN" altLang="zh-CN" sz="2800" b="1" dirty="0" smtClean="0">
                <a:solidFill>
                  <a:schemeClr val="bg1"/>
                </a:solidFill>
              </a:rPr>
              <a:t>磁芯</a:t>
            </a:r>
            <a:r>
              <a:rPr lang="zh-CN" altLang="en-US" sz="2800" b="1" dirty="0" smtClean="0">
                <a:solidFill>
                  <a:schemeClr val="bg1"/>
                </a:solidFill>
              </a:rPr>
              <a:t>：</a:t>
            </a:r>
            <a:endParaRPr lang="en-US" altLang="zh-CN" sz="2800" b="1" dirty="0" smtClean="0">
              <a:solidFill>
                <a:schemeClr val="bg1"/>
              </a:solidFill>
            </a:endParaRPr>
          </a:p>
          <a:p>
            <a:pPr lvl="0">
              <a:lnSpc>
                <a:spcPct val="115000"/>
              </a:lnSpc>
              <a:buFont typeface="Wingdings" panose="05000000000000000000" pitchFamily="2" charset="2"/>
              <a:buChar char="Ø"/>
            </a:pPr>
            <a:endParaRPr lang="en-US" altLang="zh-CN" sz="2800" b="1" dirty="0">
              <a:solidFill>
                <a:schemeClr val="bg1"/>
              </a:solidFill>
            </a:endParaRPr>
          </a:p>
          <a:p>
            <a:pPr lvl="0">
              <a:lnSpc>
                <a:spcPct val="115000"/>
              </a:lnSpc>
              <a:buFont typeface="Wingdings" panose="05000000000000000000" pitchFamily="2" charset="2"/>
              <a:buChar char="Ø"/>
            </a:pPr>
            <a:endParaRPr lang="en-US" altLang="zh-CN" sz="2800" b="1" dirty="0" smtClean="0">
              <a:solidFill>
                <a:schemeClr val="bg1"/>
              </a:solidFill>
            </a:endParaRPr>
          </a:p>
          <a:p>
            <a:pPr marL="0" lvl="0" indent="0">
              <a:lnSpc>
                <a:spcPct val="115000"/>
              </a:lnSpc>
              <a:buNone/>
            </a:pPr>
            <a:r>
              <a:rPr lang="zh-CN" altLang="zh-CN" sz="2800" b="1" dirty="0">
                <a:solidFill>
                  <a:schemeClr val="bg1"/>
                </a:solidFill>
              </a:rPr>
              <a:t>考虑一定裕量，</a:t>
            </a:r>
            <a:r>
              <a:rPr lang="zh-CN" altLang="zh-CN" sz="2800" b="1" dirty="0" smtClean="0">
                <a:solidFill>
                  <a:schemeClr val="bg1"/>
                </a:solidFill>
              </a:rPr>
              <a:t>选用铁氧体</a:t>
            </a:r>
            <a:r>
              <a:rPr lang="zh-CN" altLang="zh-CN" sz="2800" b="1" dirty="0">
                <a:solidFill>
                  <a:schemeClr val="bg1"/>
                </a:solidFill>
              </a:rPr>
              <a:t>磁芯，其</a:t>
            </a:r>
            <a:r>
              <a:rPr lang="en-US" altLang="zh-CN" sz="2800" b="1" dirty="0">
                <a:solidFill>
                  <a:schemeClr val="bg1"/>
                </a:solidFill>
              </a:rPr>
              <a:t>AP</a:t>
            </a:r>
            <a:r>
              <a:rPr lang="zh-CN" altLang="zh-CN" sz="2800" b="1" dirty="0">
                <a:solidFill>
                  <a:schemeClr val="bg1"/>
                </a:solidFill>
              </a:rPr>
              <a:t>值为</a:t>
            </a:r>
            <a:r>
              <a:rPr lang="en-US" altLang="zh-CN" sz="2800" b="1" dirty="0" smtClean="0">
                <a:solidFill>
                  <a:schemeClr val="bg1"/>
                </a:solidFill>
              </a:rPr>
              <a:t>3.033cm</a:t>
            </a:r>
            <a:r>
              <a:rPr lang="en-US" altLang="zh-CN" sz="2800" b="1" baseline="30000" dirty="0" smtClean="0">
                <a:solidFill>
                  <a:schemeClr val="bg1"/>
                </a:solidFill>
              </a:rPr>
              <a:t>4</a:t>
            </a:r>
            <a:endParaRPr lang="en-US" altLang="zh-CN" sz="2800" b="1" baseline="30000" dirty="0">
              <a:solidFill>
                <a:schemeClr val="bg1"/>
              </a:solidFill>
            </a:endParaRPr>
          </a:p>
        </p:txBody>
      </p:sp>
      <p:sp>
        <p:nvSpPr>
          <p:cNvPr id="10" name="Rectangle 8"/>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13" name="Rectangle 10"/>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8"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5"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graphicFrame>
        <p:nvGraphicFramePr>
          <p:cNvPr id="7" name="对象 6"/>
          <p:cNvGraphicFramePr>
            <a:graphicFrameLocks noChangeAspect="1"/>
          </p:cNvGraphicFramePr>
          <p:nvPr>
            <p:extLst>
              <p:ext uri="{D42A27DB-BD31-4B8C-83A1-F6EECF244321}">
                <p14:modId xmlns:p14="http://schemas.microsoft.com/office/powerpoint/2010/main" val="110542304"/>
              </p:ext>
            </p:extLst>
          </p:nvPr>
        </p:nvGraphicFramePr>
        <p:xfrm>
          <a:off x="251520" y="3717032"/>
          <a:ext cx="8300589" cy="1008112"/>
        </p:xfrm>
        <a:graphic>
          <a:graphicData uri="http://schemas.openxmlformats.org/presentationml/2006/ole">
            <mc:AlternateContent xmlns:mc="http://schemas.openxmlformats.org/markup-compatibility/2006">
              <mc:Choice xmlns:v="urn:schemas-microsoft-com:vml" Requires="v">
                <p:oleObj spid="_x0000_s3093" r:id="rId3" imgW="4635500" imgH="558800" progId="Equation.DSMT4">
                  <p:embed/>
                </p:oleObj>
              </mc:Choice>
              <mc:Fallback>
                <p:oleObj r:id="rId3" imgW="4635500" imgH="558800" progId="Equation.DSMT4">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520" y="3717032"/>
                        <a:ext cx="8300589" cy="1008112"/>
                      </a:xfrm>
                      <a:prstGeom prst="rect">
                        <a:avLst/>
                      </a:prstGeom>
                      <a:noFill/>
                    </p:spPr>
                  </p:pic>
                </p:oleObj>
              </mc:Fallback>
            </mc:AlternateContent>
          </a:graphicData>
        </a:graphic>
      </p:graphicFrame>
    </p:spTree>
    <p:extLst>
      <p:ext uri="{BB962C8B-B14F-4D97-AF65-F5344CB8AC3E}">
        <p14:creationId xmlns:p14="http://schemas.microsoft.com/office/powerpoint/2010/main" val="10927024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539552" y="116632"/>
            <a:ext cx="8229600" cy="1143000"/>
          </a:xfrm>
        </p:spPr>
        <p:txBody>
          <a:bodyPr>
            <a:normAutofit/>
          </a:bodyPr>
          <a:lstStyle/>
          <a:p>
            <a:r>
              <a:rPr lang="zh-CN" altLang="en-US" b="1" dirty="0" smtClean="0"/>
              <a:t>锂电池</a:t>
            </a:r>
            <a:r>
              <a:rPr lang="zh-CN" altLang="en-US" b="1" dirty="0"/>
              <a:t>的选择</a:t>
            </a:r>
          </a:p>
        </p:txBody>
      </p:sp>
      <p:sp>
        <p:nvSpPr>
          <p:cNvPr id="3" name="内容占位符 2"/>
          <p:cNvSpPr>
            <a:spLocks noGrp="1"/>
          </p:cNvSpPr>
          <p:nvPr>
            <p:ph idx="1"/>
          </p:nvPr>
        </p:nvSpPr>
        <p:spPr>
          <a:xfrm>
            <a:off x="107504" y="1484784"/>
            <a:ext cx="8928992" cy="4608512"/>
          </a:xfrm>
        </p:spPr>
        <p:txBody>
          <a:bodyPr>
            <a:normAutofit/>
          </a:bodyPr>
          <a:lstStyle/>
          <a:p>
            <a:pPr lvl="0">
              <a:lnSpc>
                <a:spcPct val="115000"/>
              </a:lnSpc>
              <a:buFont typeface="Wingdings" panose="05000000000000000000" pitchFamily="2" charset="2"/>
              <a:buChar char="Ø"/>
            </a:pPr>
            <a:r>
              <a:rPr lang="zh-CN" altLang="zh-CN" sz="3000" b="1" dirty="0" smtClean="0">
                <a:solidFill>
                  <a:schemeClr val="bg1"/>
                </a:solidFill>
              </a:rPr>
              <a:t>采用</a:t>
            </a:r>
            <a:r>
              <a:rPr lang="en-US" altLang="zh-CN" sz="3000" b="1" dirty="0">
                <a:solidFill>
                  <a:schemeClr val="bg1"/>
                </a:solidFill>
              </a:rPr>
              <a:t>22.2V</a:t>
            </a:r>
            <a:r>
              <a:rPr lang="zh-CN" altLang="zh-CN" sz="3000" b="1" dirty="0">
                <a:solidFill>
                  <a:schemeClr val="bg1"/>
                </a:solidFill>
              </a:rPr>
              <a:t>电池供电，由于瞬时的输出电流需要达到</a:t>
            </a:r>
            <a:r>
              <a:rPr lang="en-US" altLang="zh-CN" sz="3000" b="1" dirty="0">
                <a:solidFill>
                  <a:schemeClr val="bg1"/>
                </a:solidFill>
              </a:rPr>
              <a:t>300A</a:t>
            </a:r>
            <a:r>
              <a:rPr lang="zh-CN" altLang="zh-CN" sz="3000" b="1" dirty="0">
                <a:solidFill>
                  <a:schemeClr val="bg1"/>
                </a:solidFill>
              </a:rPr>
              <a:t>，如果我们选用</a:t>
            </a:r>
            <a:r>
              <a:rPr lang="en-US" altLang="zh-CN" sz="3000" b="1" dirty="0">
                <a:solidFill>
                  <a:schemeClr val="bg1"/>
                </a:solidFill>
              </a:rPr>
              <a:t>60</a:t>
            </a:r>
            <a:r>
              <a:rPr lang="zh-CN" altLang="zh-CN" sz="3000" b="1" dirty="0">
                <a:solidFill>
                  <a:schemeClr val="bg1"/>
                </a:solidFill>
              </a:rPr>
              <a:t>倍率的放电电池，需要</a:t>
            </a:r>
            <a:r>
              <a:rPr lang="en-US" altLang="zh-CN" sz="3000" b="1" dirty="0">
                <a:solidFill>
                  <a:schemeClr val="bg1"/>
                </a:solidFill>
              </a:rPr>
              <a:t>5AH</a:t>
            </a:r>
            <a:r>
              <a:rPr lang="zh-CN" altLang="zh-CN" sz="3000" b="1" dirty="0">
                <a:solidFill>
                  <a:schemeClr val="bg1"/>
                </a:solidFill>
              </a:rPr>
              <a:t>容量的电池</a:t>
            </a:r>
            <a:r>
              <a:rPr lang="zh-CN" altLang="zh-CN" sz="3000" b="1" dirty="0" smtClean="0">
                <a:solidFill>
                  <a:schemeClr val="bg1"/>
                </a:solidFill>
              </a:rPr>
              <a:t>，电池</a:t>
            </a:r>
            <a:r>
              <a:rPr lang="zh-CN" altLang="zh-CN" sz="3000" b="1" dirty="0">
                <a:solidFill>
                  <a:schemeClr val="bg1"/>
                </a:solidFill>
              </a:rPr>
              <a:t>体积和重量会大大超过我们的</a:t>
            </a:r>
            <a:r>
              <a:rPr lang="zh-CN" altLang="zh-CN" sz="3000" b="1" dirty="0" smtClean="0">
                <a:solidFill>
                  <a:schemeClr val="bg1"/>
                </a:solidFill>
              </a:rPr>
              <a:t>预期</a:t>
            </a:r>
            <a:endParaRPr lang="en-US" altLang="zh-CN" sz="3000" b="1" dirty="0" smtClean="0">
              <a:solidFill>
                <a:schemeClr val="bg1"/>
              </a:solidFill>
            </a:endParaRPr>
          </a:p>
          <a:p>
            <a:pPr lvl="0">
              <a:lnSpc>
                <a:spcPct val="115000"/>
              </a:lnSpc>
              <a:buFont typeface="Wingdings" panose="05000000000000000000" pitchFamily="2" charset="2"/>
              <a:buChar char="Ø"/>
            </a:pPr>
            <a:r>
              <a:rPr lang="zh-CN" altLang="zh-CN" sz="3000" b="1" dirty="0" smtClean="0">
                <a:solidFill>
                  <a:schemeClr val="bg1"/>
                </a:solidFill>
              </a:rPr>
              <a:t>我们</a:t>
            </a:r>
            <a:r>
              <a:rPr lang="zh-CN" altLang="zh-CN" sz="3000" b="1" dirty="0">
                <a:solidFill>
                  <a:schemeClr val="bg1"/>
                </a:solidFill>
              </a:rPr>
              <a:t>选用电池和贴片电容的组合供电方式，通过电容来解决瞬时大电流输出过程中电池电压下降导致的无法实现恒流充电的</a:t>
            </a:r>
            <a:r>
              <a:rPr lang="zh-CN" altLang="zh-CN" sz="3000" b="1" dirty="0" smtClean="0">
                <a:solidFill>
                  <a:schemeClr val="bg1"/>
                </a:solidFill>
              </a:rPr>
              <a:t>问题</a:t>
            </a:r>
            <a:endParaRPr lang="en-US" altLang="zh-CN" sz="3000" b="1" dirty="0" smtClean="0">
              <a:solidFill>
                <a:schemeClr val="bg1"/>
              </a:solidFill>
            </a:endParaRPr>
          </a:p>
          <a:p>
            <a:pPr lvl="0">
              <a:lnSpc>
                <a:spcPct val="115000"/>
              </a:lnSpc>
              <a:buFont typeface="Wingdings" panose="05000000000000000000" pitchFamily="2" charset="2"/>
              <a:buChar char="Ø"/>
            </a:pPr>
            <a:r>
              <a:rPr lang="zh-CN" altLang="en-US" sz="3000" b="1" dirty="0" smtClean="0">
                <a:solidFill>
                  <a:schemeClr val="bg1"/>
                </a:solidFill>
              </a:rPr>
              <a:t>最终选定参数：</a:t>
            </a:r>
            <a:r>
              <a:rPr lang="en-US" altLang="zh-CN" sz="3000" b="1" dirty="0" smtClean="0">
                <a:solidFill>
                  <a:schemeClr val="bg1"/>
                </a:solidFill>
              </a:rPr>
              <a:t>2200mAh</a:t>
            </a:r>
            <a:r>
              <a:rPr lang="zh-CN" altLang="en-US" sz="3000" b="1" dirty="0">
                <a:solidFill>
                  <a:schemeClr val="bg1"/>
                </a:solidFill>
              </a:rPr>
              <a:t>，</a:t>
            </a:r>
            <a:r>
              <a:rPr lang="en-US" altLang="zh-CN" sz="3000" b="1" dirty="0" smtClean="0">
                <a:solidFill>
                  <a:schemeClr val="bg1"/>
                </a:solidFill>
              </a:rPr>
              <a:t>22.2V</a:t>
            </a:r>
            <a:endParaRPr lang="en-US" altLang="zh-CN" sz="3000" b="1" dirty="0">
              <a:solidFill>
                <a:schemeClr val="bg1"/>
              </a:solidFill>
            </a:endParaRPr>
          </a:p>
        </p:txBody>
      </p:sp>
      <p:sp>
        <p:nvSpPr>
          <p:cNvPr id="10" name="Rectangle 8"/>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13" name="Rectangle 10"/>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8"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5"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Tree>
    <p:extLst>
      <p:ext uri="{BB962C8B-B14F-4D97-AF65-F5344CB8AC3E}">
        <p14:creationId xmlns:p14="http://schemas.microsoft.com/office/powerpoint/2010/main" val="2135041761"/>
      </p:ext>
    </p:extLst>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264</TotalTime>
  <Words>991</Words>
  <Application>Microsoft Office PowerPoint</Application>
  <PresentationFormat>全屏显示(4:3)</PresentationFormat>
  <Paragraphs>81</Paragraphs>
  <Slides>18</Slides>
  <Notes>0</Notes>
  <HiddenSlides>0</HiddenSlides>
  <MMClips>0</MMClips>
  <ScaleCrop>false</ScaleCrop>
  <HeadingPairs>
    <vt:vector size="6" baseType="variant">
      <vt:variant>
        <vt:lpstr>主题</vt:lpstr>
      </vt:variant>
      <vt:variant>
        <vt:i4>1</vt:i4>
      </vt:variant>
      <vt:variant>
        <vt:lpstr>嵌入 OLE 服务器</vt:lpstr>
      </vt:variant>
      <vt:variant>
        <vt:i4>2</vt:i4>
      </vt:variant>
      <vt:variant>
        <vt:lpstr>幻灯片标题</vt:lpstr>
      </vt:variant>
      <vt:variant>
        <vt:i4>18</vt:i4>
      </vt:variant>
    </vt:vector>
  </HeadingPairs>
  <TitlesOfParts>
    <vt:vector size="21" baseType="lpstr">
      <vt:lpstr>Office 主题​​</vt:lpstr>
      <vt:lpstr>Equation.DSMT4</vt:lpstr>
      <vt:lpstr>Visio.Drawing.15</vt:lpstr>
      <vt:lpstr>一种基于锂电池供电的便携式充电电源研究</vt:lpstr>
      <vt:lpstr>PowerPoint 演示文稿</vt:lpstr>
      <vt:lpstr>电源的技术要求</vt:lpstr>
      <vt:lpstr>充电方式的选择</vt:lpstr>
      <vt:lpstr>参数计算</vt:lpstr>
      <vt:lpstr>参数计算</vt:lpstr>
      <vt:lpstr>参数计算</vt:lpstr>
      <vt:lpstr>变压器设计</vt:lpstr>
      <vt:lpstr>锂电池的选择</vt:lpstr>
      <vt:lpstr>仿真分析</vt:lpstr>
      <vt:lpstr>仿真分析</vt:lpstr>
      <vt:lpstr>功能测试</vt:lpstr>
      <vt:lpstr>功能测试</vt:lpstr>
      <vt:lpstr>功能测试</vt:lpstr>
      <vt:lpstr>功能测试</vt:lpstr>
      <vt:lpstr>功能测试</vt:lpstr>
      <vt:lpstr>结  论</vt:lpstr>
      <vt:lpstr>PowerPoint 演示文稿</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一种基于锂电池供电的便携式充电电源研究</dc:title>
  <dc:creator>Administrator</dc:creator>
  <cp:lastModifiedBy>Administrator</cp:lastModifiedBy>
  <cp:revision>27</cp:revision>
  <dcterms:created xsi:type="dcterms:W3CDTF">2021-10-04T08:43:22Z</dcterms:created>
  <dcterms:modified xsi:type="dcterms:W3CDTF">2021-10-10T01:31:24Z</dcterms:modified>
</cp:coreProperties>
</file>