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wmf" ContentType="image/x-w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58" r:id="rId2"/>
  </p:sldMasterIdLst>
  <p:notesMasterIdLst>
    <p:notesMasterId r:id="rId18"/>
  </p:notesMasterIdLst>
  <p:sldIdLst>
    <p:sldId id="2531" r:id="rId3"/>
    <p:sldId id="2532" r:id="rId4"/>
    <p:sldId id="2537" r:id="rId5"/>
    <p:sldId id="2545" r:id="rId6"/>
    <p:sldId id="2546" r:id="rId7"/>
    <p:sldId id="2547" r:id="rId8"/>
    <p:sldId id="2548" r:id="rId9"/>
    <p:sldId id="2549" r:id="rId10"/>
    <p:sldId id="2550" r:id="rId11"/>
    <p:sldId id="2552" r:id="rId12"/>
    <p:sldId id="2554" r:id="rId13"/>
    <p:sldId id="2555" r:id="rId14"/>
    <p:sldId id="2556" r:id="rId15"/>
    <p:sldId id="2557" r:id="rId16"/>
    <p:sldId id="2558" r:id="rId17"/>
  </p:sldIdLst>
  <p:sldSz cx="12192000" cy="6858000"/>
  <p:notesSz cx="6797675" cy="9926638"/>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userDrawn="1">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兔子喵" initials="兔" lastIdx="3"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00"/>
    <a:srgbClr val="0000FF"/>
    <a:srgbClr val="333399"/>
    <a:srgbClr val="F3F9F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606" autoAdjust="0"/>
    <p:restoredTop sz="87616" autoAdjust="0"/>
  </p:normalViewPr>
  <p:slideViewPr>
    <p:cSldViewPr snapToGrid="0">
      <p:cViewPr varScale="1">
        <p:scale>
          <a:sx n="77" d="100"/>
          <a:sy n="77" d="100"/>
        </p:scale>
        <p:origin x="-1042" y="-86"/>
      </p:cViewPr>
      <p:guideLst>
        <p:guide orient="horz" pos="2160"/>
        <p:guide pos="384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commentAuthors" Target="commentAuthor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3" Type="http://schemas.openxmlformats.org/officeDocument/2006/relationships/image" Target="../media/image8.wmf"/><Relationship Id="rId2" Type="http://schemas.openxmlformats.org/officeDocument/2006/relationships/image" Target="../media/image7.wmf"/><Relationship Id="rId1" Type="http://schemas.openxmlformats.org/officeDocument/2006/relationships/image" Target="../media/image6.wmf"/><Relationship Id="rId4" Type="http://schemas.openxmlformats.org/officeDocument/2006/relationships/image" Target="../media/image9.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ea typeface="微软雅黑" panose="020B0503020204020204" pitchFamily="34" charset="-122"/>
              </a:defRPr>
            </a:lvl1pPr>
          </a:lstStyle>
          <a:p>
            <a:endParaRPr lang="zh-CN" altLang="en-US" dirty="0"/>
          </a:p>
        </p:txBody>
      </p:sp>
      <p:sp>
        <p:nvSpPr>
          <p:cNvPr id="3" name="日期占位符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ea typeface="微软雅黑" panose="020B0503020204020204" pitchFamily="34" charset="-122"/>
              </a:defRPr>
            </a:lvl1pPr>
          </a:lstStyle>
          <a:p>
            <a:fld id="{80ABE9B1-2557-4350-AAE5-A13C1A9A1BC4}" type="datetimeFigureOut">
              <a:rPr lang="zh-CN" altLang="en-US" smtClean="0"/>
              <a:pPr/>
              <a:t>2021/10/27</a:t>
            </a:fld>
            <a:endParaRPr lang="zh-CN" altLang="en-US" dirty="0"/>
          </a:p>
        </p:txBody>
      </p:sp>
      <p:sp>
        <p:nvSpPr>
          <p:cNvPr id="4" name="幻灯片图像占位符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zh-CN" altLang="en-US" dirty="0"/>
          </a:p>
        </p:txBody>
      </p:sp>
      <p:sp>
        <p:nvSpPr>
          <p:cNvPr id="5" name="备注占位符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6" name="页脚占位符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ea typeface="微软雅黑" panose="020B0503020204020204" pitchFamily="34" charset="-122"/>
              </a:defRPr>
            </a:lvl1pPr>
          </a:lstStyle>
          <a:p>
            <a:endParaRPr lang="zh-CN" altLang="en-US" dirty="0"/>
          </a:p>
        </p:txBody>
      </p:sp>
      <p:sp>
        <p:nvSpPr>
          <p:cNvPr id="7" name="灯片编号占位符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ea typeface="微软雅黑" panose="020B0503020204020204" pitchFamily="34" charset="-122"/>
              </a:defRPr>
            </a:lvl1pPr>
          </a:lstStyle>
          <a:p>
            <a:fld id="{6EDEBAA6-885F-45D3-A494-A2397981D350}" type="slidenum">
              <a:rPr lang="zh-CN" altLang="en-US" smtClean="0"/>
              <a:pPr/>
              <a:t>‹#›</a:t>
            </a:fld>
            <a:endParaRPr lang="zh-CN" altLang="en-US" dirty="0"/>
          </a:p>
        </p:txBody>
      </p:sp>
    </p:spTree>
    <p:extLst>
      <p:ext uri="{BB962C8B-B14F-4D97-AF65-F5344CB8AC3E}">
        <p14:creationId xmlns:p14="http://schemas.microsoft.com/office/powerpoint/2010/main" val="30765598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微软雅黑" panose="020B0503020204020204" pitchFamily="34" charset="-122"/>
        <a:cs typeface="+mn-cs"/>
      </a:defRPr>
    </a:lvl1pPr>
    <a:lvl2pPr marL="457200" algn="l" defTabSz="914400" rtl="0" eaLnBrk="1" latinLnBrk="0" hangingPunct="1">
      <a:defRPr sz="1200" kern="1200">
        <a:solidFill>
          <a:schemeClr val="tx1"/>
        </a:solidFill>
        <a:latin typeface="+mn-lt"/>
        <a:ea typeface="微软雅黑" panose="020B0503020204020204" pitchFamily="34" charset="-122"/>
        <a:cs typeface="+mn-cs"/>
      </a:defRPr>
    </a:lvl2pPr>
    <a:lvl3pPr marL="914400" algn="l" defTabSz="914400" rtl="0" eaLnBrk="1" latinLnBrk="0" hangingPunct="1">
      <a:defRPr sz="1200" kern="1200">
        <a:solidFill>
          <a:schemeClr val="tx1"/>
        </a:solidFill>
        <a:latin typeface="+mn-lt"/>
        <a:ea typeface="微软雅黑" panose="020B0503020204020204" pitchFamily="34" charset="-122"/>
        <a:cs typeface="+mn-cs"/>
      </a:defRPr>
    </a:lvl3pPr>
    <a:lvl4pPr marL="1371600" algn="l" defTabSz="914400" rtl="0" eaLnBrk="1" latinLnBrk="0" hangingPunct="1">
      <a:defRPr sz="1200" kern="1200">
        <a:solidFill>
          <a:schemeClr val="tx1"/>
        </a:solidFill>
        <a:latin typeface="+mn-lt"/>
        <a:ea typeface="微软雅黑" panose="020B0503020204020204" pitchFamily="34" charset="-122"/>
        <a:cs typeface="+mn-cs"/>
      </a:defRPr>
    </a:lvl4pPr>
    <a:lvl5pPr marL="1828800" algn="l" defTabSz="914400" rtl="0" eaLnBrk="1" latinLnBrk="0" hangingPunct="1">
      <a:defRPr sz="1200" kern="1200">
        <a:solidFill>
          <a:schemeClr val="tx1"/>
        </a:solidFill>
        <a:latin typeface="+mn-lt"/>
        <a:ea typeface="微软雅黑" panose="020B0503020204020204" pitchFamily="34" charset="-122"/>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6EDEBAA6-885F-45D3-A494-A2397981D350}" type="slidenum">
              <a:rPr lang="zh-CN" altLang="en-US" smtClean="0"/>
              <a:pPr/>
              <a:t>2</a:t>
            </a:fld>
            <a:endParaRPr lang="zh-CN" altLang="en-US" dirty="0"/>
          </a:p>
        </p:txBody>
      </p:sp>
    </p:spTree>
    <p:extLst>
      <p:ext uri="{BB962C8B-B14F-4D97-AF65-F5344CB8AC3E}">
        <p14:creationId xmlns:p14="http://schemas.microsoft.com/office/powerpoint/2010/main" val="425427308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6EDEBAA6-885F-45D3-A494-A2397981D350}" type="slidenum">
              <a:rPr lang="zh-CN" altLang="en-US" smtClean="0"/>
              <a:pPr/>
              <a:t>11</a:t>
            </a:fld>
            <a:endParaRPr lang="zh-CN" altLang="en-US" dirty="0"/>
          </a:p>
        </p:txBody>
      </p:sp>
    </p:spTree>
    <p:extLst>
      <p:ext uri="{BB962C8B-B14F-4D97-AF65-F5344CB8AC3E}">
        <p14:creationId xmlns:p14="http://schemas.microsoft.com/office/powerpoint/2010/main" val="425427308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6EDEBAA6-885F-45D3-A494-A2397981D350}" type="slidenum">
              <a:rPr lang="zh-CN" altLang="en-US" smtClean="0"/>
              <a:pPr/>
              <a:t>12</a:t>
            </a:fld>
            <a:endParaRPr lang="zh-CN" altLang="en-US" dirty="0"/>
          </a:p>
        </p:txBody>
      </p:sp>
    </p:spTree>
    <p:extLst>
      <p:ext uri="{BB962C8B-B14F-4D97-AF65-F5344CB8AC3E}">
        <p14:creationId xmlns:p14="http://schemas.microsoft.com/office/powerpoint/2010/main" val="425427308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6EDEBAA6-885F-45D3-A494-A2397981D350}" type="slidenum">
              <a:rPr lang="zh-CN" altLang="en-US" smtClean="0"/>
              <a:pPr/>
              <a:t>13</a:t>
            </a:fld>
            <a:endParaRPr lang="zh-CN" altLang="en-US" dirty="0"/>
          </a:p>
        </p:txBody>
      </p:sp>
    </p:spTree>
    <p:extLst>
      <p:ext uri="{BB962C8B-B14F-4D97-AF65-F5344CB8AC3E}">
        <p14:creationId xmlns:p14="http://schemas.microsoft.com/office/powerpoint/2010/main" val="425427308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6EDEBAA6-885F-45D3-A494-A2397981D350}" type="slidenum">
              <a:rPr lang="zh-CN" altLang="en-US" smtClean="0"/>
              <a:pPr/>
              <a:t>14</a:t>
            </a:fld>
            <a:endParaRPr lang="zh-CN" altLang="en-US" dirty="0"/>
          </a:p>
        </p:txBody>
      </p:sp>
    </p:spTree>
    <p:extLst>
      <p:ext uri="{BB962C8B-B14F-4D97-AF65-F5344CB8AC3E}">
        <p14:creationId xmlns:p14="http://schemas.microsoft.com/office/powerpoint/2010/main" val="425427308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6EDEBAA6-885F-45D3-A494-A2397981D350}" type="slidenum">
              <a:rPr lang="zh-CN" altLang="en-US" smtClean="0"/>
              <a:pPr/>
              <a:t>15</a:t>
            </a:fld>
            <a:endParaRPr lang="zh-CN" altLang="en-US" dirty="0"/>
          </a:p>
        </p:txBody>
      </p:sp>
    </p:spTree>
    <p:extLst>
      <p:ext uri="{BB962C8B-B14F-4D97-AF65-F5344CB8AC3E}">
        <p14:creationId xmlns:p14="http://schemas.microsoft.com/office/powerpoint/2010/main" val="42542730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6EDEBAA6-885F-45D3-A494-A2397981D350}" type="slidenum">
              <a:rPr lang="zh-CN" altLang="en-US" smtClean="0"/>
              <a:pPr/>
              <a:t>3</a:t>
            </a:fld>
            <a:endParaRPr lang="zh-CN" altLang="en-US" dirty="0"/>
          </a:p>
        </p:txBody>
      </p:sp>
    </p:spTree>
    <p:extLst>
      <p:ext uri="{BB962C8B-B14F-4D97-AF65-F5344CB8AC3E}">
        <p14:creationId xmlns:p14="http://schemas.microsoft.com/office/powerpoint/2010/main" val="425427308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6EDEBAA6-885F-45D3-A494-A2397981D350}" type="slidenum">
              <a:rPr lang="zh-CN" altLang="en-US" smtClean="0"/>
              <a:pPr/>
              <a:t>4</a:t>
            </a:fld>
            <a:endParaRPr lang="zh-CN" altLang="en-US" dirty="0"/>
          </a:p>
        </p:txBody>
      </p:sp>
    </p:spTree>
    <p:extLst>
      <p:ext uri="{BB962C8B-B14F-4D97-AF65-F5344CB8AC3E}">
        <p14:creationId xmlns:p14="http://schemas.microsoft.com/office/powerpoint/2010/main" val="425427308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6EDEBAA6-885F-45D3-A494-A2397981D350}" type="slidenum">
              <a:rPr lang="zh-CN" altLang="en-US" smtClean="0"/>
              <a:pPr/>
              <a:t>5</a:t>
            </a:fld>
            <a:endParaRPr lang="zh-CN" altLang="en-US" dirty="0"/>
          </a:p>
        </p:txBody>
      </p:sp>
    </p:spTree>
    <p:extLst>
      <p:ext uri="{BB962C8B-B14F-4D97-AF65-F5344CB8AC3E}">
        <p14:creationId xmlns:p14="http://schemas.microsoft.com/office/powerpoint/2010/main" val="42542730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6EDEBAA6-885F-45D3-A494-A2397981D350}" type="slidenum">
              <a:rPr lang="zh-CN" altLang="en-US" smtClean="0"/>
              <a:pPr/>
              <a:t>6</a:t>
            </a:fld>
            <a:endParaRPr lang="zh-CN" altLang="en-US" dirty="0"/>
          </a:p>
        </p:txBody>
      </p:sp>
    </p:spTree>
    <p:extLst>
      <p:ext uri="{BB962C8B-B14F-4D97-AF65-F5344CB8AC3E}">
        <p14:creationId xmlns:p14="http://schemas.microsoft.com/office/powerpoint/2010/main" val="425427308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6EDEBAA6-885F-45D3-A494-A2397981D350}" type="slidenum">
              <a:rPr lang="zh-CN" altLang="en-US" smtClean="0"/>
              <a:pPr/>
              <a:t>7</a:t>
            </a:fld>
            <a:endParaRPr lang="zh-CN" altLang="en-US" dirty="0"/>
          </a:p>
        </p:txBody>
      </p:sp>
    </p:spTree>
    <p:extLst>
      <p:ext uri="{BB962C8B-B14F-4D97-AF65-F5344CB8AC3E}">
        <p14:creationId xmlns:p14="http://schemas.microsoft.com/office/powerpoint/2010/main" val="42542730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6EDEBAA6-885F-45D3-A494-A2397981D350}" type="slidenum">
              <a:rPr lang="zh-CN" altLang="en-US" smtClean="0"/>
              <a:pPr/>
              <a:t>8</a:t>
            </a:fld>
            <a:endParaRPr lang="zh-CN" altLang="en-US" dirty="0"/>
          </a:p>
        </p:txBody>
      </p:sp>
    </p:spTree>
    <p:extLst>
      <p:ext uri="{BB962C8B-B14F-4D97-AF65-F5344CB8AC3E}">
        <p14:creationId xmlns:p14="http://schemas.microsoft.com/office/powerpoint/2010/main" val="425427308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6EDEBAA6-885F-45D3-A494-A2397981D350}" type="slidenum">
              <a:rPr lang="zh-CN" altLang="en-US" smtClean="0"/>
              <a:pPr/>
              <a:t>9</a:t>
            </a:fld>
            <a:endParaRPr lang="zh-CN" altLang="en-US" dirty="0"/>
          </a:p>
        </p:txBody>
      </p:sp>
    </p:spTree>
    <p:extLst>
      <p:ext uri="{BB962C8B-B14F-4D97-AF65-F5344CB8AC3E}">
        <p14:creationId xmlns:p14="http://schemas.microsoft.com/office/powerpoint/2010/main" val="425427308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6EDEBAA6-885F-45D3-A494-A2397981D350}" type="slidenum">
              <a:rPr lang="zh-CN" altLang="en-US" smtClean="0"/>
              <a:pPr/>
              <a:t>10</a:t>
            </a:fld>
            <a:endParaRPr lang="zh-CN" altLang="en-US" dirty="0"/>
          </a:p>
        </p:txBody>
      </p:sp>
    </p:spTree>
    <p:extLst>
      <p:ext uri="{BB962C8B-B14F-4D97-AF65-F5344CB8AC3E}">
        <p14:creationId xmlns:p14="http://schemas.microsoft.com/office/powerpoint/2010/main" val="42542730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普通-LiuYong-个人版权所有-复制散布必究">
    <p:spTree>
      <p:nvGrpSpPr>
        <p:cNvPr id="1" name=""/>
        <p:cNvGrpSpPr/>
        <p:nvPr/>
      </p:nvGrpSpPr>
      <p:grpSpPr>
        <a:xfrm>
          <a:off x="0" y="0"/>
          <a:ext cx="0" cy="0"/>
          <a:chOff x="0" y="0"/>
          <a:chExt cx="0" cy="0"/>
        </a:xfrm>
      </p:grpSpPr>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章节-LiuYong">
    <p:bg>
      <p:bgPr>
        <a:blipFill dpi="0" rotWithShape="0">
          <a:blip r:embed="rId2"/>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662506580"/>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3672339165"/>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3371298766"/>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3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150728903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userDrawn="1">
  <p:cSld name="1_标题和内容">
    <p:spTree>
      <p:nvGrpSpPr>
        <p:cNvPr id="1" name=""/>
        <p:cNvGrpSpPr/>
        <p:nvPr/>
      </p:nvGrpSpPr>
      <p:grpSpPr>
        <a:xfrm>
          <a:off x="0" y="0"/>
          <a:ext cx="0" cy="0"/>
          <a:chOff x="0" y="0"/>
          <a:chExt cx="0" cy="0"/>
        </a:xfrm>
      </p:grpSpPr>
      <p:sp>
        <p:nvSpPr>
          <p:cNvPr id="4" name="日期占位符 3"/>
          <p:cNvSpPr>
            <a:spLocks noGrp="1"/>
          </p:cNvSpPr>
          <p:nvPr>
            <p:ph type="dt" sz="half" idx="10"/>
          </p:nvPr>
        </p:nvSpPr>
        <p:spPr>
          <a:xfrm>
            <a:off x="7536200" y="5877341"/>
            <a:ext cx="2844800" cy="365125"/>
          </a:xfrm>
        </p:spPr>
        <p:txBody>
          <a:bodyPr/>
          <a:lstStyle>
            <a:lvl1pPr>
              <a:defRPr>
                <a:ea typeface="微软雅黑" panose="020B0503020204020204" pitchFamily="34" charset="-122"/>
              </a:defRPr>
            </a:lvl1pPr>
          </a:lstStyle>
          <a:p>
            <a:fld id="{D9DE98FE-917E-4DEF-80D6-9FEA7ECDC804}" type="datetime1">
              <a:rPr lang="zh-CN" altLang="en-US" smtClean="0">
                <a:solidFill>
                  <a:prstClr val="white"/>
                </a:solidFill>
              </a:rPr>
              <a:pPr/>
              <a:t>2021/10/27</a:t>
            </a:fld>
            <a:endParaRPr lang="zh-CN" altLang="en-US" dirty="0">
              <a:solidFill>
                <a:prstClr val="white"/>
              </a:solidFill>
            </a:endParaRPr>
          </a:p>
        </p:txBody>
      </p:sp>
    </p:spTree>
    <p:extLst>
      <p:ext uri="{BB962C8B-B14F-4D97-AF65-F5344CB8AC3E}">
        <p14:creationId xmlns:p14="http://schemas.microsoft.com/office/powerpoint/2010/main" val="7731275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首页-LiuYong-个人版权所有-复制散布必究">
    <p:bg>
      <p:bgPr>
        <a:blipFill dpi="0" rotWithShape="0">
          <a:blip r:embed="rId2"/>
          <a:srcRect/>
          <a:stretch>
            <a:fillRect/>
          </a:stretch>
        </a:blipFill>
        <a:effectLst/>
      </p:bgPr>
    </p:bg>
    <p:spTree>
      <p:nvGrpSpPr>
        <p:cNvPr id="1" name=""/>
        <p:cNvGrpSpPr/>
        <p:nvPr/>
      </p:nvGrpSpPr>
      <p:grpSpPr>
        <a:xfrm>
          <a:off x="0" y="0"/>
          <a:ext cx="0" cy="0"/>
          <a:chOff x="0" y="0"/>
          <a:chExt cx="0" cy="0"/>
        </a:xfrm>
      </p:grpSpPr>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章节-LiuYong-个人版权所有-复制散布必究">
    <p:bg>
      <p:bgPr>
        <a:blipFill dpi="0" rotWithShape="0">
          <a:blip r:embed="rId2"/>
          <a:srcRect/>
          <a:stretch>
            <a:fillRect/>
          </a:stretch>
        </a:blipFill>
        <a:effectLst/>
      </p:bgPr>
    </p:bg>
    <p:spTree>
      <p:nvGrpSpPr>
        <p:cNvPr id="1" name=""/>
        <p:cNvGrpSpPr/>
        <p:nvPr/>
      </p:nvGrpSpPr>
      <p:grpSpPr>
        <a:xfrm>
          <a:off x="0" y="0"/>
          <a:ext cx="0" cy="0"/>
          <a:chOff x="0" y="0"/>
          <a:chExt cx="0" cy="0"/>
        </a:xfrm>
      </p:grpSpPr>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章节-LiuYong">
    <p:bg>
      <p:bgPr>
        <a:blipFill dpi="0" rotWithShape="0">
          <a:blip r:embed="rId2"/>
          <a:srcRect/>
          <a:stretch>
            <a:fillRect/>
          </a:stretch>
        </a:blipFill>
        <a:effectLst/>
      </p:bgPr>
    </p:bg>
    <p:spTree>
      <p:nvGrpSpPr>
        <p:cNvPr id="1" name=""/>
        <p:cNvGrpSpPr/>
        <p:nvPr/>
      </p:nvGrpSpPr>
      <p:grpSpPr>
        <a:xfrm>
          <a:off x="0" y="0"/>
          <a:ext cx="0" cy="0"/>
          <a:chOff x="0" y="0"/>
          <a:chExt cx="0" cy="0"/>
        </a:xfrm>
      </p:grpSpPr>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userDrawn="1">
  <p:cSld name="1_标题和内容">
    <p:spTree>
      <p:nvGrpSpPr>
        <p:cNvPr id="1" name=""/>
        <p:cNvGrpSpPr/>
        <p:nvPr/>
      </p:nvGrpSpPr>
      <p:grpSpPr>
        <a:xfrm>
          <a:off x="0" y="0"/>
          <a:ext cx="0" cy="0"/>
          <a:chOff x="0" y="0"/>
          <a:chExt cx="0" cy="0"/>
        </a:xfrm>
      </p:grpSpPr>
      <p:sp>
        <p:nvSpPr>
          <p:cNvPr id="4" name="日期占位符 3"/>
          <p:cNvSpPr>
            <a:spLocks noGrp="1"/>
          </p:cNvSpPr>
          <p:nvPr>
            <p:ph type="dt" sz="half" idx="10"/>
          </p:nvPr>
        </p:nvSpPr>
        <p:spPr>
          <a:xfrm>
            <a:off x="7536200" y="5877341"/>
            <a:ext cx="2844800" cy="365125"/>
          </a:xfrm>
        </p:spPr>
        <p:txBody>
          <a:bodyPr/>
          <a:lstStyle>
            <a:lvl1pPr>
              <a:defRPr>
                <a:ea typeface="微软雅黑" panose="020B0503020204020204" pitchFamily="34" charset="-122"/>
              </a:defRPr>
            </a:lvl1pPr>
          </a:lstStyle>
          <a:p>
            <a:fld id="{D9DE98FE-917E-4DEF-80D6-9FEA7ECDC804}" type="datetime1">
              <a:rPr lang="zh-CN" altLang="en-US" smtClean="0">
                <a:solidFill>
                  <a:prstClr val="white"/>
                </a:solidFill>
              </a:rPr>
              <a:pPr/>
              <a:t>2021/10/27</a:t>
            </a:fld>
            <a:endParaRPr lang="zh-CN" altLang="en-US" dirty="0">
              <a:solidFill>
                <a:prstClr val="white"/>
              </a:solidFill>
            </a:endParaRPr>
          </a:p>
        </p:txBody>
      </p:sp>
    </p:spTree>
    <p:extLst>
      <p:ext uri="{BB962C8B-B14F-4D97-AF65-F5344CB8AC3E}">
        <p14:creationId xmlns:p14="http://schemas.microsoft.com/office/powerpoint/2010/main" val="7731275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普通-LiuYong-个人版权所有-复制散布必究">
    <p:spTree>
      <p:nvGrpSpPr>
        <p:cNvPr id="1" name=""/>
        <p:cNvGrpSpPr/>
        <p:nvPr/>
      </p:nvGrpSpPr>
      <p:grpSpPr>
        <a:xfrm>
          <a:off x="0" y="0"/>
          <a:ext cx="0" cy="0"/>
          <a:chOff x="0" y="0"/>
          <a:chExt cx="0" cy="0"/>
        </a:xfrm>
      </p:grpSpPr>
    </p:spTree>
    <p:extLst>
      <p:ext uri="{BB962C8B-B14F-4D97-AF65-F5344CB8AC3E}">
        <p14:creationId xmlns:p14="http://schemas.microsoft.com/office/powerpoint/2010/main" val="2947828584"/>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首页-LiuYong-个人版权所有-复制散布必究">
    <p:bg>
      <p:bgPr>
        <a:blipFill dpi="0" rotWithShape="0">
          <a:blip r:embed="rId2"/>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389342664"/>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章节-LiuYong-个人版权所有-复制散布必究">
    <p:bg>
      <p:bgPr>
        <a:blipFill dpi="0" rotWithShape="0">
          <a:blip r:embed="rId2"/>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765591195"/>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4.xml"/><Relationship Id="rId3" Type="http://schemas.openxmlformats.org/officeDocument/2006/relationships/slideLayout" Target="../slideLayouts/slideLayout9.xml"/><Relationship Id="rId7" Type="http://schemas.openxmlformats.org/officeDocument/2006/relationships/slideLayout" Target="../slideLayouts/slideLayout13.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slideLayout" Target="../slideLayouts/slideLayout12.xml"/><Relationship Id="rId5" Type="http://schemas.openxmlformats.org/officeDocument/2006/relationships/slideLayout" Target="../slideLayouts/slideLayout11.xml"/><Relationship Id="rId10" Type="http://schemas.openxmlformats.org/officeDocument/2006/relationships/image" Target="../media/image1.png"/><Relationship Id="rId4" Type="http://schemas.openxmlformats.org/officeDocument/2006/relationships/slideLayout" Target="../slideLayouts/slideLayout10.xml"/><Relationship Id="rId9"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8"/>
          <a:srcRect/>
          <a:stretch>
            <a:fillRect/>
          </a:stretch>
        </a:blip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6" r:id="rId6"/>
  </p:sldLayoutIdLst>
  <p:transition/>
  <p:hf hdr="0" ftr="0" dt="0"/>
  <p:txStyles>
    <p:titleStyle>
      <a:lvl1pPr algn="ctr" rtl="0" eaLnBrk="0" fontAlgn="base" hangingPunct="0">
        <a:spcBef>
          <a:spcPct val="0"/>
        </a:spcBef>
        <a:spcAft>
          <a:spcPct val="0"/>
        </a:spcAft>
        <a:defRPr sz="3600">
          <a:solidFill>
            <a:srgbClr val="FF0000"/>
          </a:solidFill>
          <a:latin typeface="+mj-lt"/>
          <a:ea typeface="+mj-ea"/>
          <a:cs typeface="+mj-cs"/>
        </a:defRPr>
      </a:lvl1pPr>
      <a:lvl2pPr algn="ctr" rtl="0" eaLnBrk="0" fontAlgn="base" hangingPunct="0">
        <a:spcBef>
          <a:spcPct val="0"/>
        </a:spcBef>
        <a:spcAft>
          <a:spcPct val="0"/>
        </a:spcAft>
        <a:defRPr sz="3600">
          <a:solidFill>
            <a:srgbClr val="FF0000"/>
          </a:solidFill>
          <a:latin typeface="Arial" panose="020B0604020202020204" pitchFamily="34" charset="0"/>
          <a:ea typeface="宋体" panose="02010600030101010101" pitchFamily="2" charset="-122"/>
        </a:defRPr>
      </a:lvl2pPr>
      <a:lvl3pPr algn="ctr" rtl="0" eaLnBrk="0" fontAlgn="base" hangingPunct="0">
        <a:spcBef>
          <a:spcPct val="0"/>
        </a:spcBef>
        <a:spcAft>
          <a:spcPct val="0"/>
        </a:spcAft>
        <a:defRPr sz="3600">
          <a:solidFill>
            <a:srgbClr val="FF0000"/>
          </a:solidFill>
          <a:latin typeface="Arial" panose="020B0604020202020204" pitchFamily="34" charset="0"/>
          <a:ea typeface="宋体" panose="02010600030101010101" pitchFamily="2" charset="-122"/>
        </a:defRPr>
      </a:lvl3pPr>
      <a:lvl4pPr algn="ctr" rtl="0" eaLnBrk="0" fontAlgn="base" hangingPunct="0">
        <a:spcBef>
          <a:spcPct val="0"/>
        </a:spcBef>
        <a:spcAft>
          <a:spcPct val="0"/>
        </a:spcAft>
        <a:defRPr sz="3600">
          <a:solidFill>
            <a:srgbClr val="FF0000"/>
          </a:solidFill>
          <a:latin typeface="Arial" panose="020B0604020202020204" pitchFamily="34" charset="0"/>
          <a:ea typeface="宋体" panose="02010600030101010101" pitchFamily="2" charset="-122"/>
        </a:defRPr>
      </a:lvl4pPr>
      <a:lvl5pPr algn="ctr" rtl="0" eaLnBrk="0" fontAlgn="base" hangingPunct="0">
        <a:spcBef>
          <a:spcPct val="0"/>
        </a:spcBef>
        <a:spcAft>
          <a:spcPct val="0"/>
        </a:spcAft>
        <a:defRPr sz="3600">
          <a:solidFill>
            <a:srgbClr val="FF0000"/>
          </a:solidFill>
          <a:latin typeface="Arial" panose="020B0604020202020204" pitchFamily="34" charset="0"/>
          <a:ea typeface="宋体" panose="02010600030101010101" pitchFamily="2" charset="-122"/>
        </a:defRPr>
      </a:lvl5pPr>
      <a:lvl6pPr marL="457200" algn="ctr" rtl="0" fontAlgn="base">
        <a:spcBef>
          <a:spcPct val="0"/>
        </a:spcBef>
        <a:spcAft>
          <a:spcPct val="0"/>
        </a:spcAft>
        <a:defRPr sz="3600">
          <a:solidFill>
            <a:srgbClr val="FF0000"/>
          </a:solidFill>
          <a:latin typeface="Arial" panose="020B0604020202020204" pitchFamily="34" charset="0"/>
          <a:ea typeface="宋体" panose="02010600030101010101" pitchFamily="2" charset="-122"/>
        </a:defRPr>
      </a:lvl6pPr>
      <a:lvl7pPr marL="914400" algn="ctr" rtl="0" fontAlgn="base">
        <a:spcBef>
          <a:spcPct val="0"/>
        </a:spcBef>
        <a:spcAft>
          <a:spcPct val="0"/>
        </a:spcAft>
        <a:defRPr sz="3600">
          <a:solidFill>
            <a:srgbClr val="FF0000"/>
          </a:solidFill>
          <a:latin typeface="Arial" panose="020B0604020202020204" pitchFamily="34" charset="0"/>
          <a:ea typeface="宋体" panose="02010600030101010101" pitchFamily="2" charset="-122"/>
        </a:defRPr>
      </a:lvl7pPr>
      <a:lvl8pPr marL="1371600" algn="ctr" rtl="0" fontAlgn="base">
        <a:spcBef>
          <a:spcPct val="0"/>
        </a:spcBef>
        <a:spcAft>
          <a:spcPct val="0"/>
        </a:spcAft>
        <a:defRPr sz="3600">
          <a:solidFill>
            <a:srgbClr val="FF0000"/>
          </a:solidFill>
          <a:latin typeface="Arial" panose="020B0604020202020204" pitchFamily="34" charset="0"/>
          <a:ea typeface="宋体" panose="02010600030101010101" pitchFamily="2" charset="-122"/>
        </a:defRPr>
      </a:lvl8pPr>
      <a:lvl9pPr marL="1828800" algn="ctr" rtl="0" fontAlgn="base">
        <a:spcBef>
          <a:spcPct val="0"/>
        </a:spcBef>
        <a:spcAft>
          <a:spcPct val="0"/>
        </a:spcAft>
        <a:defRPr sz="3600">
          <a:solidFill>
            <a:srgbClr val="FF0000"/>
          </a:solidFill>
          <a:latin typeface="Arial" panose="020B0604020202020204" pitchFamily="34" charset="0"/>
          <a:ea typeface="宋体" panose="02010600030101010101" pitchFamily="2" charset="-122"/>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0"/>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784860859"/>
      </p:ext>
    </p:extLst>
  </p:cSld>
  <p:clrMap bg1="lt1" tx1="dk1" bg2="lt2" tx2="dk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7" r:id="rId7"/>
    <p:sldLayoutId id="2147483668" r:id="rId8"/>
  </p:sldLayoutIdLst>
  <p:transition/>
  <p:hf hdr="0" ftr="0" dt="0"/>
  <p:txStyles>
    <p:titleStyle>
      <a:lvl1pPr algn="ctr" rtl="0" eaLnBrk="0" fontAlgn="base" hangingPunct="0">
        <a:spcBef>
          <a:spcPct val="0"/>
        </a:spcBef>
        <a:spcAft>
          <a:spcPct val="0"/>
        </a:spcAft>
        <a:defRPr sz="3600">
          <a:solidFill>
            <a:srgbClr val="FF0000"/>
          </a:solidFill>
          <a:latin typeface="+mj-lt"/>
          <a:ea typeface="+mj-ea"/>
          <a:cs typeface="+mj-cs"/>
        </a:defRPr>
      </a:lvl1pPr>
      <a:lvl2pPr algn="ctr" rtl="0" eaLnBrk="0" fontAlgn="base" hangingPunct="0">
        <a:spcBef>
          <a:spcPct val="0"/>
        </a:spcBef>
        <a:spcAft>
          <a:spcPct val="0"/>
        </a:spcAft>
        <a:defRPr sz="3600">
          <a:solidFill>
            <a:srgbClr val="FF0000"/>
          </a:solidFill>
          <a:latin typeface="Arial" panose="020B0604020202020204" pitchFamily="34" charset="0"/>
          <a:ea typeface="宋体" panose="02010600030101010101" pitchFamily="2" charset="-122"/>
        </a:defRPr>
      </a:lvl2pPr>
      <a:lvl3pPr algn="ctr" rtl="0" eaLnBrk="0" fontAlgn="base" hangingPunct="0">
        <a:spcBef>
          <a:spcPct val="0"/>
        </a:spcBef>
        <a:spcAft>
          <a:spcPct val="0"/>
        </a:spcAft>
        <a:defRPr sz="3600">
          <a:solidFill>
            <a:srgbClr val="FF0000"/>
          </a:solidFill>
          <a:latin typeface="Arial" panose="020B0604020202020204" pitchFamily="34" charset="0"/>
          <a:ea typeface="宋体" panose="02010600030101010101" pitchFamily="2" charset="-122"/>
        </a:defRPr>
      </a:lvl3pPr>
      <a:lvl4pPr algn="ctr" rtl="0" eaLnBrk="0" fontAlgn="base" hangingPunct="0">
        <a:spcBef>
          <a:spcPct val="0"/>
        </a:spcBef>
        <a:spcAft>
          <a:spcPct val="0"/>
        </a:spcAft>
        <a:defRPr sz="3600">
          <a:solidFill>
            <a:srgbClr val="FF0000"/>
          </a:solidFill>
          <a:latin typeface="Arial" panose="020B0604020202020204" pitchFamily="34" charset="0"/>
          <a:ea typeface="宋体" panose="02010600030101010101" pitchFamily="2" charset="-122"/>
        </a:defRPr>
      </a:lvl4pPr>
      <a:lvl5pPr algn="ctr" rtl="0" eaLnBrk="0" fontAlgn="base" hangingPunct="0">
        <a:spcBef>
          <a:spcPct val="0"/>
        </a:spcBef>
        <a:spcAft>
          <a:spcPct val="0"/>
        </a:spcAft>
        <a:defRPr sz="3600">
          <a:solidFill>
            <a:srgbClr val="FF0000"/>
          </a:solidFill>
          <a:latin typeface="Arial" panose="020B0604020202020204" pitchFamily="34" charset="0"/>
          <a:ea typeface="宋体" panose="02010600030101010101" pitchFamily="2" charset="-122"/>
        </a:defRPr>
      </a:lvl5pPr>
      <a:lvl6pPr marL="457200" algn="ctr" rtl="0" fontAlgn="base">
        <a:spcBef>
          <a:spcPct val="0"/>
        </a:spcBef>
        <a:spcAft>
          <a:spcPct val="0"/>
        </a:spcAft>
        <a:defRPr sz="3600">
          <a:solidFill>
            <a:srgbClr val="FF0000"/>
          </a:solidFill>
          <a:latin typeface="Arial" panose="020B0604020202020204" pitchFamily="34" charset="0"/>
          <a:ea typeface="宋体" panose="02010600030101010101" pitchFamily="2" charset="-122"/>
        </a:defRPr>
      </a:lvl6pPr>
      <a:lvl7pPr marL="914400" algn="ctr" rtl="0" fontAlgn="base">
        <a:spcBef>
          <a:spcPct val="0"/>
        </a:spcBef>
        <a:spcAft>
          <a:spcPct val="0"/>
        </a:spcAft>
        <a:defRPr sz="3600">
          <a:solidFill>
            <a:srgbClr val="FF0000"/>
          </a:solidFill>
          <a:latin typeface="Arial" panose="020B0604020202020204" pitchFamily="34" charset="0"/>
          <a:ea typeface="宋体" panose="02010600030101010101" pitchFamily="2" charset="-122"/>
        </a:defRPr>
      </a:lvl7pPr>
      <a:lvl8pPr marL="1371600" algn="ctr" rtl="0" fontAlgn="base">
        <a:spcBef>
          <a:spcPct val="0"/>
        </a:spcBef>
        <a:spcAft>
          <a:spcPct val="0"/>
        </a:spcAft>
        <a:defRPr sz="3600">
          <a:solidFill>
            <a:srgbClr val="FF0000"/>
          </a:solidFill>
          <a:latin typeface="Arial" panose="020B0604020202020204" pitchFamily="34" charset="0"/>
          <a:ea typeface="宋体" panose="02010600030101010101" pitchFamily="2" charset="-122"/>
        </a:defRPr>
      </a:lvl8pPr>
      <a:lvl9pPr marL="1828800" algn="ctr" rtl="0" fontAlgn="base">
        <a:spcBef>
          <a:spcPct val="0"/>
        </a:spcBef>
        <a:spcAft>
          <a:spcPct val="0"/>
        </a:spcAft>
        <a:defRPr sz="3600">
          <a:solidFill>
            <a:srgbClr val="FF0000"/>
          </a:solidFill>
          <a:latin typeface="Arial" panose="020B0604020202020204" pitchFamily="34" charset="0"/>
          <a:ea typeface="宋体" panose="02010600030101010101" pitchFamily="2" charset="-122"/>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9.xml"/><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1.xml"/><Relationship Id="rId1" Type="http://schemas.openxmlformats.org/officeDocument/2006/relationships/slideLayout" Target="../slideLayouts/slideLayout14.xml"/><Relationship Id="rId4" Type="http://schemas.openxmlformats.org/officeDocument/2006/relationships/image" Target="../media/image18.png"/></Relationships>
</file>

<file path=ppt/slides/_rels/slide13.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19.jpeg"/><Relationship Id="rId7" Type="http://schemas.openxmlformats.org/officeDocument/2006/relationships/image" Target="../media/image23.jpeg"/><Relationship Id="rId2" Type="http://schemas.openxmlformats.org/officeDocument/2006/relationships/notesSlide" Target="../notesSlides/notesSlide12.xml"/><Relationship Id="rId1" Type="http://schemas.openxmlformats.org/officeDocument/2006/relationships/slideLayout" Target="../slideLayouts/slideLayout14.xml"/><Relationship Id="rId6" Type="http://schemas.openxmlformats.org/officeDocument/2006/relationships/image" Target="../media/image22.jpeg"/><Relationship Id="rId5" Type="http://schemas.openxmlformats.org/officeDocument/2006/relationships/image" Target="../media/image21.jpeg"/><Relationship Id="rId10" Type="http://schemas.openxmlformats.org/officeDocument/2006/relationships/image" Target="../media/image26.jpeg"/><Relationship Id="rId4" Type="http://schemas.openxmlformats.org/officeDocument/2006/relationships/image" Target="../media/image20.jpeg"/><Relationship Id="rId9" Type="http://schemas.openxmlformats.org/officeDocument/2006/relationships/image" Target="../media/image25.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8" Type="http://schemas.openxmlformats.org/officeDocument/2006/relationships/oleObject" Target="../embeddings/oleObject3.bin"/><Relationship Id="rId3" Type="http://schemas.openxmlformats.org/officeDocument/2006/relationships/notesSlide" Target="../notesSlides/notesSlide4.xml"/><Relationship Id="rId7" Type="http://schemas.openxmlformats.org/officeDocument/2006/relationships/image" Target="../media/image7.wmf"/><Relationship Id="rId2" Type="http://schemas.openxmlformats.org/officeDocument/2006/relationships/slideLayout" Target="../slideLayouts/slideLayout14.xml"/><Relationship Id="rId1" Type="http://schemas.openxmlformats.org/officeDocument/2006/relationships/vmlDrawing" Target="../drawings/vmlDrawing1.vml"/><Relationship Id="rId6" Type="http://schemas.openxmlformats.org/officeDocument/2006/relationships/oleObject" Target="../embeddings/oleObject2.bin"/><Relationship Id="rId11" Type="http://schemas.openxmlformats.org/officeDocument/2006/relationships/image" Target="../media/image9.wmf"/><Relationship Id="rId5" Type="http://schemas.openxmlformats.org/officeDocument/2006/relationships/image" Target="../media/image6.wmf"/><Relationship Id="rId10" Type="http://schemas.openxmlformats.org/officeDocument/2006/relationships/oleObject" Target="../embeddings/oleObject4.bin"/><Relationship Id="rId4" Type="http://schemas.openxmlformats.org/officeDocument/2006/relationships/oleObject" Target="../embeddings/oleObject1.bin"/><Relationship Id="rId9" Type="http://schemas.openxmlformats.org/officeDocument/2006/relationships/image" Target="../media/image8.wmf"/></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14.xml"/><Relationship Id="rId6" Type="http://schemas.openxmlformats.org/officeDocument/2006/relationships/image" Target="../media/image13.png"/><Relationship Id="rId5" Type="http://schemas.openxmlformats.org/officeDocument/2006/relationships/image" Target="../media/image12.jpeg"/><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notesSlide" Target="../notesSlides/notesSlide7.xml"/><Relationship Id="rId1" Type="http://schemas.openxmlformats.org/officeDocument/2006/relationships/slideLayout" Target="../slideLayouts/slideLayout14.xml"/><Relationship Id="rId4" Type="http://schemas.openxmlformats.org/officeDocument/2006/relationships/image" Target="../media/image15.emf"/></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 Box 6">
            <a:extLst>
              <a:ext uri="{FF2B5EF4-FFF2-40B4-BE49-F238E27FC236}">
                <a16:creationId xmlns:a16="http://schemas.microsoft.com/office/drawing/2014/main" xmlns="" id="{576885CE-53BC-4CC9-B0DB-81E4BC2CF162}"/>
              </a:ext>
            </a:extLst>
          </p:cNvPr>
          <p:cNvSpPr txBox="1">
            <a:spLocks noChangeArrowheads="1"/>
          </p:cNvSpPr>
          <p:nvPr/>
        </p:nvSpPr>
        <p:spPr bwMode="auto">
          <a:xfrm>
            <a:off x="2804197" y="1615904"/>
            <a:ext cx="6583606" cy="1200329"/>
          </a:xfrm>
          <a:prstGeom prst="rect">
            <a:avLst/>
          </a:prstGeom>
          <a:noFill/>
          <a:ln w="9525">
            <a:noFill/>
            <a:miter lim="800000"/>
            <a:headEnd/>
            <a:tailEnd/>
          </a:ln>
        </p:spPr>
        <p:txBody>
          <a:bodyPr wrap="square">
            <a:spAutoFit/>
          </a:bodyPr>
          <a:lstStyle/>
          <a:p>
            <a:pPr lvl="0" algn="ctr" fontAlgn="base">
              <a:spcBef>
                <a:spcPct val="50000"/>
              </a:spcBef>
              <a:spcAft>
                <a:spcPct val="0"/>
              </a:spcAft>
              <a:defRPr/>
            </a:pPr>
            <a:r>
              <a:rPr lang="zh-CN" altLang="en-US" sz="3600" b="1" dirty="0">
                <a:solidFill>
                  <a:srgbClr val="FF0000"/>
                </a:solidFill>
                <a:latin typeface="微软雅黑" panose="020B0503020204020204" pitchFamily="34" charset="-122"/>
                <a:ea typeface="微软雅黑" panose="020B0503020204020204" pitchFamily="34" charset="-122"/>
              </a:rPr>
              <a:t>脉冲放电冲击波对油气井套管水泥环损伤研究</a:t>
            </a:r>
            <a:endParaRPr kumimoji="0" lang="zh-CN" altLang="en-US" sz="3600" b="1" i="0" u="none" strike="noStrike" kern="120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endParaRPr>
          </a:p>
        </p:txBody>
      </p:sp>
      <p:sp>
        <p:nvSpPr>
          <p:cNvPr id="3" name="TextBox 2"/>
          <p:cNvSpPr txBox="1"/>
          <p:nvPr/>
        </p:nvSpPr>
        <p:spPr>
          <a:xfrm>
            <a:off x="3883841" y="4506012"/>
            <a:ext cx="4449451" cy="1576650"/>
          </a:xfrm>
          <a:prstGeom prst="rect">
            <a:avLst/>
          </a:prstGeom>
          <a:noFill/>
        </p:spPr>
        <p:txBody>
          <a:bodyPr wrap="square" rtlCol="0">
            <a:spAutoFit/>
          </a:bodyPr>
          <a:lstStyle/>
          <a:p>
            <a:pPr algn="ctr">
              <a:spcAft>
                <a:spcPts val="2400"/>
              </a:spcAft>
            </a:pPr>
            <a:r>
              <a:rPr lang="zh-CN" altLang="en-US" sz="2000" b="1" dirty="0" smtClean="0">
                <a:latin typeface="Times New Roman" panose="02020603050405020304" pitchFamily="18" charset="0"/>
                <a:ea typeface="微软雅黑" panose="020B0503020204020204" pitchFamily="34" charset="-122"/>
                <a:cs typeface="Times New Roman" panose="02020603050405020304" pitchFamily="18" charset="0"/>
              </a:rPr>
              <a:t>李欣阳、黄昆、朱鑫磊</a:t>
            </a:r>
            <a:endParaRPr lang="en-US" altLang="zh-CN" sz="2000" b="1" dirty="0" smtClean="0">
              <a:latin typeface="Times New Roman" panose="02020603050405020304" pitchFamily="18" charset="0"/>
              <a:ea typeface="微软雅黑" panose="020B0503020204020204" pitchFamily="34" charset="-122"/>
              <a:cs typeface="Times New Roman" panose="02020603050405020304" pitchFamily="18" charset="0"/>
            </a:endParaRPr>
          </a:p>
          <a:p>
            <a:pPr algn="ctr">
              <a:lnSpc>
                <a:spcPct val="150000"/>
              </a:lnSpc>
            </a:pPr>
            <a:r>
              <a:rPr lang="zh-CN" altLang="en-US" sz="2000" b="1" dirty="0" smtClean="0">
                <a:latin typeface="Times New Roman" panose="02020603050405020304" pitchFamily="18" charset="0"/>
                <a:ea typeface="微软雅黑" panose="020B0503020204020204" pitchFamily="34" charset="-122"/>
                <a:cs typeface="Times New Roman" panose="02020603050405020304" pitchFamily="18" charset="0"/>
              </a:rPr>
              <a:t>西南石油大学</a:t>
            </a:r>
            <a:endParaRPr lang="en-US" altLang="zh-CN" sz="2000" b="1" dirty="0" smtClean="0">
              <a:latin typeface="Times New Roman" panose="02020603050405020304" pitchFamily="18" charset="0"/>
              <a:ea typeface="微软雅黑" panose="020B0503020204020204" pitchFamily="34" charset="-122"/>
              <a:cs typeface="Times New Roman" panose="02020603050405020304" pitchFamily="18" charset="0"/>
            </a:endParaRPr>
          </a:p>
          <a:p>
            <a:pPr algn="ctr">
              <a:lnSpc>
                <a:spcPct val="150000"/>
              </a:lnSpc>
            </a:pPr>
            <a:r>
              <a:rPr lang="zh-CN" altLang="en-US" sz="2000" b="1" dirty="0" smtClean="0">
                <a:latin typeface="Times New Roman" panose="02020603050405020304" pitchFamily="18" charset="0"/>
                <a:ea typeface="微软雅黑" panose="020B0503020204020204" pitchFamily="34" charset="-122"/>
                <a:cs typeface="Times New Roman" panose="02020603050405020304" pitchFamily="18" charset="0"/>
              </a:rPr>
              <a:t>清华四川互联网研究院</a:t>
            </a:r>
            <a:endParaRPr lang="zh-CN" altLang="en-US" sz="2000" b="1" dirty="0">
              <a:latin typeface="Times New Roman" panose="02020603050405020304" pitchFamily="18" charset="0"/>
              <a:ea typeface="微软雅黑" panose="020B0503020204020204" pitchFamily="34" charset="-122"/>
              <a:cs typeface="Times New Roman" panose="02020603050405020304" pitchFamily="18" charset="0"/>
            </a:endParaRPr>
          </a:p>
        </p:txBody>
      </p:sp>
    </p:spTree>
    <p:extLst>
      <p:ext uri="{BB962C8B-B14F-4D97-AF65-F5344CB8AC3E}">
        <p14:creationId xmlns:p14="http://schemas.microsoft.com/office/powerpoint/2010/main" val="4983844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7"/>
          <p:cNvSpPr>
            <a:spLocks noChangeArrowheads="1"/>
          </p:cNvSpPr>
          <p:nvPr/>
        </p:nvSpPr>
        <p:spPr bwMode="auto">
          <a:xfrm>
            <a:off x="61301" y="887652"/>
            <a:ext cx="4885603" cy="400110"/>
          </a:xfrm>
          <a:prstGeom prst="rect">
            <a:avLst/>
          </a:prstGeom>
          <a:noFill/>
          <a:ln w="9525">
            <a:noFill/>
            <a:miter lim="800000"/>
            <a:headEnd/>
            <a:tailEnd/>
          </a:ln>
        </p:spPr>
        <p:txBody>
          <a:bodyPr wrap="square">
            <a:spAutoFit/>
          </a:bodyPr>
          <a:lstStyle/>
          <a:p>
            <a:pPr lvl="0" fontAlgn="base">
              <a:spcBef>
                <a:spcPct val="50000"/>
              </a:spcBef>
              <a:spcAft>
                <a:spcPct val="0"/>
              </a:spcAft>
              <a:defRPr/>
            </a:pPr>
            <a:r>
              <a:rPr lang="en-US" altLang="zh-CN" sz="2000" b="1" dirty="0" smtClean="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2</a:t>
            </a:r>
            <a:r>
              <a:rPr lang="zh-CN" altLang="en-US" sz="2000" b="1" dirty="0" smtClean="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、实验结果分析</a:t>
            </a:r>
            <a:endParaRPr kumimoji="0" lang="en-US" altLang="zh-CN" sz="2000" b="1" i="0" u="none" strike="noStrike" kern="1200" cap="none" spc="0" normalizeH="0" baseline="0" noProof="0" dirty="0" smtClean="0">
              <a:ln>
                <a:noFill/>
              </a:ln>
              <a:solidFill>
                <a:srgbClr val="FF0000"/>
              </a:solidFill>
              <a:effectLst/>
              <a:uLnTx/>
              <a:uFillTx/>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2" name="TextBox 1"/>
          <p:cNvSpPr txBox="1"/>
          <p:nvPr/>
        </p:nvSpPr>
        <p:spPr>
          <a:xfrm>
            <a:off x="226243" y="1420635"/>
            <a:ext cx="9341963" cy="1338828"/>
          </a:xfrm>
          <a:prstGeom prst="rect">
            <a:avLst/>
          </a:prstGeom>
          <a:noFill/>
        </p:spPr>
        <p:txBody>
          <a:bodyPr wrap="square" rtlCol="0">
            <a:spAutoFit/>
          </a:bodyPr>
          <a:lstStyle/>
          <a:p>
            <a:pPr indent="457200">
              <a:lnSpc>
                <a:spcPct val="150000"/>
              </a:lnSpc>
            </a:pPr>
            <a:r>
              <a:rPr lang="zh-CN" altLang="en-US" dirty="0" smtClean="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dirty="0" smtClean="0">
                <a:latin typeface="Times New Roman" panose="02020603050405020304" pitchFamily="18" charset="0"/>
                <a:ea typeface="微软雅黑" panose="020B0503020204020204" pitchFamily="34" charset="-122"/>
                <a:cs typeface="Times New Roman" panose="02020603050405020304" pitchFamily="18" charset="0"/>
              </a:rPr>
              <a:t>2</a:t>
            </a:r>
            <a:r>
              <a:rPr lang="zh-CN" altLang="en-US" dirty="0" smtClean="0">
                <a:latin typeface="Times New Roman" panose="02020603050405020304" pitchFamily="18" charset="0"/>
                <a:ea typeface="微软雅黑" panose="020B0503020204020204" pitchFamily="34" charset="-122"/>
                <a:cs typeface="Times New Roman" panose="02020603050405020304" pitchFamily="18" charset="0"/>
              </a:rPr>
              <a:t>）静水压环境实验结果</a:t>
            </a:r>
            <a:endParaRPr lang="zh-CN" altLang="en-US" dirty="0">
              <a:latin typeface="Times New Roman" panose="02020603050405020304" pitchFamily="18" charset="0"/>
              <a:ea typeface="微软雅黑" panose="020B0503020204020204" pitchFamily="34" charset="-122"/>
              <a:cs typeface="Times New Roman" panose="02020603050405020304" pitchFamily="18" charset="0"/>
            </a:endParaRPr>
          </a:p>
          <a:p>
            <a:pPr indent="457200">
              <a:lnSpc>
                <a:spcPct val="150000"/>
              </a:lnSpc>
            </a:pPr>
            <a:r>
              <a:rPr lang="zh-CN" altLang="en-US" dirty="0" smtClean="0">
                <a:latin typeface="Times New Roman" panose="02020603050405020304" pitchFamily="18" charset="0"/>
                <a:ea typeface="微软雅黑" panose="020B0503020204020204" pitchFamily="34" charset="-122"/>
                <a:cs typeface="Times New Roman" panose="02020603050405020304" pitchFamily="18" charset="0"/>
              </a:rPr>
              <a:t>在设计的静水围压实验平台开展放电实验，静水压力分别设计为</a:t>
            </a:r>
            <a:r>
              <a:rPr lang="en-US" altLang="zh-CN" dirty="0" err="1" smtClean="0">
                <a:latin typeface="Times New Roman" panose="02020603050405020304" pitchFamily="18" charset="0"/>
                <a:ea typeface="微软雅黑" panose="020B0503020204020204" pitchFamily="34" charset="-122"/>
                <a:cs typeface="Times New Roman" panose="02020603050405020304" pitchFamily="18" charset="0"/>
              </a:rPr>
              <a:t>5MPa</a:t>
            </a:r>
            <a:r>
              <a:rPr lang="zh-CN" altLang="en-US" dirty="0" smtClean="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dirty="0" err="1" smtClean="0">
                <a:latin typeface="Times New Roman" panose="02020603050405020304" pitchFamily="18" charset="0"/>
                <a:ea typeface="微软雅黑" panose="020B0503020204020204" pitchFamily="34" charset="-122"/>
                <a:cs typeface="Times New Roman" panose="02020603050405020304" pitchFamily="18" charset="0"/>
              </a:rPr>
              <a:t>10MPa</a:t>
            </a:r>
            <a:r>
              <a:rPr lang="zh-CN" altLang="en-US"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dirty="0" err="1" smtClean="0">
                <a:latin typeface="Times New Roman" panose="02020603050405020304" pitchFamily="18" charset="0"/>
                <a:ea typeface="微软雅黑" panose="020B0503020204020204" pitchFamily="34" charset="-122"/>
                <a:cs typeface="Times New Roman" panose="02020603050405020304" pitchFamily="18" charset="0"/>
              </a:rPr>
              <a:t>20MPa</a:t>
            </a:r>
            <a:r>
              <a:rPr lang="zh-CN" altLang="en-US"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dirty="0" err="1" smtClean="0">
                <a:latin typeface="Times New Roman" panose="02020603050405020304" pitchFamily="18" charset="0"/>
                <a:ea typeface="微软雅黑" panose="020B0503020204020204" pitchFamily="34" charset="-122"/>
                <a:cs typeface="Times New Roman" panose="02020603050405020304" pitchFamily="18" charset="0"/>
              </a:rPr>
              <a:t>30MPa</a:t>
            </a:r>
            <a:r>
              <a:rPr lang="zh-CN" altLang="en-US" dirty="0" smtClean="0">
                <a:latin typeface="Times New Roman" panose="02020603050405020304" pitchFamily="18" charset="0"/>
                <a:ea typeface="微软雅黑" panose="020B0503020204020204" pitchFamily="34" charset="-122"/>
                <a:cs typeface="Times New Roman" panose="02020603050405020304" pitchFamily="18" charset="0"/>
              </a:rPr>
              <a:t>、；实验结果如表所示。</a:t>
            </a:r>
            <a:endParaRPr lang="zh-CN" altLang="en-US" dirty="0">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3" name="Rectangle 2"/>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p>
        </p:txBody>
      </p:sp>
      <p:sp>
        <p:nvSpPr>
          <p:cNvPr id="6" name="Rectangle 4"/>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p>
        </p:txBody>
      </p:sp>
      <p:sp>
        <p:nvSpPr>
          <p:cNvPr id="12" name="Rectangle 6"/>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p>
        </p:txBody>
      </p:sp>
      <p:sp>
        <p:nvSpPr>
          <p:cNvPr id="16" name="Rectangle 8"/>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p>
        </p:txBody>
      </p:sp>
      <p:sp>
        <p:nvSpPr>
          <p:cNvPr id="4" name="Rectangle 3"/>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p>
        </p:txBody>
      </p:sp>
      <p:sp>
        <p:nvSpPr>
          <p:cNvPr id="5" name="Rectangle 4"/>
          <p:cNvSpPr>
            <a:spLocks noChangeArrowheads="1"/>
          </p:cNvSpPr>
          <p:nvPr/>
        </p:nvSpPr>
        <p:spPr bwMode="auto">
          <a:xfrm>
            <a:off x="0" y="202723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CN" sz="700" b="0" i="0" u="none" strike="noStrike" cap="none" normalizeH="0" baseline="0" smtClean="0">
                <a:ln>
                  <a:noFill/>
                </a:ln>
                <a:solidFill>
                  <a:schemeClr val="tx1"/>
                </a:solidFill>
                <a:effectLst/>
                <a:latin typeface="Arial" pitchFamily="34" charset="0"/>
                <a:ea typeface="宋体" pitchFamily="2" charset="-122"/>
                <a:cs typeface="Times New Roman" pitchFamily="18" charset="0"/>
              </a:rPr>
              <a:t> </a:t>
            </a:r>
            <a:endParaRPr kumimoji="0" lang="en-US" altLang="zh-CN" sz="1800" b="0" i="0" u="none" strike="noStrike" cap="none" normalizeH="0" baseline="0" smtClean="0">
              <a:ln>
                <a:noFill/>
              </a:ln>
              <a:solidFill>
                <a:schemeClr val="tx1"/>
              </a:solidFill>
              <a:effectLst/>
              <a:latin typeface="Arial" pitchFamily="34" charset="0"/>
              <a:ea typeface="宋体" pitchFamily="2" charset="-122"/>
              <a:cs typeface="宋体" pitchFamily="2" charset="-122"/>
            </a:endParaRPr>
          </a:p>
        </p:txBody>
      </p:sp>
      <p:sp>
        <p:nvSpPr>
          <p:cNvPr id="19" name="Text Box 6">
            <a:extLst>
              <a:ext uri="{FF2B5EF4-FFF2-40B4-BE49-F238E27FC236}">
                <a16:creationId xmlns:a16="http://schemas.microsoft.com/office/drawing/2014/main" xmlns="" id="{576885CE-53BC-4CC9-B0DB-81E4BC2CF162}"/>
              </a:ext>
            </a:extLst>
          </p:cNvPr>
          <p:cNvSpPr txBox="1">
            <a:spLocks noChangeArrowheads="1"/>
          </p:cNvSpPr>
          <p:nvPr/>
        </p:nvSpPr>
        <p:spPr bwMode="auto">
          <a:xfrm>
            <a:off x="36468" y="88762"/>
            <a:ext cx="6583606" cy="584775"/>
          </a:xfrm>
          <a:prstGeom prst="rect">
            <a:avLst/>
          </a:prstGeom>
          <a:noFill/>
          <a:ln w="9525">
            <a:noFill/>
            <a:miter lim="800000"/>
            <a:headEnd/>
            <a:tailEnd/>
          </a:ln>
        </p:spPr>
        <p:txBody>
          <a:bodyPr wrap="square">
            <a:spAutoFit/>
          </a:bodyPr>
          <a:lstStyle/>
          <a:p>
            <a:pPr marL="0" marR="0" lvl="0" indent="0" defTabSz="914400" rtl="0" eaLnBrk="1" fontAlgn="base" latinLnBrk="0" hangingPunct="1">
              <a:lnSpc>
                <a:spcPct val="100000"/>
              </a:lnSpc>
              <a:spcBef>
                <a:spcPct val="50000"/>
              </a:spcBef>
              <a:spcAft>
                <a:spcPct val="0"/>
              </a:spcAft>
              <a:buClrTx/>
              <a:buSzTx/>
              <a:buFontTx/>
              <a:buNone/>
              <a:tabLst/>
              <a:defRPr/>
            </a:pPr>
            <a:r>
              <a:rPr kumimoji="0" lang="zh-CN" altLang="en-US" sz="3200" b="1" i="0" u="none" strike="noStrike" kern="1200" cap="none" spc="0" normalizeH="0" baseline="0" noProof="0" dirty="0" smtClean="0">
                <a:ln>
                  <a:noFill/>
                </a:ln>
                <a:solidFill>
                  <a:srgbClr val="FF0000"/>
                </a:solidFill>
                <a:effectLst/>
                <a:uLnTx/>
                <a:uFillTx/>
                <a:latin typeface="微软雅黑" panose="020B0503020204020204" pitchFamily="34" charset="-122"/>
                <a:ea typeface="微软雅黑" panose="020B0503020204020204" pitchFamily="34" charset="-122"/>
                <a:cs typeface="+mn-cs"/>
              </a:rPr>
              <a:t>二、实验与分析</a:t>
            </a:r>
            <a:endParaRPr kumimoji="0" lang="zh-CN" altLang="en-US" sz="3200" b="1" i="0" u="none" strike="noStrike" kern="120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cs typeface="+mn-cs"/>
            </a:endParaRPr>
          </a:p>
        </p:txBody>
      </p:sp>
      <p:graphicFrame>
        <p:nvGraphicFramePr>
          <p:cNvPr id="10" name="表格 9"/>
          <p:cNvGraphicFramePr>
            <a:graphicFrameLocks noGrp="1"/>
          </p:cNvGraphicFramePr>
          <p:nvPr>
            <p:extLst>
              <p:ext uri="{D42A27DB-BD31-4B8C-83A1-F6EECF244321}">
                <p14:modId xmlns:p14="http://schemas.microsoft.com/office/powerpoint/2010/main" val="1770041351"/>
              </p:ext>
            </p:extLst>
          </p:nvPr>
        </p:nvGraphicFramePr>
        <p:xfrm>
          <a:off x="411633" y="3567217"/>
          <a:ext cx="9203703" cy="2626196"/>
        </p:xfrm>
        <a:graphic>
          <a:graphicData uri="http://schemas.openxmlformats.org/drawingml/2006/table">
            <a:tbl>
              <a:tblPr>
                <a:tableStyleId>{5C22544A-7EE6-4342-B048-85BDC9FD1C3A}</a:tableStyleId>
              </a:tblPr>
              <a:tblGrid>
                <a:gridCol w="917542"/>
                <a:gridCol w="1489435"/>
                <a:gridCol w="1036949"/>
                <a:gridCol w="1366886"/>
                <a:gridCol w="1442301"/>
                <a:gridCol w="2950590"/>
              </a:tblGrid>
              <a:tr h="457524">
                <a:tc>
                  <a:txBody>
                    <a:bodyPr/>
                    <a:lstStyle/>
                    <a:p>
                      <a:pPr algn="ctr">
                        <a:lnSpc>
                          <a:spcPct val="100000"/>
                        </a:lnSpc>
                        <a:spcAft>
                          <a:spcPts val="0"/>
                        </a:spcAft>
                      </a:pPr>
                      <a:r>
                        <a:rPr lang="zh-CN" altLang="en-US" sz="1400" b="1" kern="100" dirty="0" smtClean="0">
                          <a:solidFill>
                            <a:schemeClr val="bg1"/>
                          </a:solidFill>
                          <a:effectLst/>
                          <a:latin typeface="Times New Roman" panose="02020603050405020304" pitchFamily="18" charset="0"/>
                          <a:ea typeface="微软雅黑" panose="020B0503020204020204" pitchFamily="34" charset="-122"/>
                          <a:cs typeface="Times New Roman" panose="02020603050405020304" pitchFamily="18" charset="0"/>
                        </a:rPr>
                        <a:t>样品号</a:t>
                      </a:r>
                      <a:endParaRPr lang="zh-CN" sz="1400" b="1" kern="100" dirty="0">
                        <a:solidFill>
                          <a:schemeClr val="bg1"/>
                        </a:solidFill>
                        <a:effectLst/>
                        <a:latin typeface="Times New Roman" panose="02020603050405020304" pitchFamily="18" charset="0"/>
                        <a:ea typeface="微软雅黑" panose="020B0503020204020204" pitchFamily="34" charset="-122"/>
                        <a:cs typeface="Times New Roman" panose="02020603050405020304" pitchFamily="18" charset="0"/>
                      </a:endParaRPr>
                    </a:p>
                  </a:txBody>
                  <a:tcPr marL="68580" marR="68580"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2"/>
                    </a:solidFill>
                  </a:tcPr>
                </a:tc>
                <a:tc>
                  <a:txBody>
                    <a:bodyPr/>
                    <a:lstStyle/>
                    <a:p>
                      <a:pPr algn="ctr">
                        <a:lnSpc>
                          <a:spcPct val="100000"/>
                        </a:lnSpc>
                        <a:spcAft>
                          <a:spcPts val="0"/>
                        </a:spcAft>
                      </a:pPr>
                      <a:r>
                        <a:rPr lang="zh-CN" altLang="en-US" sz="1400" b="1" kern="100" dirty="0" smtClean="0">
                          <a:solidFill>
                            <a:schemeClr val="bg1"/>
                          </a:solidFill>
                          <a:effectLst/>
                          <a:latin typeface="Times New Roman" panose="02020603050405020304" pitchFamily="18" charset="0"/>
                          <a:ea typeface="微软雅黑" panose="020B0503020204020204" pitchFamily="34" charset="-122"/>
                          <a:cs typeface="Times New Roman" panose="02020603050405020304" pitchFamily="18" charset="0"/>
                        </a:rPr>
                        <a:t>静水压力</a:t>
                      </a:r>
                      <a:r>
                        <a:rPr lang="en-US" altLang="zh-CN" sz="1400" b="1" kern="100" dirty="0" smtClean="0">
                          <a:solidFill>
                            <a:schemeClr val="bg1"/>
                          </a:solidFill>
                          <a:effectLst/>
                          <a:latin typeface="Times New Roman" panose="02020603050405020304" pitchFamily="18" charset="0"/>
                          <a:ea typeface="微软雅黑" panose="020B0503020204020204" pitchFamily="34" charset="-122"/>
                          <a:cs typeface="Times New Roman" panose="02020603050405020304" pitchFamily="18" charset="0"/>
                        </a:rPr>
                        <a:t>/(MPa)</a:t>
                      </a:r>
                      <a:endParaRPr lang="zh-CN" sz="1400" b="1" kern="100" dirty="0">
                        <a:solidFill>
                          <a:schemeClr val="bg1"/>
                        </a:solidFill>
                        <a:effectLst/>
                        <a:latin typeface="Times New Roman" panose="02020603050405020304" pitchFamily="18" charset="0"/>
                        <a:ea typeface="微软雅黑" panose="020B0503020204020204" pitchFamily="34" charset="-122"/>
                        <a:cs typeface="Times New Roman" panose="02020603050405020304" pitchFamily="18" charset="0"/>
                      </a:endParaRPr>
                    </a:p>
                  </a:txBody>
                  <a:tcPr marL="68580" marR="68580"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2"/>
                    </a:solidFill>
                  </a:tcPr>
                </a:tc>
                <a:tc>
                  <a:txBody>
                    <a:bodyPr/>
                    <a:lstStyle/>
                    <a:p>
                      <a:pPr algn="ctr">
                        <a:lnSpc>
                          <a:spcPct val="100000"/>
                        </a:lnSpc>
                        <a:spcAft>
                          <a:spcPts val="0"/>
                        </a:spcAft>
                      </a:pPr>
                      <a:r>
                        <a:rPr lang="zh-CN" altLang="en-US" sz="1400" b="1" kern="100" dirty="0" smtClean="0">
                          <a:solidFill>
                            <a:schemeClr val="bg1"/>
                          </a:solidFill>
                          <a:effectLst/>
                          <a:latin typeface="Times New Roman" panose="02020603050405020304" pitchFamily="18" charset="0"/>
                          <a:ea typeface="微软雅黑" panose="020B0503020204020204" pitchFamily="34" charset="-122"/>
                          <a:cs typeface="Times New Roman" panose="02020603050405020304" pitchFamily="18" charset="0"/>
                        </a:rPr>
                        <a:t>脉冲次数</a:t>
                      </a:r>
                      <a:endParaRPr lang="zh-CN" sz="1400" b="1" kern="100" dirty="0">
                        <a:solidFill>
                          <a:schemeClr val="bg1"/>
                        </a:solidFill>
                        <a:effectLst/>
                        <a:latin typeface="Times New Roman" panose="02020603050405020304" pitchFamily="18" charset="0"/>
                        <a:ea typeface="微软雅黑" panose="020B0503020204020204" pitchFamily="34" charset="-122"/>
                        <a:cs typeface="Times New Roman" panose="02020603050405020304" pitchFamily="18" charset="0"/>
                      </a:endParaRPr>
                    </a:p>
                  </a:txBody>
                  <a:tcPr marL="68580" marR="68580"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2"/>
                    </a:solidFill>
                  </a:tcPr>
                </a:tc>
                <a:tc>
                  <a:txBody>
                    <a:bodyPr/>
                    <a:lstStyle/>
                    <a:p>
                      <a:pPr algn="ctr">
                        <a:lnSpc>
                          <a:spcPct val="100000"/>
                        </a:lnSpc>
                        <a:spcAft>
                          <a:spcPts val="0"/>
                        </a:spcAft>
                      </a:pPr>
                      <a:r>
                        <a:rPr lang="zh-CN" altLang="en-US" sz="1400" b="1" kern="100" dirty="0" smtClean="0">
                          <a:solidFill>
                            <a:schemeClr val="bg1"/>
                          </a:solidFill>
                          <a:effectLst/>
                          <a:latin typeface="Times New Roman" panose="02020603050405020304" pitchFamily="18" charset="0"/>
                          <a:ea typeface="微软雅黑" panose="020B0503020204020204" pitchFamily="34" charset="-122"/>
                          <a:cs typeface="Times New Roman" panose="02020603050405020304" pitchFamily="18" charset="0"/>
                        </a:rPr>
                        <a:t>放电电压</a:t>
                      </a:r>
                      <a:r>
                        <a:rPr lang="en-US" sz="1400" b="1" kern="100" dirty="0" smtClean="0">
                          <a:solidFill>
                            <a:schemeClr val="bg1"/>
                          </a:solidFill>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1400" b="1" kern="100" dirty="0">
                          <a:solidFill>
                            <a:schemeClr val="bg1"/>
                          </a:solidFill>
                          <a:effectLst/>
                          <a:latin typeface="Times New Roman" panose="02020603050405020304" pitchFamily="18" charset="0"/>
                          <a:ea typeface="微软雅黑" panose="020B0503020204020204" pitchFamily="34" charset="-122"/>
                          <a:cs typeface="Times New Roman" panose="02020603050405020304" pitchFamily="18" charset="0"/>
                        </a:rPr>
                        <a:t>kV)</a:t>
                      </a:r>
                      <a:endParaRPr lang="zh-CN" sz="1400" b="1" kern="100" dirty="0">
                        <a:solidFill>
                          <a:schemeClr val="bg1"/>
                        </a:solidFill>
                        <a:effectLst/>
                        <a:latin typeface="Times New Roman" panose="02020603050405020304" pitchFamily="18" charset="0"/>
                        <a:ea typeface="微软雅黑" panose="020B0503020204020204" pitchFamily="34" charset="-122"/>
                        <a:cs typeface="Times New Roman" panose="02020603050405020304" pitchFamily="18" charset="0"/>
                      </a:endParaRPr>
                    </a:p>
                  </a:txBody>
                  <a:tcPr marL="68580" marR="68580"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2"/>
                    </a:solidFill>
                  </a:tcPr>
                </a:tc>
                <a:tc>
                  <a:txBody>
                    <a:bodyPr/>
                    <a:lstStyle/>
                    <a:p>
                      <a:pPr algn="ctr">
                        <a:lnSpc>
                          <a:spcPct val="100000"/>
                        </a:lnSpc>
                        <a:spcAft>
                          <a:spcPts val="0"/>
                        </a:spcAft>
                      </a:pPr>
                      <a:r>
                        <a:rPr lang="zh-CN" altLang="en-US" sz="1400" b="1" kern="100" dirty="0" smtClean="0">
                          <a:solidFill>
                            <a:schemeClr val="bg1"/>
                          </a:solidFill>
                          <a:effectLst/>
                          <a:latin typeface="Times New Roman" panose="02020603050405020304" pitchFamily="18" charset="0"/>
                          <a:ea typeface="微软雅黑" panose="020B0503020204020204" pitchFamily="34" charset="-122"/>
                          <a:cs typeface="Times New Roman" panose="02020603050405020304" pitchFamily="18" charset="0"/>
                        </a:rPr>
                        <a:t>放电能量</a:t>
                      </a:r>
                      <a:r>
                        <a:rPr lang="en-GB" sz="1400" b="1" kern="100" dirty="0" smtClean="0">
                          <a:solidFill>
                            <a:schemeClr val="bg1"/>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en-GB" sz="1400" b="1" kern="100" dirty="0">
                          <a:solidFill>
                            <a:schemeClr val="bg1"/>
                          </a:solidFill>
                          <a:effectLst/>
                          <a:latin typeface="Times New Roman" panose="02020603050405020304" pitchFamily="18" charset="0"/>
                          <a:ea typeface="微软雅黑" panose="020B0503020204020204" pitchFamily="34" charset="-122"/>
                          <a:cs typeface="Times New Roman" panose="02020603050405020304" pitchFamily="18" charset="0"/>
                        </a:rPr>
                        <a:t>/(kJ)</a:t>
                      </a:r>
                      <a:endParaRPr lang="zh-CN" sz="1400" b="1" kern="100" dirty="0">
                        <a:solidFill>
                          <a:schemeClr val="bg1"/>
                        </a:solidFill>
                        <a:effectLst/>
                        <a:latin typeface="Times New Roman" panose="02020603050405020304" pitchFamily="18" charset="0"/>
                        <a:ea typeface="微软雅黑" panose="020B0503020204020204" pitchFamily="34" charset="-122"/>
                        <a:cs typeface="Times New Roman" panose="02020603050405020304" pitchFamily="18" charset="0"/>
                      </a:endParaRPr>
                    </a:p>
                  </a:txBody>
                  <a:tcPr marL="68580" marR="68580"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2"/>
                    </a:solidFill>
                  </a:tcPr>
                </a:tc>
                <a:tc>
                  <a:txBody>
                    <a:bodyPr/>
                    <a:lstStyle/>
                    <a:p>
                      <a:pPr algn="ctr">
                        <a:lnSpc>
                          <a:spcPct val="100000"/>
                        </a:lnSpc>
                        <a:spcAft>
                          <a:spcPts val="0"/>
                        </a:spcAft>
                      </a:pPr>
                      <a:r>
                        <a:rPr lang="zh-CN" altLang="en-US" sz="1400" b="1" kern="100" dirty="0" smtClean="0">
                          <a:solidFill>
                            <a:schemeClr val="bg1"/>
                          </a:solidFill>
                          <a:effectLst/>
                          <a:latin typeface="Times New Roman" panose="02020603050405020304" pitchFamily="18" charset="0"/>
                          <a:ea typeface="微软雅黑" panose="020B0503020204020204" pitchFamily="34" charset="-122"/>
                          <a:cs typeface="Times New Roman" panose="02020603050405020304" pitchFamily="18" charset="0"/>
                        </a:rPr>
                        <a:t>样品变化</a:t>
                      </a:r>
                      <a:endParaRPr lang="zh-CN" sz="1400" b="1" kern="100" dirty="0">
                        <a:solidFill>
                          <a:schemeClr val="bg1"/>
                        </a:solidFill>
                        <a:effectLst/>
                        <a:latin typeface="Times New Roman" panose="02020603050405020304" pitchFamily="18" charset="0"/>
                        <a:ea typeface="微软雅黑" panose="020B0503020204020204" pitchFamily="34" charset="-122"/>
                        <a:cs typeface="Times New Roman" panose="02020603050405020304" pitchFamily="18" charset="0"/>
                      </a:endParaRPr>
                    </a:p>
                  </a:txBody>
                  <a:tcPr marL="68580" marR="68580"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2"/>
                    </a:solidFill>
                  </a:tcPr>
                </a:tc>
              </a:tr>
              <a:tr h="542168">
                <a:tc>
                  <a:txBody>
                    <a:bodyPr/>
                    <a:lstStyle/>
                    <a:p>
                      <a:pPr algn="ctr">
                        <a:spcAft>
                          <a:spcPts val="0"/>
                        </a:spcAft>
                      </a:pPr>
                      <a:r>
                        <a:rPr lang="en-GB" sz="1400" b="1" kern="100">
                          <a:effectLst/>
                          <a:latin typeface="Times New Roman"/>
                          <a:ea typeface="宋体"/>
                          <a:cs typeface="Times New Roman"/>
                        </a:rPr>
                        <a:t>1</a:t>
                      </a:r>
                      <a:endParaRPr lang="zh-CN" sz="1400" b="1" kern="100">
                        <a:effectLst/>
                        <a:latin typeface="Times New Roman"/>
                        <a:ea typeface="宋体"/>
                        <a:cs typeface="Times New Roman"/>
                      </a:endParaRPr>
                    </a:p>
                  </a:txBody>
                  <a:tcPr marL="68580" marR="68580"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algn="ctr">
                        <a:spcAft>
                          <a:spcPts val="0"/>
                        </a:spcAft>
                      </a:pPr>
                      <a:r>
                        <a:rPr lang="en-GB" sz="1400" b="1" kern="100" dirty="0">
                          <a:effectLst/>
                          <a:latin typeface="Times New Roman"/>
                          <a:ea typeface="宋体"/>
                          <a:cs typeface="Times New Roman"/>
                        </a:rPr>
                        <a:t>30</a:t>
                      </a:r>
                      <a:endParaRPr lang="zh-CN" sz="1400" b="1" kern="100" dirty="0">
                        <a:effectLst/>
                        <a:latin typeface="Times New Roman"/>
                        <a:ea typeface="宋体"/>
                        <a:cs typeface="Times New Roman"/>
                      </a:endParaRPr>
                    </a:p>
                  </a:txBody>
                  <a:tcPr marL="68580" marR="68580"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algn="ctr">
                        <a:spcAft>
                          <a:spcPts val="0"/>
                        </a:spcAft>
                      </a:pPr>
                      <a:r>
                        <a:rPr lang="en-GB" sz="1400" b="1" kern="100">
                          <a:effectLst/>
                          <a:latin typeface="Times New Roman"/>
                          <a:ea typeface="宋体"/>
                          <a:cs typeface="Times New Roman"/>
                        </a:rPr>
                        <a:t>30</a:t>
                      </a:r>
                      <a:endParaRPr lang="zh-CN" sz="1400" b="1" kern="100">
                        <a:effectLst/>
                        <a:latin typeface="Times New Roman"/>
                        <a:ea typeface="宋体"/>
                        <a:cs typeface="Times New Roman"/>
                      </a:endParaRPr>
                    </a:p>
                  </a:txBody>
                  <a:tcPr marL="68580" marR="68580"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algn="ctr">
                        <a:spcAft>
                          <a:spcPts val="0"/>
                        </a:spcAft>
                      </a:pPr>
                      <a:r>
                        <a:rPr lang="en-US" sz="1400" b="1" kern="100">
                          <a:effectLst/>
                          <a:latin typeface="Times New Roman"/>
                          <a:ea typeface="宋体"/>
                          <a:cs typeface="Times New Roman"/>
                        </a:rPr>
                        <a:t>9kV</a:t>
                      </a:r>
                      <a:endParaRPr lang="zh-CN" sz="1400" b="1" kern="100">
                        <a:effectLst/>
                        <a:latin typeface="Times New Roman"/>
                        <a:ea typeface="宋体"/>
                        <a:cs typeface="Times New Roman"/>
                      </a:endParaRPr>
                    </a:p>
                  </a:txBody>
                  <a:tcPr marL="68580" marR="68580"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algn="ctr">
                        <a:spcAft>
                          <a:spcPts val="0"/>
                        </a:spcAft>
                      </a:pPr>
                      <a:r>
                        <a:rPr lang="en-US" sz="1400" b="1" kern="100">
                          <a:effectLst/>
                          <a:latin typeface="Times New Roman"/>
                          <a:ea typeface="宋体"/>
                          <a:cs typeface="Times New Roman"/>
                        </a:rPr>
                        <a:t>4.1kJ</a:t>
                      </a:r>
                      <a:endParaRPr lang="zh-CN" sz="1400" b="1" kern="100">
                        <a:effectLst/>
                        <a:latin typeface="Times New Roman"/>
                        <a:ea typeface="宋体"/>
                        <a:cs typeface="Times New Roman"/>
                      </a:endParaRPr>
                    </a:p>
                  </a:txBody>
                  <a:tcPr marL="68580" marR="68580"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algn="ctr">
                        <a:lnSpc>
                          <a:spcPct val="100000"/>
                        </a:lnSpc>
                        <a:spcAft>
                          <a:spcPts val="0"/>
                        </a:spcAft>
                      </a:pPr>
                      <a:r>
                        <a:rPr lang="zh-CN" sz="1400" b="1" kern="100">
                          <a:effectLst/>
                          <a:latin typeface="Times New Roman" panose="02020603050405020304" pitchFamily="18" charset="0"/>
                          <a:ea typeface="微软雅黑" panose="020B0503020204020204" pitchFamily="34" charset="-122"/>
                          <a:cs typeface="Times New Roman" panose="02020603050405020304" pitchFamily="18" charset="0"/>
                        </a:rPr>
                        <a:t>无明显变化，水泥环无损伤</a:t>
                      </a:r>
                    </a:p>
                  </a:txBody>
                  <a:tcPr marL="68580" marR="68580"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r>
              <a:tr h="542168">
                <a:tc>
                  <a:txBody>
                    <a:bodyPr/>
                    <a:lstStyle/>
                    <a:p>
                      <a:pPr algn="ctr">
                        <a:spcAft>
                          <a:spcPts val="0"/>
                        </a:spcAft>
                      </a:pPr>
                      <a:r>
                        <a:rPr lang="en-GB" sz="1400" b="1" kern="100">
                          <a:effectLst/>
                          <a:latin typeface="Times New Roman"/>
                          <a:ea typeface="宋体"/>
                          <a:cs typeface="Times New Roman"/>
                        </a:rPr>
                        <a:t>2</a:t>
                      </a:r>
                      <a:endParaRPr lang="zh-CN" sz="1400" b="1" kern="100">
                        <a:effectLst/>
                        <a:latin typeface="Times New Roman"/>
                        <a:ea typeface="宋体"/>
                        <a:cs typeface="Times New Roman"/>
                      </a:endParaRPr>
                    </a:p>
                  </a:txBody>
                  <a:tcPr marL="68580" marR="68580"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95000"/>
                      </a:schemeClr>
                    </a:solidFill>
                  </a:tcPr>
                </a:tc>
                <a:tc>
                  <a:txBody>
                    <a:bodyPr/>
                    <a:lstStyle/>
                    <a:p>
                      <a:pPr algn="ctr">
                        <a:spcAft>
                          <a:spcPts val="0"/>
                        </a:spcAft>
                      </a:pPr>
                      <a:r>
                        <a:rPr lang="en-GB" sz="1400" b="1" kern="100" dirty="0">
                          <a:effectLst/>
                          <a:latin typeface="Times New Roman"/>
                          <a:ea typeface="宋体"/>
                          <a:cs typeface="Times New Roman"/>
                        </a:rPr>
                        <a:t>20</a:t>
                      </a:r>
                      <a:endParaRPr lang="zh-CN" sz="1400" b="1" kern="100" dirty="0">
                        <a:effectLst/>
                        <a:latin typeface="Times New Roman"/>
                        <a:ea typeface="宋体"/>
                        <a:cs typeface="Times New Roman"/>
                      </a:endParaRPr>
                    </a:p>
                  </a:txBody>
                  <a:tcPr marL="68580" marR="68580"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95000"/>
                      </a:schemeClr>
                    </a:solidFill>
                  </a:tcPr>
                </a:tc>
                <a:tc>
                  <a:txBody>
                    <a:bodyPr/>
                    <a:lstStyle/>
                    <a:p>
                      <a:pPr algn="ctr">
                        <a:spcAft>
                          <a:spcPts val="0"/>
                        </a:spcAft>
                      </a:pPr>
                      <a:r>
                        <a:rPr lang="en-GB" sz="1400" b="1" kern="100" dirty="0">
                          <a:effectLst/>
                          <a:latin typeface="Times New Roman"/>
                          <a:ea typeface="宋体"/>
                          <a:cs typeface="Times New Roman"/>
                        </a:rPr>
                        <a:t>30</a:t>
                      </a:r>
                      <a:endParaRPr lang="zh-CN" sz="1400" b="1" kern="100" dirty="0">
                        <a:effectLst/>
                        <a:latin typeface="Times New Roman"/>
                        <a:ea typeface="宋体"/>
                        <a:cs typeface="Times New Roman"/>
                      </a:endParaRPr>
                    </a:p>
                  </a:txBody>
                  <a:tcPr marL="68580" marR="68580"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95000"/>
                      </a:schemeClr>
                    </a:solidFill>
                  </a:tcPr>
                </a:tc>
                <a:tc>
                  <a:txBody>
                    <a:bodyPr/>
                    <a:lstStyle/>
                    <a:p>
                      <a:pPr algn="ctr">
                        <a:spcAft>
                          <a:spcPts val="0"/>
                        </a:spcAft>
                      </a:pPr>
                      <a:r>
                        <a:rPr lang="en-US" sz="1400" b="1" kern="100" dirty="0" err="1">
                          <a:effectLst/>
                          <a:latin typeface="Times New Roman"/>
                          <a:ea typeface="宋体"/>
                          <a:cs typeface="Times New Roman"/>
                        </a:rPr>
                        <a:t>9kV</a:t>
                      </a:r>
                      <a:endParaRPr lang="zh-CN" sz="1400" b="1" kern="100" dirty="0">
                        <a:effectLst/>
                        <a:latin typeface="Times New Roman"/>
                        <a:ea typeface="宋体"/>
                        <a:cs typeface="Times New Roman"/>
                      </a:endParaRPr>
                    </a:p>
                  </a:txBody>
                  <a:tcPr marL="68580" marR="68580"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95000"/>
                      </a:schemeClr>
                    </a:solidFill>
                  </a:tcPr>
                </a:tc>
                <a:tc>
                  <a:txBody>
                    <a:bodyPr/>
                    <a:lstStyle/>
                    <a:p>
                      <a:pPr algn="ctr">
                        <a:spcAft>
                          <a:spcPts val="0"/>
                        </a:spcAft>
                      </a:pPr>
                      <a:r>
                        <a:rPr lang="en-US" sz="1400" b="1" kern="100">
                          <a:effectLst/>
                          <a:latin typeface="Times New Roman"/>
                          <a:ea typeface="宋体"/>
                          <a:cs typeface="Times New Roman"/>
                        </a:rPr>
                        <a:t>4.1kJ</a:t>
                      </a:r>
                      <a:endParaRPr lang="zh-CN" sz="1400" b="1" kern="100">
                        <a:effectLst/>
                        <a:latin typeface="Times New Roman"/>
                        <a:ea typeface="宋体"/>
                        <a:cs typeface="Times New Roman"/>
                      </a:endParaRPr>
                    </a:p>
                  </a:txBody>
                  <a:tcPr marL="68580" marR="68580"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95000"/>
                      </a:schemeClr>
                    </a:solidFill>
                  </a:tcPr>
                </a:tc>
                <a:tc>
                  <a:txBody>
                    <a:bodyPr/>
                    <a:lstStyle/>
                    <a:p>
                      <a:pPr algn="ctr">
                        <a:lnSpc>
                          <a:spcPct val="100000"/>
                        </a:lnSpc>
                        <a:spcAft>
                          <a:spcPts val="0"/>
                        </a:spcAft>
                      </a:pPr>
                      <a:r>
                        <a:rPr lang="zh-CN" sz="1400" b="1" kern="100">
                          <a:effectLst/>
                          <a:latin typeface="Times New Roman" panose="02020603050405020304" pitchFamily="18" charset="0"/>
                          <a:ea typeface="微软雅黑" panose="020B0503020204020204" pitchFamily="34" charset="-122"/>
                          <a:cs typeface="Times New Roman" panose="02020603050405020304" pitchFamily="18" charset="0"/>
                        </a:rPr>
                        <a:t>射孔周围产生细小裂纹</a:t>
                      </a:r>
                    </a:p>
                  </a:txBody>
                  <a:tcPr marL="68580" marR="68580"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95000"/>
                      </a:schemeClr>
                    </a:solidFill>
                  </a:tcPr>
                </a:tc>
              </a:tr>
              <a:tr h="542168">
                <a:tc>
                  <a:txBody>
                    <a:bodyPr/>
                    <a:lstStyle/>
                    <a:p>
                      <a:pPr algn="ctr">
                        <a:spcAft>
                          <a:spcPts val="0"/>
                        </a:spcAft>
                      </a:pPr>
                      <a:r>
                        <a:rPr lang="en-GB" sz="1400" b="1" kern="100">
                          <a:effectLst/>
                          <a:latin typeface="Times New Roman"/>
                          <a:ea typeface="宋体"/>
                          <a:cs typeface="Times New Roman"/>
                        </a:rPr>
                        <a:t>3</a:t>
                      </a:r>
                      <a:endParaRPr lang="zh-CN" sz="1400" b="1" kern="100">
                        <a:effectLst/>
                        <a:latin typeface="Times New Roman"/>
                        <a:ea typeface="宋体"/>
                        <a:cs typeface="Times New Roman"/>
                      </a:endParaRPr>
                    </a:p>
                  </a:txBody>
                  <a:tcPr marL="68580" marR="68580"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algn="ctr">
                        <a:spcAft>
                          <a:spcPts val="0"/>
                        </a:spcAft>
                      </a:pPr>
                      <a:r>
                        <a:rPr lang="en-GB" sz="1400" b="1" kern="100" dirty="0">
                          <a:effectLst/>
                          <a:latin typeface="Times New Roman"/>
                          <a:ea typeface="宋体"/>
                          <a:cs typeface="Times New Roman"/>
                        </a:rPr>
                        <a:t>10</a:t>
                      </a:r>
                      <a:endParaRPr lang="zh-CN" sz="1400" b="1" kern="100" dirty="0">
                        <a:effectLst/>
                        <a:latin typeface="Times New Roman"/>
                        <a:ea typeface="宋体"/>
                        <a:cs typeface="Times New Roman"/>
                      </a:endParaRPr>
                    </a:p>
                  </a:txBody>
                  <a:tcPr marL="68580" marR="68580"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algn="ctr">
                        <a:spcAft>
                          <a:spcPts val="0"/>
                        </a:spcAft>
                      </a:pPr>
                      <a:r>
                        <a:rPr lang="en-GB" sz="1400" b="1" kern="100">
                          <a:effectLst/>
                          <a:latin typeface="Times New Roman"/>
                          <a:ea typeface="宋体"/>
                          <a:cs typeface="Times New Roman"/>
                        </a:rPr>
                        <a:t>30</a:t>
                      </a:r>
                      <a:endParaRPr lang="zh-CN" sz="1400" b="1" kern="100">
                        <a:effectLst/>
                        <a:latin typeface="Times New Roman"/>
                        <a:ea typeface="宋体"/>
                        <a:cs typeface="Times New Roman"/>
                      </a:endParaRPr>
                    </a:p>
                  </a:txBody>
                  <a:tcPr marL="68580" marR="68580"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algn="ctr">
                        <a:spcAft>
                          <a:spcPts val="0"/>
                        </a:spcAft>
                      </a:pPr>
                      <a:r>
                        <a:rPr lang="en-US" sz="1400" b="1" kern="100" dirty="0" err="1">
                          <a:effectLst/>
                          <a:latin typeface="Times New Roman"/>
                          <a:ea typeface="宋体"/>
                          <a:cs typeface="Times New Roman"/>
                        </a:rPr>
                        <a:t>9kV</a:t>
                      </a:r>
                      <a:endParaRPr lang="zh-CN" sz="1400" b="1" kern="100" dirty="0">
                        <a:effectLst/>
                        <a:latin typeface="Times New Roman"/>
                        <a:ea typeface="宋体"/>
                        <a:cs typeface="Times New Roman"/>
                      </a:endParaRPr>
                    </a:p>
                  </a:txBody>
                  <a:tcPr marL="68580" marR="68580"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algn="ctr">
                        <a:spcAft>
                          <a:spcPts val="0"/>
                        </a:spcAft>
                      </a:pPr>
                      <a:r>
                        <a:rPr lang="en-US" sz="1400" b="1" kern="100" dirty="0" err="1">
                          <a:effectLst/>
                          <a:latin typeface="Times New Roman"/>
                          <a:ea typeface="宋体"/>
                          <a:cs typeface="Times New Roman"/>
                        </a:rPr>
                        <a:t>4.1kJ</a:t>
                      </a:r>
                      <a:endParaRPr lang="zh-CN" sz="1400" b="1" kern="100" dirty="0">
                        <a:effectLst/>
                        <a:latin typeface="Times New Roman"/>
                        <a:ea typeface="宋体"/>
                        <a:cs typeface="Times New Roman"/>
                      </a:endParaRPr>
                    </a:p>
                  </a:txBody>
                  <a:tcPr marL="68580" marR="68580"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algn="ctr">
                        <a:lnSpc>
                          <a:spcPct val="100000"/>
                        </a:lnSpc>
                        <a:spcAft>
                          <a:spcPts val="0"/>
                        </a:spcAft>
                      </a:pPr>
                      <a:r>
                        <a:rPr lang="zh-CN" sz="1400" b="1" kern="100">
                          <a:effectLst/>
                          <a:latin typeface="Times New Roman" panose="02020603050405020304" pitchFamily="18" charset="0"/>
                          <a:ea typeface="微软雅黑" panose="020B0503020204020204" pitchFamily="34" charset="-122"/>
                          <a:cs typeface="Times New Roman" panose="02020603050405020304" pitchFamily="18" charset="0"/>
                        </a:rPr>
                        <a:t>细小裂缝进一步延伸</a:t>
                      </a:r>
                    </a:p>
                  </a:txBody>
                  <a:tcPr marL="68580" marR="68580"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r>
              <a:tr h="542168">
                <a:tc>
                  <a:txBody>
                    <a:bodyPr/>
                    <a:lstStyle/>
                    <a:p>
                      <a:pPr algn="ctr">
                        <a:spcAft>
                          <a:spcPts val="0"/>
                        </a:spcAft>
                      </a:pPr>
                      <a:r>
                        <a:rPr lang="en-GB" sz="1400" b="1" kern="100">
                          <a:effectLst/>
                          <a:latin typeface="Times New Roman"/>
                          <a:ea typeface="宋体"/>
                          <a:cs typeface="Times New Roman"/>
                        </a:rPr>
                        <a:t>4</a:t>
                      </a:r>
                      <a:endParaRPr lang="zh-CN" sz="1400" b="1" kern="100">
                        <a:effectLst/>
                        <a:latin typeface="Times New Roman"/>
                        <a:ea typeface="宋体"/>
                        <a:cs typeface="Times New Roman"/>
                      </a:endParaRPr>
                    </a:p>
                  </a:txBody>
                  <a:tcPr marL="68580" marR="68580"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95000"/>
                      </a:schemeClr>
                    </a:solidFill>
                  </a:tcPr>
                </a:tc>
                <a:tc>
                  <a:txBody>
                    <a:bodyPr/>
                    <a:lstStyle/>
                    <a:p>
                      <a:pPr algn="ctr">
                        <a:spcAft>
                          <a:spcPts val="0"/>
                        </a:spcAft>
                      </a:pPr>
                      <a:r>
                        <a:rPr lang="en-GB" sz="1400" b="1" kern="100" dirty="0">
                          <a:effectLst/>
                          <a:latin typeface="Times New Roman"/>
                          <a:ea typeface="宋体"/>
                          <a:cs typeface="Times New Roman"/>
                        </a:rPr>
                        <a:t>5</a:t>
                      </a:r>
                      <a:endParaRPr lang="zh-CN" sz="1400" b="1" kern="100" dirty="0">
                        <a:effectLst/>
                        <a:latin typeface="Times New Roman"/>
                        <a:ea typeface="宋体"/>
                        <a:cs typeface="Times New Roman"/>
                      </a:endParaRPr>
                    </a:p>
                  </a:txBody>
                  <a:tcPr marL="68580" marR="68580"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95000"/>
                      </a:schemeClr>
                    </a:solidFill>
                  </a:tcPr>
                </a:tc>
                <a:tc>
                  <a:txBody>
                    <a:bodyPr/>
                    <a:lstStyle/>
                    <a:p>
                      <a:pPr algn="ctr">
                        <a:spcAft>
                          <a:spcPts val="0"/>
                        </a:spcAft>
                      </a:pPr>
                      <a:r>
                        <a:rPr lang="en-GB" sz="1400" b="1" kern="100">
                          <a:effectLst/>
                          <a:latin typeface="Times New Roman"/>
                          <a:ea typeface="宋体"/>
                          <a:cs typeface="Times New Roman"/>
                        </a:rPr>
                        <a:t>30</a:t>
                      </a:r>
                      <a:endParaRPr lang="zh-CN" sz="1400" b="1" kern="100">
                        <a:effectLst/>
                        <a:latin typeface="Times New Roman"/>
                        <a:ea typeface="宋体"/>
                        <a:cs typeface="Times New Roman"/>
                      </a:endParaRPr>
                    </a:p>
                  </a:txBody>
                  <a:tcPr marL="68580" marR="68580"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95000"/>
                      </a:schemeClr>
                    </a:solidFill>
                  </a:tcPr>
                </a:tc>
                <a:tc>
                  <a:txBody>
                    <a:bodyPr/>
                    <a:lstStyle/>
                    <a:p>
                      <a:pPr algn="ctr">
                        <a:spcAft>
                          <a:spcPts val="0"/>
                        </a:spcAft>
                      </a:pPr>
                      <a:r>
                        <a:rPr lang="en-US" sz="1400" b="1" kern="100">
                          <a:effectLst/>
                          <a:latin typeface="Times New Roman"/>
                          <a:ea typeface="宋体"/>
                          <a:cs typeface="Times New Roman"/>
                        </a:rPr>
                        <a:t>9kV</a:t>
                      </a:r>
                      <a:endParaRPr lang="zh-CN" sz="1400" b="1" kern="100">
                        <a:effectLst/>
                        <a:latin typeface="Times New Roman"/>
                        <a:ea typeface="宋体"/>
                        <a:cs typeface="Times New Roman"/>
                      </a:endParaRPr>
                    </a:p>
                  </a:txBody>
                  <a:tcPr marL="68580" marR="68580"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95000"/>
                      </a:schemeClr>
                    </a:solidFill>
                  </a:tcPr>
                </a:tc>
                <a:tc>
                  <a:txBody>
                    <a:bodyPr/>
                    <a:lstStyle/>
                    <a:p>
                      <a:pPr algn="ctr">
                        <a:spcAft>
                          <a:spcPts val="0"/>
                        </a:spcAft>
                      </a:pPr>
                      <a:r>
                        <a:rPr lang="en-US" sz="1400" b="1" kern="100" dirty="0" err="1">
                          <a:effectLst/>
                          <a:latin typeface="Times New Roman"/>
                          <a:ea typeface="宋体"/>
                          <a:cs typeface="Times New Roman"/>
                        </a:rPr>
                        <a:t>4.1kJ</a:t>
                      </a:r>
                      <a:endParaRPr lang="zh-CN" sz="1400" b="1" kern="100" dirty="0">
                        <a:effectLst/>
                        <a:latin typeface="Times New Roman"/>
                        <a:ea typeface="宋体"/>
                        <a:cs typeface="Times New Roman"/>
                      </a:endParaRPr>
                    </a:p>
                  </a:txBody>
                  <a:tcPr marL="68580" marR="68580"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95000"/>
                      </a:schemeClr>
                    </a:solidFill>
                  </a:tcPr>
                </a:tc>
                <a:tc>
                  <a:txBody>
                    <a:bodyPr/>
                    <a:lstStyle/>
                    <a:p>
                      <a:pPr algn="ctr">
                        <a:lnSpc>
                          <a:spcPct val="100000"/>
                        </a:lnSpc>
                        <a:spcAft>
                          <a:spcPts val="0"/>
                        </a:spcAft>
                      </a:pPr>
                      <a:r>
                        <a:rPr lang="zh-CN" sz="1400" b="1" kern="100" dirty="0">
                          <a:effectLst/>
                          <a:latin typeface="Times New Roman" panose="02020603050405020304" pitchFamily="18" charset="0"/>
                          <a:ea typeface="微软雅黑" panose="020B0503020204020204" pitchFamily="34" charset="-122"/>
                          <a:cs typeface="Times New Roman" panose="02020603050405020304" pitchFamily="18" charset="0"/>
                        </a:rPr>
                        <a:t>裂纹停止延伸，在射孔远端形成新的裂纹</a:t>
                      </a:r>
                    </a:p>
                  </a:txBody>
                  <a:tcPr marL="68580" marR="68580"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95000"/>
                      </a:schemeClr>
                    </a:solidFill>
                  </a:tcPr>
                </a:tc>
              </a:tr>
            </a:tbl>
          </a:graphicData>
        </a:graphic>
      </p:graphicFrame>
      <p:sp>
        <p:nvSpPr>
          <p:cNvPr id="13" name="矩形 12"/>
          <p:cNvSpPr/>
          <p:nvPr/>
        </p:nvSpPr>
        <p:spPr>
          <a:xfrm>
            <a:off x="3297695" y="3105425"/>
            <a:ext cx="2518638" cy="307777"/>
          </a:xfrm>
          <a:prstGeom prst="rect">
            <a:avLst/>
          </a:prstGeom>
        </p:spPr>
        <p:txBody>
          <a:bodyPr wrap="none">
            <a:spAutoFit/>
          </a:bodyPr>
          <a:lstStyle/>
          <a:p>
            <a:pPr lvl="0" fontAlgn="base">
              <a:spcBef>
                <a:spcPct val="0"/>
              </a:spcBef>
              <a:spcAft>
                <a:spcPct val="0"/>
              </a:spcAft>
            </a:pPr>
            <a:r>
              <a:rPr lang="zh-CN" altLang="zh-CN" sz="1400" b="1" dirty="0">
                <a:latin typeface="微软雅黑" panose="020B0503020204020204" pitchFamily="34" charset="-122"/>
                <a:ea typeface="微软雅黑" panose="020B0503020204020204" pitchFamily="34" charset="-122"/>
                <a:cs typeface="Times New Roman" pitchFamily="18" charset="0"/>
              </a:rPr>
              <a:t>水泥环放电损伤试验数据统计</a:t>
            </a:r>
            <a:endParaRPr lang="zh-CN" altLang="zh-CN" sz="1400" b="1" dirty="0">
              <a:latin typeface="微软雅黑" panose="020B0503020204020204" pitchFamily="34" charset="-122"/>
              <a:ea typeface="微软雅黑" panose="020B0503020204020204" pitchFamily="34" charset="-122"/>
              <a:cs typeface="宋体" pitchFamily="2" charset="-122"/>
            </a:endParaRPr>
          </a:p>
        </p:txBody>
      </p:sp>
      <p:pic>
        <p:nvPicPr>
          <p:cNvPr id="1126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86351" y="1420635"/>
            <a:ext cx="2378075" cy="47030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0563363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 Box 6">
            <a:extLst>
              <a:ext uri="{FF2B5EF4-FFF2-40B4-BE49-F238E27FC236}">
                <a16:creationId xmlns:a16="http://schemas.microsoft.com/office/drawing/2014/main" xmlns="" id="{576885CE-53BC-4CC9-B0DB-81E4BC2CF162}"/>
              </a:ext>
            </a:extLst>
          </p:cNvPr>
          <p:cNvSpPr txBox="1">
            <a:spLocks noChangeArrowheads="1"/>
          </p:cNvSpPr>
          <p:nvPr/>
        </p:nvSpPr>
        <p:spPr bwMode="auto">
          <a:xfrm>
            <a:off x="2802551" y="88762"/>
            <a:ext cx="6583606" cy="584775"/>
          </a:xfrm>
          <a:prstGeom prst="rect">
            <a:avLst/>
          </a:prstGeom>
          <a:noFill/>
          <a:ln w="9525">
            <a:noFill/>
            <a:miter lim="800000"/>
            <a:headEnd/>
            <a:tailEnd/>
          </a:ln>
        </p:spPr>
        <p:txBody>
          <a:bodyPr wrap="square">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zh-CN" altLang="en-US" sz="3200" b="1" i="0" u="none" strike="noStrike" kern="1200" cap="none" spc="0" normalizeH="0" baseline="0" noProof="0" dirty="0" smtClean="0">
                <a:ln>
                  <a:noFill/>
                </a:ln>
                <a:solidFill>
                  <a:srgbClr val="FF0000"/>
                </a:solidFill>
                <a:effectLst/>
                <a:uLnTx/>
                <a:uFillTx/>
                <a:latin typeface="微软雅黑" panose="020B0503020204020204" pitchFamily="34" charset="-122"/>
                <a:ea typeface="微软雅黑" panose="020B0503020204020204" pitchFamily="34" charset="-122"/>
                <a:cs typeface="+mn-cs"/>
              </a:rPr>
              <a:t>目录</a:t>
            </a:r>
            <a:endParaRPr kumimoji="0" lang="zh-CN" altLang="en-US" sz="3200" b="1" i="0" u="none" strike="noStrike" kern="120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cs typeface="+mn-cs"/>
            </a:endParaRPr>
          </a:p>
        </p:txBody>
      </p:sp>
      <p:sp>
        <p:nvSpPr>
          <p:cNvPr id="4" name="TextBox 3"/>
          <p:cNvSpPr txBox="1"/>
          <p:nvPr/>
        </p:nvSpPr>
        <p:spPr>
          <a:xfrm>
            <a:off x="4355183" y="1545996"/>
            <a:ext cx="4769963" cy="4031873"/>
          </a:xfrm>
          <a:prstGeom prst="rect">
            <a:avLst/>
          </a:prstGeom>
          <a:noFill/>
        </p:spPr>
        <p:txBody>
          <a:bodyPr wrap="square" rtlCol="0">
            <a:spAutoFit/>
          </a:bodyPr>
          <a:lstStyle/>
          <a:p>
            <a:pPr>
              <a:lnSpc>
                <a:spcPct val="200000"/>
              </a:lnSpc>
            </a:pPr>
            <a:r>
              <a:rPr lang="zh-CN" altLang="en-US" sz="3200" b="1" dirty="0" smtClean="0">
                <a:latin typeface="Times New Roman" panose="02020603050405020304" pitchFamily="18" charset="0"/>
                <a:ea typeface="微软雅黑" panose="020B0503020204020204" pitchFamily="34" charset="-122"/>
                <a:cs typeface="Times New Roman" panose="02020603050405020304" pitchFamily="18" charset="0"/>
              </a:rPr>
              <a:t>一、损伤机理</a:t>
            </a:r>
            <a:endParaRPr lang="en-US" altLang="zh-CN" sz="3200" b="1" dirty="0" smtClean="0">
              <a:latin typeface="Times New Roman" panose="02020603050405020304" pitchFamily="18" charset="0"/>
              <a:ea typeface="微软雅黑" panose="020B0503020204020204" pitchFamily="34" charset="-122"/>
              <a:cs typeface="Times New Roman" panose="02020603050405020304" pitchFamily="18" charset="0"/>
            </a:endParaRPr>
          </a:p>
          <a:p>
            <a:pPr>
              <a:lnSpc>
                <a:spcPct val="200000"/>
              </a:lnSpc>
            </a:pPr>
            <a:r>
              <a:rPr lang="zh-CN" altLang="en-US" sz="3200" b="1" dirty="0" smtClean="0">
                <a:latin typeface="Times New Roman" panose="02020603050405020304" pitchFamily="18" charset="0"/>
                <a:ea typeface="微软雅黑" panose="020B0503020204020204" pitchFamily="34" charset="-122"/>
                <a:cs typeface="Times New Roman" panose="02020603050405020304" pitchFamily="18" charset="0"/>
              </a:rPr>
              <a:t>二、实验与分析</a:t>
            </a:r>
            <a:endParaRPr lang="en-US" altLang="zh-CN" sz="3200" b="1" dirty="0" smtClean="0">
              <a:latin typeface="Times New Roman" panose="02020603050405020304" pitchFamily="18" charset="0"/>
              <a:ea typeface="微软雅黑" panose="020B0503020204020204" pitchFamily="34" charset="-122"/>
              <a:cs typeface="Times New Roman" panose="02020603050405020304" pitchFamily="18" charset="0"/>
            </a:endParaRPr>
          </a:p>
          <a:p>
            <a:pPr>
              <a:lnSpc>
                <a:spcPct val="200000"/>
              </a:lnSpc>
            </a:pPr>
            <a:r>
              <a:rPr lang="zh-CN" altLang="en-US" sz="3200" b="1" dirty="0" smtClean="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三、仿真验证</a:t>
            </a:r>
            <a:endParaRPr lang="en-US" altLang="zh-CN" sz="3200" b="1" dirty="0" smtClean="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endParaRPr>
          </a:p>
          <a:p>
            <a:pPr>
              <a:lnSpc>
                <a:spcPct val="200000"/>
              </a:lnSpc>
            </a:pPr>
            <a:r>
              <a:rPr lang="zh-CN" altLang="en-US" sz="3200" b="1" dirty="0" smtClean="0">
                <a:latin typeface="Times New Roman" panose="02020603050405020304" pitchFamily="18" charset="0"/>
                <a:ea typeface="微软雅黑" panose="020B0503020204020204" pitchFamily="34" charset="-122"/>
                <a:cs typeface="Times New Roman" panose="02020603050405020304" pitchFamily="18" charset="0"/>
              </a:rPr>
              <a:t>四、结论与认识</a:t>
            </a:r>
            <a:endParaRPr lang="zh-CN" altLang="en-US" sz="3200" b="1" dirty="0">
              <a:latin typeface="Times New Roman" panose="02020603050405020304" pitchFamily="18" charset="0"/>
              <a:ea typeface="微软雅黑" panose="020B0503020204020204" pitchFamily="34" charset="-122"/>
              <a:cs typeface="Times New Roman" panose="02020603050405020304" pitchFamily="18" charset="0"/>
            </a:endParaRPr>
          </a:p>
        </p:txBody>
      </p:sp>
    </p:spTree>
    <p:extLst>
      <p:ext uri="{BB962C8B-B14F-4D97-AF65-F5344CB8AC3E}">
        <p14:creationId xmlns:p14="http://schemas.microsoft.com/office/powerpoint/2010/main" val="24487346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 Box 6">
            <a:extLst>
              <a:ext uri="{FF2B5EF4-FFF2-40B4-BE49-F238E27FC236}">
                <a16:creationId xmlns:a16="http://schemas.microsoft.com/office/drawing/2014/main" xmlns="" id="{576885CE-53BC-4CC9-B0DB-81E4BC2CF162}"/>
              </a:ext>
            </a:extLst>
          </p:cNvPr>
          <p:cNvSpPr txBox="1">
            <a:spLocks noChangeArrowheads="1"/>
          </p:cNvSpPr>
          <p:nvPr/>
        </p:nvSpPr>
        <p:spPr bwMode="auto">
          <a:xfrm>
            <a:off x="36468" y="88762"/>
            <a:ext cx="6583606" cy="584775"/>
          </a:xfrm>
          <a:prstGeom prst="rect">
            <a:avLst/>
          </a:prstGeom>
          <a:noFill/>
          <a:ln w="9525">
            <a:noFill/>
            <a:miter lim="800000"/>
            <a:headEnd/>
            <a:tailEnd/>
          </a:ln>
        </p:spPr>
        <p:txBody>
          <a:bodyPr wrap="square">
            <a:spAutoFit/>
          </a:bodyPr>
          <a:lstStyle/>
          <a:p>
            <a:pPr marL="0" marR="0" lvl="0" indent="0" defTabSz="914400" rtl="0" eaLnBrk="1" fontAlgn="base" latinLnBrk="0" hangingPunct="1">
              <a:lnSpc>
                <a:spcPct val="100000"/>
              </a:lnSpc>
              <a:spcBef>
                <a:spcPct val="50000"/>
              </a:spcBef>
              <a:spcAft>
                <a:spcPct val="0"/>
              </a:spcAft>
              <a:buClrTx/>
              <a:buSzTx/>
              <a:buFontTx/>
              <a:buNone/>
              <a:tabLst/>
              <a:defRPr/>
            </a:pPr>
            <a:r>
              <a:rPr kumimoji="0" lang="zh-CN" altLang="en-US" sz="3200" b="1" i="0" u="none" strike="noStrike" kern="1200" cap="none" spc="0" normalizeH="0" baseline="0" noProof="0" dirty="0" smtClean="0">
                <a:ln>
                  <a:noFill/>
                </a:ln>
                <a:solidFill>
                  <a:srgbClr val="FF0000"/>
                </a:solidFill>
                <a:effectLst/>
                <a:uLnTx/>
                <a:uFillTx/>
                <a:latin typeface="微软雅黑" panose="020B0503020204020204" pitchFamily="34" charset="-122"/>
                <a:ea typeface="微软雅黑" panose="020B0503020204020204" pitchFamily="34" charset="-122"/>
                <a:cs typeface="+mn-cs"/>
              </a:rPr>
              <a:t>三、仿真验证</a:t>
            </a:r>
            <a:endParaRPr kumimoji="0" lang="zh-CN" altLang="en-US" sz="3200" b="1" i="0" u="none" strike="noStrike" kern="120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cs typeface="+mn-cs"/>
            </a:endParaRPr>
          </a:p>
        </p:txBody>
      </p:sp>
      <p:sp>
        <p:nvSpPr>
          <p:cNvPr id="9" name="Rectangle 7"/>
          <p:cNvSpPr>
            <a:spLocks noChangeArrowheads="1"/>
          </p:cNvSpPr>
          <p:nvPr/>
        </p:nvSpPr>
        <p:spPr bwMode="auto">
          <a:xfrm>
            <a:off x="61301" y="887652"/>
            <a:ext cx="4885603" cy="400110"/>
          </a:xfrm>
          <a:prstGeom prst="rect">
            <a:avLst/>
          </a:prstGeom>
          <a:noFill/>
          <a:ln w="9525">
            <a:noFill/>
            <a:miter lim="800000"/>
            <a:headEnd/>
            <a:tailEnd/>
          </a:ln>
        </p:spPr>
        <p:txBody>
          <a:bodyPr wrap="square">
            <a:spAutoFit/>
          </a:bodyPr>
          <a:lstStyle/>
          <a:p>
            <a:pPr lvl="0" fontAlgn="base">
              <a:spcBef>
                <a:spcPct val="50000"/>
              </a:spcBef>
              <a:spcAft>
                <a:spcPct val="0"/>
              </a:spcAft>
              <a:defRPr/>
            </a:pPr>
            <a:r>
              <a:rPr lang="en-US" altLang="zh-CN" sz="2000" b="1" dirty="0" smtClean="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1</a:t>
            </a:r>
            <a:r>
              <a:rPr lang="zh-CN" altLang="en-US" sz="2000" b="1" dirty="0" smtClean="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、仿真模型建立</a:t>
            </a:r>
            <a:endParaRPr kumimoji="0" lang="en-US" altLang="zh-CN" sz="2000" b="1" i="0" u="none" strike="noStrike" kern="1200" cap="none" spc="0" normalizeH="0" baseline="0" noProof="0" dirty="0" smtClean="0">
              <a:ln>
                <a:noFill/>
              </a:ln>
              <a:solidFill>
                <a:srgbClr val="FF0000"/>
              </a:solidFill>
              <a:effectLst/>
              <a:uLnTx/>
              <a:uFillTx/>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2" name="TextBox 1"/>
          <p:cNvSpPr txBox="1"/>
          <p:nvPr/>
        </p:nvSpPr>
        <p:spPr>
          <a:xfrm>
            <a:off x="226243" y="1420635"/>
            <a:ext cx="11576115" cy="2585323"/>
          </a:xfrm>
          <a:prstGeom prst="rect">
            <a:avLst/>
          </a:prstGeom>
          <a:noFill/>
        </p:spPr>
        <p:txBody>
          <a:bodyPr wrap="square" rtlCol="0">
            <a:spAutoFit/>
          </a:bodyPr>
          <a:lstStyle/>
          <a:p>
            <a:pPr indent="457200">
              <a:lnSpc>
                <a:spcPct val="150000"/>
              </a:lnSpc>
            </a:pPr>
            <a:r>
              <a:rPr lang="zh-CN" altLang="en-US"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dirty="0">
                <a:latin typeface="Times New Roman" panose="02020603050405020304" pitchFamily="18" charset="0"/>
                <a:ea typeface="微软雅黑" panose="020B0503020204020204" pitchFamily="34" charset="-122"/>
                <a:cs typeface="Times New Roman" panose="02020603050405020304" pitchFamily="18" charset="0"/>
              </a:rPr>
              <a:t>1</a:t>
            </a:r>
            <a:r>
              <a:rPr lang="zh-CN" altLang="en-US" dirty="0" smtClean="0">
                <a:latin typeface="Times New Roman" panose="02020603050405020304" pitchFamily="18" charset="0"/>
                <a:ea typeface="微软雅黑" panose="020B0503020204020204" pitchFamily="34" charset="-122"/>
                <a:cs typeface="Times New Roman" panose="02020603050405020304" pitchFamily="18" charset="0"/>
              </a:rPr>
              <a:t>）仿真模型建立</a:t>
            </a:r>
            <a:endParaRPr lang="en-US" altLang="zh-CN" dirty="0" smtClean="0">
              <a:latin typeface="Times New Roman" panose="02020603050405020304" pitchFamily="18" charset="0"/>
              <a:ea typeface="微软雅黑" panose="020B0503020204020204" pitchFamily="34" charset="-122"/>
              <a:cs typeface="Times New Roman" panose="02020603050405020304" pitchFamily="18" charset="0"/>
            </a:endParaRPr>
          </a:p>
          <a:p>
            <a:pPr indent="457200">
              <a:lnSpc>
                <a:spcPct val="150000"/>
              </a:lnSpc>
            </a:pPr>
            <a:r>
              <a:rPr lang="zh-CN" altLang="en-US" dirty="0" smtClean="0">
                <a:latin typeface="Times New Roman" panose="02020603050405020304" pitchFamily="18" charset="0"/>
                <a:ea typeface="微软雅黑" panose="020B0503020204020204" pitchFamily="34" charset="-122"/>
                <a:cs typeface="Times New Roman" panose="02020603050405020304" pitchFamily="18" charset="0"/>
              </a:rPr>
              <a:t>本文</a:t>
            </a:r>
            <a:r>
              <a:rPr lang="zh-CN" altLang="en-US" dirty="0">
                <a:latin typeface="Times New Roman" panose="02020603050405020304" pitchFamily="18" charset="0"/>
                <a:ea typeface="微软雅黑" panose="020B0503020204020204" pitchFamily="34" charset="-122"/>
                <a:cs typeface="Times New Roman" panose="02020603050405020304" pitchFamily="18" charset="0"/>
              </a:rPr>
              <a:t>基于</a:t>
            </a:r>
            <a:r>
              <a:rPr lang="en-US" altLang="zh-CN" dirty="0" err="1">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ANSYS</a:t>
            </a:r>
            <a:r>
              <a:rPr lang="zh-CN" altLang="en-US" dirty="0">
                <a:latin typeface="Times New Roman" panose="02020603050405020304" pitchFamily="18" charset="0"/>
                <a:ea typeface="微软雅黑" panose="020B0503020204020204" pitchFamily="34" charset="-122"/>
                <a:cs typeface="Times New Roman" panose="02020603050405020304" pitchFamily="18" charset="0"/>
              </a:rPr>
              <a:t>软件，通过力学仿真计算对损伤发展规律做进一步验证。模型包括脉冲放电装置、套管、固井水泥环和外围砂岩。其中：脉冲放电装置简化为一对锥形金属电极，装置和套管之间的孔隙用水填充。用电极间隙内含一定能量的理想气体气泡来等效脉冲放电过程。</a:t>
            </a:r>
          </a:p>
          <a:p>
            <a:pPr indent="457200">
              <a:lnSpc>
                <a:spcPct val="150000"/>
              </a:lnSpc>
            </a:pPr>
            <a:r>
              <a:rPr lang="zh-CN" altLang="en-US" dirty="0">
                <a:latin typeface="Times New Roman" panose="02020603050405020304" pitchFamily="18" charset="0"/>
                <a:ea typeface="微软雅黑" panose="020B0503020204020204" pitchFamily="34" charset="-122"/>
                <a:cs typeface="Times New Roman" panose="02020603050405020304" pitchFamily="18" charset="0"/>
              </a:rPr>
              <a:t>在模型内选取</a:t>
            </a:r>
            <a:r>
              <a:rPr lang="en-US" altLang="zh-CN" dirty="0">
                <a:latin typeface="Times New Roman" panose="02020603050405020304" pitchFamily="18" charset="0"/>
                <a:ea typeface="微软雅黑" panose="020B0503020204020204" pitchFamily="34" charset="-122"/>
                <a:cs typeface="Times New Roman" panose="02020603050405020304" pitchFamily="18" charset="0"/>
              </a:rPr>
              <a:t>4</a:t>
            </a:r>
            <a:r>
              <a:rPr lang="zh-CN" altLang="en-US" dirty="0">
                <a:latin typeface="Times New Roman" panose="02020603050405020304" pitchFamily="18" charset="0"/>
                <a:ea typeface="微软雅黑" panose="020B0503020204020204" pitchFamily="34" charset="-122"/>
                <a:cs typeface="Times New Roman" panose="02020603050405020304" pitchFamily="18" charset="0"/>
              </a:rPr>
              <a:t>个参考点，以观测所产生的的</a:t>
            </a:r>
            <a:r>
              <a:rPr lang="zh-CN" altLang="en-US" dirty="0" smtClean="0">
                <a:latin typeface="Times New Roman" panose="02020603050405020304" pitchFamily="18" charset="0"/>
                <a:ea typeface="微软雅黑" panose="020B0503020204020204" pitchFamily="34" charset="-122"/>
                <a:cs typeface="Times New Roman" panose="02020603050405020304" pitchFamily="18" charset="0"/>
              </a:rPr>
              <a:t>冲击波。</a:t>
            </a:r>
            <a:r>
              <a:rPr lang="en-US" altLang="zh-CN" dirty="0" smtClean="0">
                <a:latin typeface="Times New Roman" panose="02020603050405020304" pitchFamily="18" charset="0"/>
                <a:ea typeface="微软雅黑" panose="020B0503020204020204" pitchFamily="34" charset="-122"/>
                <a:cs typeface="Times New Roman" panose="02020603050405020304" pitchFamily="18" charset="0"/>
              </a:rPr>
              <a:t>1</a:t>
            </a:r>
            <a:r>
              <a:rPr lang="zh-CN" altLang="en-US" dirty="0">
                <a:latin typeface="Times New Roman" panose="02020603050405020304" pitchFamily="18" charset="0"/>
                <a:ea typeface="微软雅黑" panose="020B0503020204020204" pitchFamily="34" charset="-122"/>
                <a:cs typeface="Times New Roman" panose="02020603050405020304" pitchFamily="18" charset="0"/>
              </a:rPr>
              <a:t>号参考点位于气泡附近的水中，</a:t>
            </a:r>
            <a:r>
              <a:rPr lang="en-US" altLang="zh-CN" dirty="0">
                <a:latin typeface="Times New Roman" panose="02020603050405020304" pitchFamily="18" charset="0"/>
                <a:ea typeface="微软雅黑" panose="020B0503020204020204" pitchFamily="34" charset="-122"/>
                <a:cs typeface="Times New Roman" panose="02020603050405020304" pitchFamily="18" charset="0"/>
              </a:rPr>
              <a:t>2</a:t>
            </a:r>
            <a:r>
              <a:rPr lang="zh-CN" altLang="en-US" dirty="0">
                <a:latin typeface="Times New Roman" panose="02020603050405020304" pitchFamily="18" charset="0"/>
                <a:ea typeface="微软雅黑" panose="020B0503020204020204" pitchFamily="34" charset="-122"/>
                <a:cs typeface="Times New Roman" panose="02020603050405020304" pitchFamily="18" charset="0"/>
              </a:rPr>
              <a:t>号参考点位于射孔附近的固井水泥环上， </a:t>
            </a:r>
            <a:r>
              <a:rPr lang="en-US" altLang="zh-CN" dirty="0">
                <a:latin typeface="Times New Roman" panose="02020603050405020304" pitchFamily="18" charset="0"/>
                <a:ea typeface="微软雅黑" panose="020B0503020204020204" pitchFamily="34" charset="-122"/>
                <a:cs typeface="Times New Roman" panose="02020603050405020304" pitchFamily="18" charset="0"/>
              </a:rPr>
              <a:t>3</a:t>
            </a:r>
            <a:r>
              <a:rPr lang="zh-CN" altLang="en-US" dirty="0">
                <a:latin typeface="Times New Roman" panose="02020603050405020304" pitchFamily="18" charset="0"/>
                <a:ea typeface="微软雅黑" panose="020B0503020204020204" pitchFamily="34" charset="-122"/>
                <a:cs typeface="Times New Roman" panose="02020603050405020304" pitchFamily="18" charset="0"/>
              </a:rPr>
              <a:t>号位于水泥环上的射孔中心水中，</a:t>
            </a:r>
            <a:r>
              <a:rPr lang="en-US" altLang="zh-CN" dirty="0">
                <a:latin typeface="Times New Roman" panose="02020603050405020304" pitchFamily="18" charset="0"/>
                <a:ea typeface="微软雅黑" panose="020B0503020204020204" pitchFamily="34" charset="-122"/>
                <a:cs typeface="Times New Roman" panose="02020603050405020304" pitchFamily="18" charset="0"/>
              </a:rPr>
              <a:t>4</a:t>
            </a:r>
            <a:r>
              <a:rPr lang="zh-CN" altLang="en-US" dirty="0">
                <a:latin typeface="Times New Roman" panose="02020603050405020304" pitchFamily="18" charset="0"/>
                <a:ea typeface="微软雅黑" panose="020B0503020204020204" pitchFamily="34" charset="-122"/>
                <a:cs typeface="Times New Roman" panose="02020603050405020304" pitchFamily="18" charset="0"/>
              </a:rPr>
              <a:t>号参考点位于射孔外砂岩上</a:t>
            </a:r>
            <a:r>
              <a:rPr lang="zh-CN" altLang="en-US" dirty="0" smtClean="0">
                <a:latin typeface="Times New Roman" panose="02020603050405020304" pitchFamily="18" charset="0"/>
                <a:ea typeface="微软雅黑" panose="020B0503020204020204" pitchFamily="34" charset="-122"/>
                <a:cs typeface="Times New Roman" panose="02020603050405020304" pitchFamily="18" charset="0"/>
              </a:rPr>
              <a:t>。</a:t>
            </a:r>
            <a:endParaRPr lang="zh-CN" altLang="en-US" dirty="0">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3" name="Rectangle 2"/>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p>
        </p:txBody>
      </p:sp>
      <p:sp>
        <p:nvSpPr>
          <p:cNvPr id="6" name="Rectangle 4"/>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p>
        </p:txBody>
      </p:sp>
      <p:sp>
        <p:nvSpPr>
          <p:cNvPr id="12" name="Rectangle 6"/>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p>
        </p:txBody>
      </p:sp>
      <p:sp>
        <p:nvSpPr>
          <p:cNvPr id="16" name="Rectangle 8"/>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p>
        </p:txBody>
      </p:sp>
      <p:pic>
        <p:nvPicPr>
          <p:cNvPr id="13" name="图片 12"/>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504102" y="4005958"/>
            <a:ext cx="2906027" cy="2281720"/>
          </a:xfrm>
          <a:prstGeom prst="rect">
            <a:avLst/>
          </a:prstGeom>
          <a:noFill/>
          <a:ln>
            <a:noFill/>
          </a:ln>
        </p:spPr>
      </p:pic>
      <p:pic>
        <p:nvPicPr>
          <p:cNvPr id="15" name="图片 14"/>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620074" y="4005958"/>
            <a:ext cx="2995266" cy="2281720"/>
          </a:xfrm>
          <a:prstGeom prst="rect">
            <a:avLst/>
          </a:prstGeom>
          <a:noFill/>
          <a:ln>
            <a:noFill/>
          </a:ln>
        </p:spPr>
      </p:pic>
      <p:sp>
        <p:nvSpPr>
          <p:cNvPr id="4" name="矩形 3"/>
          <p:cNvSpPr/>
          <p:nvPr/>
        </p:nvSpPr>
        <p:spPr>
          <a:xfrm>
            <a:off x="3328271" y="6298618"/>
            <a:ext cx="1261884" cy="307777"/>
          </a:xfrm>
          <a:prstGeom prst="rect">
            <a:avLst/>
          </a:prstGeom>
        </p:spPr>
        <p:txBody>
          <a:bodyPr wrap="none">
            <a:spAutoFit/>
          </a:bodyPr>
          <a:lstStyle/>
          <a:p>
            <a:r>
              <a:rPr lang="zh-CN" altLang="zh-CN" sz="1400" dirty="0">
                <a:latin typeface="微软雅黑" panose="020B0503020204020204" pitchFamily="34" charset="-122"/>
                <a:ea typeface="微软雅黑" panose="020B0503020204020204" pitchFamily="34" charset="-122"/>
              </a:rPr>
              <a:t>仿真计算模型</a:t>
            </a:r>
            <a:endParaRPr lang="zh-CN" altLang="en-US" sz="1400" dirty="0">
              <a:latin typeface="微软雅黑" panose="020B0503020204020204" pitchFamily="34" charset="-122"/>
              <a:ea typeface="微软雅黑" panose="020B0503020204020204" pitchFamily="34" charset="-122"/>
            </a:endParaRPr>
          </a:p>
        </p:txBody>
      </p:sp>
      <p:sp>
        <p:nvSpPr>
          <p:cNvPr id="5" name="矩形 4"/>
          <p:cNvSpPr/>
          <p:nvPr/>
        </p:nvSpPr>
        <p:spPr>
          <a:xfrm>
            <a:off x="7486765" y="6298618"/>
            <a:ext cx="1261884" cy="307777"/>
          </a:xfrm>
          <a:prstGeom prst="rect">
            <a:avLst/>
          </a:prstGeom>
        </p:spPr>
        <p:txBody>
          <a:bodyPr wrap="none">
            <a:spAutoFit/>
          </a:bodyPr>
          <a:lstStyle/>
          <a:p>
            <a:r>
              <a:rPr lang="zh-CN" altLang="zh-CN" sz="1400" dirty="0">
                <a:latin typeface="微软雅黑" panose="020B0503020204020204" pitchFamily="34" charset="-122"/>
                <a:ea typeface="微软雅黑" panose="020B0503020204020204" pitchFamily="34" charset="-122"/>
              </a:rPr>
              <a:t>模型内参考点</a:t>
            </a:r>
            <a:endParaRPr lang="zh-CN" altLang="en-US" sz="1400" dirty="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324595624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 Box 6">
            <a:extLst>
              <a:ext uri="{FF2B5EF4-FFF2-40B4-BE49-F238E27FC236}">
                <a16:creationId xmlns:a16="http://schemas.microsoft.com/office/drawing/2014/main" xmlns="" id="{576885CE-53BC-4CC9-B0DB-81E4BC2CF162}"/>
              </a:ext>
            </a:extLst>
          </p:cNvPr>
          <p:cNvSpPr txBox="1">
            <a:spLocks noChangeArrowheads="1"/>
          </p:cNvSpPr>
          <p:nvPr/>
        </p:nvSpPr>
        <p:spPr bwMode="auto">
          <a:xfrm>
            <a:off x="36468" y="88762"/>
            <a:ext cx="6583606" cy="584775"/>
          </a:xfrm>
          <a:prstGeom prst="rect">
            <a:avLst/>
          </a:prstGeom>
          <a:noFill/>
          <a:ln w="9525">
            <a:noFill/>
            <a:miter lim="800000"/>
            <a:headEnd/>
            <a:tailEnd/>
          </a:ln>
        </p:spPr>
        <p:txBody>
          <a:bodyPr wrap="square">
            <a:spAutoFit/>
          </a:bodyPr>
          <a:lstStyle/>
          <a:p>
            <a:pPr marL="0" marR="0" lvl="0" indent="0" defTabSz="914400" rtl="0" eaLnBrk="1" fontAlgn="base" latinLnBrk="0" hangingPunct="1">
              <a:lnSpc>
                <a:spcPct val="100000"/>
              </a:lnSpc>
              <a:spcBef>
                <a:spcPct val="50000"/>
              </a:spcBef>
              <a:spcAft>
                <a:spcPct val="0"/>
              </a:spcAft>
              <a:buClrTx/>
              <a:buSzTx/>
              <a:buFontTx/>
              <a:buNone/>
              <a:tabLst/>
              <a:defRPr/>
            </a:pPr>
            <a:r>
              <a:rPr kumimoji="0" lang="zh-CN" altLang="en-US" sz="3200" b="1" i="0" u="none" strike="noStrike" kern="1200" cap="none" spc="0" normalizeH="0" baseline="0" noProof="0" dirty="0" smtClean="0">
                <a:ln>
                  <a:noFill/>
                </a:ln>
                <a:solidFill>
                  <a:srgbClr val="FF0000"/>
                </a:solidFill>
                <a:effectLst/>
                <a:uLnTx/>
                <a:uFillTx/>
                <a:latin typeface="微软雅黑" panose="020B0503020204020204" pitchFamily="34" charset="-122"/>
                <a:ea typeface="微软雅黑" panose="020B0503020204020204" pitchFamily="34" charset="-122"/>
                <a:cs typeface="+mn-cs"/>
              </a:rPr>
              <a:t>三、仿真验证</a:t>
            </a:r>
            <a:endParaRPr kumimoji="0" lang="zh-CN" altLang="en-US" sz="3200" b="1" i="0" u="none" strike="noStrike" kern="120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cs typeface="+mn-cs"/>
            </a:endParaRPr>
          </a:p>
        </p:txBody>
      </p:sp>
      <p:sp>
        <p:nvSpPr>
          <p:cNvPr id="9" name="Rectangle 7"/>
          <p:cNvSpPr>
            <a:spLocks noChangeArrowheads="1"/>
          </p:cNvSpPr>
          <p:nvPr/>
        </p:nvSpPr>
        <p:spPr bwMode="auto">
          <a:xfrm>
            <a:off x="61301" y="887652"/>
            <a:ext cx="4885603" cy="400110"/>
          </a:xfrm>
          <a:prstGeom prst="rect">
            <a:avLst/>
          </a:prstGeom>
          <a:noFill/>
          <a:ln w="9525">
            <a:noFill/>
            <a:miter lim="800000"/>
            <a:headEnd/>
            <a:tailEnd/>
          </a:ln>
        </p:spPr>
        <p:txBody>
          <a:bodyPr wrap="square">
            <a:spAutoFit/>
          </a:bodyPr>
          <a:lstStyle/>
          <a:p>
            <a:pPr lvl="0" fontAlgn="base">
              <a:spcBef>
                <a:spcPct val="50000"/>
              </a:spcBef>
              <a:spcAft>
                <a:spcPct val="0"/>
              </a:spcAft>
              <a:defRPr/>
            </a:pPr>
            <a:r>
              <a:rPr lang="en-US" altLang="zh-CN" sz="2000" b="1" dirty="0" smtClean="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2</a:t>
            </a:r>
            <a:r>
              <a:rPr lang="zh-CN" altLang="en-US" sz="2000" b="1" dirty="0" smtClean="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、仿真模拟结果</a:t>
            </a:r>
            <a:endParaRPr kumimoji="0" lang="en-US" altLang="zh-CN" sz="2000" b="1" i="0" u="none" strike="noStrike" kern="1200" cap="none" spc="0" normalizeH="0" baseline="0" noProof="0" dirty="0" smtClean="0">
              <a:ln>
                <a:noFill/>
              </a:ln>
              <a:solidFill>
                <a:srgbClr val="FF0000"/>
              </a:solidFill>
              <a:effectLst/>
              <a:uLnTx/>
              <a:uFillTx/>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2" name="TextBox 1"/>
          <p:cNvSpPr txBox="1"/>
          <p:nvPr/>
        </p:nvSpPr>
        <p:spPr>
          <a:xfrm>
            <a:off x="226243" y="1420635"/>
            <a:ext cx="11576115" cy="923330"/>
          </a:xfrm>
          <a:prstGeom prst="rect">
            <a:avLst/>
          </a:prstGeom>
          <a:noFill/>
        </p:spPr>
        <p:txBody>
          <a:bodyPr wrap="square" rtlCol="0">
            <a:spAutoFit/>
          </a:bodyPr>
          <a:lstStyle/>
          <a:p>
            <a:pPr indent="457200">
              <a:lnSpc>
                <a:spcPct val="150000"/>
              </a:lnSpc>
            </a:pPr>
            <a:r>
              <a:rPr lang="zh-CN" altLang="en-US"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dirty="0">
                <a:latin typeface="Times New Roman" panose="02020603050405020304" pitchFamily="18" charset="0"/>
                <a:ea typeface="微软雅黑" panose="020B0503020204020204" pitchFamily="34" charset="-122"/>
                <a:cs typeface="Times New Roman" panose="02020603050405020304" pitchFamily="18" charset="0"/>
              </a:rPr>
              <a:t>1</a:t>
            </a:r>
            <a:r>
              <a:rPr lang="zh-CN" altLang="en-US" dirty="0" smtClean="0">
                <a:latin typeface="Times New Roman" panose="02020603050405020304" pitchFamily="18" charset="0"/>
                <a:ea typeface="微软雅黑" panose="020B0503020204020204" pitchFamily="34" charset="-122"/>
                <a:cs typeface="Times New Roman" panose="02020603050405020304" pitchFamily="18" charset="0"/>
              </a:rPr>
              <a:t>）仿真模型建立</a:t>
            </a:r>
            <a:endParaRPr lang="en-US" altLang="zh-CN" dirty="0" smtClean="0">
              <a:latin typeface="Times New Roman" panose="02020603050405020304" pitchFamily="18" charset="0"/>
              <a:ea typeface="微软雅黑" panose="020B0503020204020204" pitchFamily="34" charset="-122"/>
              <a:cs typeface="Times New Roman" panose="02020603050405020304" pitchFamily="18" charset="0"/>
            </a:endParaRPr>
          </a:p>
          <a:p>
            <a:pPr indent="457200">
              <a:lnSpc>
                <a:spcPct val="150000"/>
              </a:lnSpc>
            </a:pPr>
            <a:r>
              <a:rPr lang="zh-CN" altLang="en-US" dirty="0">
                <a:latin typeface="Times New Roman" panose="02020603050405020304" pitchFamily="18" charset="0"/>
                <a:ea typeface="微软雅黑" panose="020B0503020204020204" pitchFamily="34" charset="-122"/>
                <a:cs typeface="Times New Roman" panose="02020603050405020304" pitchFamily="18" charset="0"/>
              </a:rPr>
              <a:t>冲击波作用过程中，模型内的不同时间点的压力云图如</a:t>
            </a:r>
            <a:r>
              <a:rPr lang="zh-CN" altLang="en-US" dirty="0" smtClean="0">
                <a:latin typeface="Times New Roman" panose="02020603050405020304" pitchFamily="18" charset="0"/>
                <a:ea typeface="微软雅黑" panose="020B0503020204020204" pitchFamily="34" charset="-122"/>
                <a:cs typeface="Times New Roman" panose="02020603050405020304" pitchFamily="18" charset="0"/>
              </a:rPr>
              <a:t>图所</a:t>
            </a:r>
            <a:r>
              <a:rPr lang="zh-CN" altLang="en-US" dirty="0">
                <a:latin typeface="Times New Roman" panose="02020603050405020304" pitchFamily="18" charset="0"/>
                <a:ea typeface="微软雅黑" panose="020B0503020204020204" pitchFamily="34" charset="-122"/>
                <a:cs typeface="Times New Roman" panose="02020603050405020304" pitchFamily="18" charset="0"/>
              </a:rPr>
              <a:t>示。</a:t>
            </a:r>
          </a:p>
        </p:txBody>
      </p:sp>
      <p:sp>
        <p:nvSpPr>
          <p:cNvPr id="3" name="Rectangle 2"/>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p>
        </p:txBody>
      </p:sp>
      <p:sp>
        <p:nvSpPr>
          <p:cNvPr id="6" name="Rectangle 4"/>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p>
        </p:txBody>
      </p:sp>
      <p:sp>
        <p:nvSpPr>
          <p:cNvPr id="12" name="Rectangle 6"/>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p>
        </p:txBody>
      </p:sp>
      <p:sp>
        <p:nvSpPr>
          <p:cNvPr id="16" name="Rectangle 8"/>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p>
        </p:txBody>
      </p:sp>
      <p:pic>
        <p:nvPicPr>
          <p:cNvPr id="12291" name="图片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92395" y="2301455"/>
            <a:ext cx="2819342" cy="1950031"/>
          </a:xfrm>
          <a:prstGeom prst="rect">
            <a:avLst/>
          </a:prstGeom>
          <a:noFill/>
          <a:extLst>
            <a:ext uri="{909E8E84-426E-40DD-AFC4-6F175D3DCCD1}">
              <a14:hiddenFill xmlns:a14="http://schemas.microsoft.com/office/drawing/2010/main">
                <a:solidFill>
                  <a:srgbClr val="FFFFFF"/>
                </a:solidFill>
              </a14:hiddenFill>
            </a:ext>
          </a:extLst>
        </p:spPr>
      </p:pic>
      <p:pic>
        <p:nvPicPr>
          <p:cNvPr id="12290" name="图片 2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25859" y="2301455"/>
            <a:ext cx="2765340" cy="1922675"/>
          </a:xfrm>
          <a:prstGeom prst="rect">
            <a:avLst/>
          </a:prstGeom>
          <a:noFill/>
          <a:extLst>
            <a:ext uri="{909E8E84-426E-40DD-AFC4-6F175D3DCCD1}">
              <a14:hiddenFill xmlns:a14="http://schemas.microsoft.com/office/drawing/2010/main">
                <a:solidFill>
                  <a:srgbClr val="FFFFFF"/>
                </a:solidFill>
              </a14:hiddenFill>
            </a:ext>
          </a:extLst>
        </p:spPr>
      </p:pic>
      <p:pic>
        <p:nvPicPr>
          <p:cNvPr id="12289" name="图片 1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665948" y="2301455"/>
            <a:ext cx="2808091" cy="1950031"/>
          </a:xfrm>
          <a:prstGeom prst="rect">
            <a:avLst/>
          </a:prstGeom>
          <a:noFill/>
          <a:extLst>
            <a:ext uri="{909E8E84-426E-40DD-AFC4-6F175D3DCCD1}">
              <a14:hiddenFill xmlns:a14="http://schemas.microsoft.com/office/drawing/2010/main">
                <a:solidFill>
                  <a:srgbClr val="FFFFFF"/>
                </a:solidFill>
              </a14:hiddenFill>
            </a:ext>
          </a:extLst>
        </p:spPr>
      </p:pic>
      <p:sp>
        <p:nvSpPr>
          <p:cNvPr id="8" name="矩形 7"/>
          <p:cNvSpPr/>
          <p:nvPr/>
        </p:nvSpPr>
        <p:spPr>
          <a:xfrm>
            <a:off x="1722420" y="4229656"/>
            <a:ext cx="881973" cy="307777"/>
          </a:xfrm>
          <a:prstGeom prst="rect">
            <a:avLst/>
          </a:prstGeom>
        </p:spPr>
        <p:txBody>
          <a:bodyPr wrap="none">
            <a:spAutoFit/>
          </a:bodyPr>
          <a:lstStyle/>
          <a:p>
            <a:r>
              <a:rPr lang="en-US" altLang="zh-CN" sz="1400" dirty="0">
                <a:latin typeface="Times New Roman" panose="02020603050405020304" pitchFamily="18" charset="0"/>
                <a:ea typeface="微软雅黑" panose="020B0503020204020204" pitchFamily="34" charset="-122"/>
                <a:cs typeface="Times New Roman" panose="02020603050405020304" pitchFamily="18" charset="0"/>
              </a:rPr>
              <a:t>(a) </a:t>
            </a:r>
            <a:r>
              <a:rPr lang="en-US" altLang="zh-CN" sz="1400" dirty="0" err="1">
                <a:latin typeface="Times New Roman" panose="02020603050405020304" pitchFamily="18" charset="0"/>
                <a:ea typeface="微软雅黑" panose="020B0503020204020204" pitchFamily="34" charset="-122"/>
                <a:cs typeface="Times New Roman" panose="02020603050405020304" pitchFamily="18" charset="0"/>
              </a:rPr>
              <a:t>0.1ms</a:t>
            </a:r>
            <a:endParaRPr lang="zh-CN" altLang="en-US" sz="1400" dirty="0">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18" name="矩形 17"/>
          <p:cNvSpPr/>
          <p:nvPr/>
        </p:nvSpPr>
        <p:spPr>
          <a:xfrm>
            <a:off x="7629006" y="4229656"/>
            <a:ext cx="952505" cy="307777"/>
          </a:xfrm>
          <a:prstGeom prst="rect">
            <a:avLst/>
          </a:prstGeom>
        </p:spPr>
        <p:txBody>
          <a:bodyPr wrap="none">
            <a:spAutoFit/>
          </a:bodyPr>
          <a:lstStyle/>
          <a:p>
            <a:r>
              <a:rPr lang="en-US" altLang="zh-CN" sz="1400" dirty="0">
                <a:latin typeface="Times New Roman" panose="02020603050405020304" pitchFamily="18" charset="0"/>
                <a:ea typeface="微软雅黑" panose="020B0503020204020204" pitchFamily="34" charset="-122"/>
                <a:cs typeface="Times New Roman" panose="02020603050405020304" pitchFamily="18" charset="0"/>
              </a:rPr>
              <a:t>(a) </a:t>
            </a:r>
            <a:r>
              <a:rPr lang="en-US" altLang="zh-CN" sz="1400" dirty="0" err="1" smtClean="0">
                <a:latin typeface="Times New Roman" panose="02020603050405020304" pitchFamily="18" charset="0"/>
                <a:ea typeface="微软雅黑" panose="020B0503020204020204" pitchFamily="34" charset="-122"/>
                <a:cs typeface="Times New Roman" panose="02020603050405020304" pitchFamily="18" charset="0"/>
              </a:rPr>
              <a:t>0.15ms</a:t>
            </a:r>
            <a:endParaRPr lang="zh-CN" altLang="en-US" sz="1400" dirty="0">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19" name="矩形 18"/>
          <p:cNvSpPr/>
          <p:nvPr/>
        </p:nvSpPr>
        <p:spPr>
          <a:xfrm>
            <a:off x="4759447" y="4229656"/>
            <a:ext cx="952505" cy="307777"/>
          </a:xfrm>
          <a:prstGeom prst="rect">
            <a:avLst/>
          </a:prstGeom>
        </p:spPr>
        <p:txBody>
          <a:bodyPr wrap="none">
            <a:spAutoFit/>
          </a:bodyPr>
          <a:lstStyle/>
          <a:p>
            <a:r>
              <a:rPr lang="en-US" altLang="zh-CN" sz="1400" dirty="0">
                <a:latin typeface="Times New Roman" panose="02020603050405020304" pitchFamily="18" charset="0"/>
                <a:ea typeface="微软雅黑" panose="020B0503020204020204" pitchFamily="34" charset="-122"/>
                <a:cs typeface="Times New Roman" panose="02020603050405020304" pitchFamily="18" charset="0"/>
              </a:rPr>
              <a:t>(a) </a:t>
            </a:r>
            <a:r>
              <a:rPr lang="en-US" altLang="zh-CN" sz="1400" dirty="0" err="1" smtClean="0">
                <a:latin typeface="Times New Roman" panose="02020603050405020304" pitchFamily="18" charset="0"/>
                <a:ea typeface="微软雅黑" panose="020B0503020204020204" pitchFamily="34" charset="-122"/>
                <a:cs typeface="Times New Roman" panose="02020603050405020304" pitchFamily="18" charset="0"/>
              </a:rPr>
              <a:t>0.12ms</a:t>
            </a:r>
            <a:endParaRPr lang="zh-CN" altLang="en-US" sz="1400" dirty="0">
              <a:latin typeface="Times New Roman" panose="02020603050405020304" pitchFamily="18" charset="0"/>
              <a:ea typeface="微软雅黑" panose="020B0503020204020204" pitchFamily="34" charset="-122"/>
              <a:cs typeface="Times New Roman" panose="02020603050405020304" pitchFamily="18" charset="0"/>
            </a:endParaRPr>
          </a:p>
        </p:txBody>
      </p:sp>
      <p:pic>
        <p:nvPicPr>
          <p:cNvPr id="20" name="图片 19"/>
          <p:cNvPicPr/>
          <p:nvPr/>
        </p:nvPicPr>
        <p:blipFill rotWithShape="1">
          <a:blip r:embed="rId6" cstate="print">
            <a:extLst>
              <a:ext uri="{28A0092B-C50C-407E-A947-70E740481C1C}">
                <a14:useLocalDpi xmlns:a14="http://schemas.microsoft.com/office/drawing/2010/main" val="0"/>
              </a:ext>
            </a:extLst>
          </a:blip>
          <a:srcRect l="9611" r="4855"/>
          <a:stretch/>
        </p:blipFill>
        <p:spPr bwMode="auto">
          <a:xfrm>
            <a:off x="1159497" y="4537433"/>
            <a:ext cx="2168774" cy="2007870"/>
          </a:xfrm>
          <a:prstGeom prst="rect">
            <a:avLst/>
          </a:prstGeom>
          <a:noFill/>
          <a:ln>
            <a:noFill/>
          </a:ln>
        </p:spPr>
      </p:pic>
      <p:pic>
        <p:nvPicPr>
          <p:cNvPr id="21" name="图片 20"/>
          <p:cNvPicPr/>
          <p:nvPr/>
        </p:nvPicPr>
        <p:blipFill rotWithShape="1">
          <a:blip r:embed="rId7" cstate="print">
            <a:extLst>
              <a:ext uri="{28A0092B-C50C-407E-A947-70E740481C1C}">
                <a14:useLocalDpi xmlns:a14="http://schemas.microsoft.com/office/drawing/2010/main" val="0"/>
              </a:ext>
            </a:extLst>
          </a:blip>
          <a:srcRect l="7753" r="5253"/>
          <a:stretch/>
        </p:blipFill>
        <p:spPr bwMode="auto">
          <a:xfrm>
            <a:off x="3195677" y="4537433"/>
            <a:ext cx="2187018" cy="2007870"/>
          </a:xfrm>
          <a:prstGeom prst="rect">
            <a:avLst/>
          </a:prstGeom>
          <a:noFill/>
          <a:ln>
            <a:noFill/>
          </a:ln>
        </p:spPr>
      </p:pic>
      <p:pic>
        <p:nvPicPr>
          <p:cNvPr id="22" name="图片 21"/>
          <p:cNvPicPr/>
          <p:nvPr/>
        </p:nvPicPr>
        <p:blipFill rotWithShape="1">
          <a:blip r:embed="rId8" cstate="print">
            <a:extLst>
              <a:ext uri="{28A0092B-C50C-407E-A947-70E740481C1C}">
                <a14:useLocalDpi xmlns:a14="http://schemas.microsoft.com/office/drawing/2010/main" val="0"/>
              </a:ext>
            </a:extLst>
          </a:blip>
          <a:srcRect l="9694" r="4795"/>
          <a:stretch/>
        </p:blipFill>
        <p:spPr bwMode="auto">
          <a:xfrm>
            <a:off x="5260133" y="4537433"/>
            <a:ext cx="2168165" cy="2026920"/>
          </a:xfrm>
          <a:prstGeom prst="rect">
            <a:avLst/>
          </a:prstGeom>
          <a:noFill/>
          <a:ln>
            <a:noFill/>
          </a:ln>
        </p:spPr>
      </p:pic>
      <p:pic>
        <p:nvPicPr>
          <p:cNvPr id="23" name="图片 22"/>
          <p:cNvPicPr/>
          <p:nvPr/>
        </p:nvPicPr>
        <p:blipFill rotWithShape="1">
          <a:blip r:embed="rId9">
            <a:extLst>
              <a:ext uri="{28A0092B-C50C-407E-A947-70E740481C1C}">
                <a14:useLocalDpi xmlns:a14="http://schemas.microsoft.com/office/drawing/2010/main" val="0"/>
              </a:ext>
            </a:extLst>
          </a:blip>
          <a:srcRect l="8889" r="4702"/>
          <a:stretch/>
        </p:blipFill>
        <p:spPr bwMode="auto">
          <a:xfrm>
            <a:off x="7315166" y="4537433"/>
            <a:ext cx="2300142" cy="2007870"/>
          </a:xfrm>
          <a:prstGeom prst="rect">
            <a:avLst/>
          </a:prstGeom>
          <a:noFill/>
          <a:ln>
            <a:noFill/>
          </a:ln>
        </p:spPr>
      </p:pic>
      <p:sp>
        <p:nvSpPr>
          <p:cNvPr id="10" name="矩形 9"/>
          <p:cNvSpPr/>
          <p:nvPr/>
        </p:nvSpPr>
        <p:spPr>
          <a:xfrm>
            <a:off x="226243" y="4966117"/>
            <a:ext cx="867266" cy="1169551"/>
          </a:xfrm>
          <a:prstGeom prst="rect">
            <a:avLst/>
          </a:prstGeom>
        </p:spPr>
        <p:txBody>
          <a:bodyPr wrap="square">
            <a:spAutoFit/>
          </a:bodyPr>
          <a:lstStyle/>
          <a:p>
            <a:r>
              <a:rPr lang="zh-CN" altLang="zh-CN" sz="1400" dirty="0">
                <a:latin typeface="微软雅黑" panose="020B0503020204020204" pitchFamily="34" charset="-122"/>
                <a:ea typeface="微软雅黑" panose="020B0503020204020204" pitchFamily="34" charset="-122"/>
              </a:rPr>
              <a:t>四个参考点的压力曲线如</a:t>
            </a:r>
            <a:r>
              <a:rPr lang="zh-CN" altLang="zh-CN" sz="1400" dirty="0" smtClean="0">
                <a:latin typeface="微软雅黑" panose="020B0503020204020204" pitchFamily="34" charset="-122"/>
                <a:ea typeface="微软雅黑" panose="020B0503020204020204" pitchFamily="34" charset="-122"/>
              </a:rPr>
              <a:t>图所</a:t>
            </a:r>
            <a:r>
              <a:rPr lang="zh-CN" altLang="zh-CN" sz="1400" dirty="0">
                <a:latin typeface="微软雅黑" panose="020B0503020204020204" pitchFamily="34" charset="-122"/>
                <a:ea typeface="微软雅黑" panose="020B0503020204020204" pitchFamily="34" charset="-122"/>
              </a:rPr>
              <a:t>示</a:t>
            </a:r>
            <a:endParaRPr lang="zh-CN" altLang="en-US" sz="1400" dirty="0">
              <a:latin typeface="微软雅黑" panose="020B0503020204020204" pitchFamily="34" charset="-122"/>
              <a:ea typeface="微软雅黑" panose="020B0503020204020204" pitchFamily="34" charset="-122"/>
            </a:endParaRPr>
          </a:p>
        </p:txBody>
      </p:sp>
      <p:pic>
        <p:nvPicPr>
          <p:cNvPr id="25" name="图片 24"/>
          <p:cNvPicPr/>
          <p:nvPr/>
        </p:nvPicPr>
        <p:blipFill>
          <a:blip r:embed="rId10">
            <a:extLst>
              <a:ext uri="{28A0092B-C50C-407E-A947-70E740481C1C}">
                <a14:useLocalDpi xmlns:a14="http://schemas.microsoft.com/office/drawing/2010/main" val="0"/>
              </a:ext>
            </a:extLst>
          </a:blip>
          <a:srcRect/>
          <a:stretch>
            <a:fillRect/>
          </a:stretch>
        </p:blipFill>
        <p:spPr bwMode="auto">
          <a:xfrm>
            <a:off x="9615308" y="2781082"/>
            <a:ext cx="2510571" cy="2185035"/>
          </a:xfrm>
          <a:prstGeom prst="rect">
            <a:avLst/>
          </a:prstGeom>
          <a:noFill/>
          <a:ln>
            <a:noFill/>
          </a:ln>
        </p:spPr>
      </p:pic>
      <p:sp>
        <p:nvSpPr>
          <p:cNvPr id="11" name="矩形 10"/>
          <p:cNvSpPr/>
          <p:nvPr/>
        </p:nvSpPr>
        <p:spPr>
          <a:xfrm>
            <a:off x="9880578" y="5148137"/>
            <a:ext cx="1980029" cy="307777"/>
          </a:xfrm>
          <a:prstGeom prst="rect">
            <a:avLst/>
          </a:prstGeom>
        </p:spPr>
        <p:txBody>
          <a:bodyPr wrap="none">
            <a:spAutoFit/>
          </a:bodyPr>
          <a:lstStyle/>
          <a:p>
            <a:r>
              <a:rPr lang="zh-CN" altLang="zh-CN" sz="1400" dirty="0">
                <a:latin typeface="微软雅黑" panose="020B0503020204020204" pitchFamily="34" charset="-122"/>
                <a:ea typeface="微软雅黑" panose="020B0503020204020204" pitchFamily="34" charset="-122"/>
              </a:rPr>
              <a:t>固井水泥环的损伤云图</a:t>
            </a:r>
            <a:endParaRPr lang="zh-CN" altLang="en-US" sz="1400" dirty="0">
              <a:latin typeface="微软雅黑" panose="020B0503020204020204" pitchFamily="34" charset="-122"/>
              <a:ea typeface="微软雅黑" panose="020B0503020204020204" pitchFamily="34" charset="-122"/>
            </a:endParaRPr>
          </a:p>
        </p:txBody>
      </p:sp>
      <p:sp>
        <p:nvSpPr>
          <p:cNvPr id="17" name="矩形 16"/>
          <p:cNvSpPr/>
          <p:nvPr/>
        </p:nvSpPr>
        <p:spPr>
          <a:xfrm>
            <a:off x="9474040" y="5473948"/>
            <a:ext cx="2651840" cy="1323439"/>
          </a:xfrm>
          <a:prstGeom prst="rect">
            <a:avLst/>
          </a:prstGeom>
        </p:spPr>
        <p:txBody>
          <a:bodyPr wrap="square">
            <a:spAutoFit/>
          </a:bodyPr>
          <a:lstStyle/>
          <a:p>
            <a:r>
              <a:rPr lang="zh-CN" altLang="zh-CN" sz="1600" dirty="0">
                <a:latin typeface="Times New Roman" panose="02020603050405020304" pitchFamily="18" charset="0"/>
                <a:ea typeface="微软雅黑" panose="020B0503020204020204" pitchFamily="34" charset="-122"/>
                <a:cs typeface="Times New Roman" panose="02020603050405020304" pitchFamily="18" charset="0"/>
              </a:rPr>
              <a:t>损伤度用百分比表示，</a:t>
            </a:r>
            <a:r>
              <a:rPr lang="en-US" altLang="zh-CN" sz="1600" dirty="0">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1600" dirty="0">
                <a:latin typeface="Times New Roman" panose="02020603050405020304" pitchFamily="18" charset="0"/>
                <a:ea typeface="微软雅黑" panose="020B0503020204020204" pitchFamily="34" charset="-122"/>
                <a:cs typeface="Times New Roman" panose="02020603050405020304" pitchFamily="18" charset="0"/>
              </a:rPr>
              <a:t>表示无损伤，</a:t>
            </a:r>
            <a:r>
              <a:rPr lang="en-US" altLang="zh-CN" sz="1600" dirty="0">
                <a:latin typeface="Times New Roman" panose="02020603050405020304" pitchFamily="18" charset="0"/>
                <a:ea typeface="微软雅黑" panose="020B0503020204020204" pitchFamily="34" charset="-122"/>
                <a:cs typeface="Times New Roman" panose="02020603050405020304" pitchFamily="18" charset="0"/>
              </a:rPr>
              <a:t>100%</a:t>
            </a:r>
            <a:r>
              <a:rPr lang="zh-CN" altLang="zh-CN" sz="1600" dirty="0">
                <a:latin typeface="Times New Roman" panose="02020603050405020304" pitchFamily="18" charset="0"/>
                <a:ea typeface="微软雅黑" panose="020B0503020204020204" pitchFamily="34" charset="-122"/>
                <a:cs typeface="Times New Roman" panose="02020603050405020304" pitchFamily="18" charset="0"/>
              </a:rPr>
              <a:t>表示完全损伤</a:t>
            </a:r>
            <a:r>
              <a:rPr lang="zh-CN" altLang="zh-CN" sz="1600" dirty="0" smtClean="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1600" dirty="0">
                <a:latin typeface="Times New Roman" panose="02020603050405020304" pitchFamily="18" charset="0"/>
                <a:ea typeface="微软雅黑" panose="020B0503020204020204" pitchFamily="34" charset="-122"/>
                <a:cs typeface="Times New Roman" panose="02020603050405020304" pitchFamily="18" charset="0"/>
              </a:rPr>
              <a:t>水泥环的损伤沿着射孔发展，这与实验结果所呈现的裂缝发展规律是一致的</a:t>
            </a:r>
            <a:endParaRPr lang="zh-CN" altLang="en-US" sz="1600" dirty="0">
              <a:latin typeface="Times New Roman" panose="02020603050405020304" pitchFamily="18" charset="0"/>
              <a:ea typeface="微软雅黑" panose="020B0503020204020204" pitchFamily="34" charset="-122"/>
              <a:cs typeface="Times New Roman" panose="02020603050405020304" pitchFamily="18" charset="0"/>
            </a:endParaRPr>
          </a:p>
        </p:txBody>
      </p:sp>
    </p:spTree>
    <p:extLst>
      <p:ext uri="{BB962C8B-B14F-4D97-AF65-F5344CB8AC3E}">
        <p14:creationId xmlns:p14="http://schemas.microsoft.com/office/powerpoint/2010/main" val="20384162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 Box 6">
            <a:extLst>
              <a:ext uri="{FF2B5EF4-FFF2-40B4-BE49-F238E27FC236}">
                <a16:creationId xmlns:a16="http://schemas.microsoft.com/office/drawing/2014/main" xmlns="" id="{576885CE-53BC-4CC9-B0DB-81E4BC2CF162}"/>
              </a:ext>
            </a:extLst>
          </p:cNvPr>
          <p:cNvSpPr txBox="1">
            <a:spLocks noChangeArrowheads="1"/>
          </p:cNvSpPr>
          <p:nvPr/>
        </p:nvSpPr>
        <p:spPr bwMode="auto">
          <a:xfrm>
            <a:off x="2802551" y="88762"/>
            <a:ext cx="6583606" cy="584775"/>
          </a:xfrm>
          <a:prstGeom prst="rect">
            <a:avLst/>
          </a:prstGeom>
          <a:noFill/>
          <a:ln w="9525">
            <a:noFill/>
            <a:miter lim="800000"/>
            <a:headEnd/>
            <a:tailEnd/>
          </a:ln>
        </p:spPr>
        <p:txBody>
          <a:bodyPr wrap="square">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zh-CN" altLang="en-US" sz="3200" b="1" i="0" u="none" strike="noStrike" kern="1200" cap="none" spc="0" normalizeH="0" baseline="0" noProof="0" dirty="0" smtClean="0">
                <a:ln>
                  <a:noFill/>
                </a:ln>
                <a:solidFill>
                  <a:srgbClr val="FF0000"/>
                </a:solidFill>
                <a:effectLst/>
                <a:uLnTx/>
                <a:uFillTx/>
                <a:latin typeface="微软雅黑" panose="020B0503020204020204" pitchFamily="34" charset="-122"/>
                <a:ea typeface="微软雅黑" panose="020B0503020204020204" pitchFamily="34" charset="-122"/>
                <a:cs typeface="+mn-cs"/>
              </a:rPr>
              <a:t>目录</a:t>
            </a:r>
            <a:endParaRPr kumimoji="0" lang="zh-CN" altLang="en-US" sz="3200" b="1" i="0" u="none" strike="noStrike" kern="120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cs typeface="+mn-cs"/>
            </a:endParaRPr>
          </a:p>
        </p:txBody>
      </p:sp>
      <p:sp>
        <p:nvSpPr>
          <p:cNvPr id="4" name="TextBox 3"/>
          <p:cNvSpPr txBox="1"/>
          <p:nvPr/>
        </p:nvSpPr>
        <p:spPr>
          <a:xfrm>
            <a:off x="4355183" y="1545996"/>
            <a:ext cx="4769963" cy="4031873"/>
          </a:xfrm>
          <a:prstGeom prst="rect">
            <a:avLst/>
          </a:prstGeom>
          <a:noFill/>
        </p:spPr>
        <p:txBody>
          <a:bodyPr wrap="square" rtlCol="0">
            <a:spAutoFit/>
          </a:bodyPr>
          <a:lstStyle/>
          <a:p>
            <a:pPr>
              <a:lnSpc>
                <a:spcPct val="200000"/>
              </a:lnSpc>
            </a:pPr>
            <a:r>
              <a:rPr lang="zh-CN" altLang="en-US" sz="3200" b="1" dirty="0" smtClean="0">
                <a:latin typeface="Times New Roman" panose="02020603050405020304" pitchFamily="18" charset="0"/>
                <a:ea typeface="微软雅黑" panose="020B0503020204020204" pitchFamily="34" charset="-122"/>
                <a:cs typeface="Times New Roman" panose="02020603050405020304" pitchFamily="18" charset="0"/>
              </a:rPr>
              <a:t>一、损伤机理</a:t>
            </a:r>
            <a:endParaRPr lang="en-US" altLang="zh-CN" sz="3200" b="1" dirty="0" smtClean="0">
              <a:latin typeface="Times New Roman" panose="02020603050405020304" pitchFamily="18" charset="0"/>
              <a:ea typeface="微软雅黑" panose="020B0503020204020204" pitchFamily="34" charset="-122"/>
              <a:cs typeface="Times New Roman" panose="02020603050405020304" pitchFamily="18" charset="0"/>
            </a:endParaRPr>
          </a:p>
          <a:p>
            <a:pPr>
              <a:lnSpc>
                <a:spcPct val="200000"/>
              </a:lnSpc>
            </a:pPr>
            <a:r>
              <a:rPr lang="zh-CN" altLang="en-US" sz="3200" b="1" dirty="0" smtClean="0">
                <a:latin typeface="Times New Roman" panose="02020603050405020304" pitchFamily="18" charset="0"/>
                <a:ea typeface="微软雅黑" panose="020B0503020204020204" pitchFamily="34" charset="-122"/>
                <a:cs typeface="Times New Roman" panose="02020603050405020304" pitchFamily="18" charset="0"/>
              </a:rPr>
              <a:t>二、实验与分析</a:t>
            </a:r>
            <a:endParaRPr lang="en-US" altLang="zh-CN" sz="3200" b="1" dirty="0" smtClean="0">
              <a:latin typeface="Times New Roman" panose="02020603050405020304" pitchFamily="18" charset="0"/>
              <a:ea typeface="微软雅黑" panose="020B0503020204020204" pitchFamily="34" charset="-122"/>
              <a:cs typeface="Times New Roman" panose="02020603050405020304" pitchFamily="18" charset="0"/>
            </a:endParaRPr>
          </a:p>
          <a:p>
            <a:pPr>
              <a:lnSpc>
                <a:spcPct val="200000"/>
              </a:lnSpc>
            </a:pPr>
            <a:r>
              <a:rPr lang="zh-CN" altLang="en-US" sz="3200" b="1" dirty="0" smtClean="0">
                <a:latin typeface="Times New Roman" panose="02020603050405020304" pitchFamily="18" charset="0"/>
                <a:ea typeface="微软雅黑" panose="020B0503020204020204" pitchFamily="34" charset="-122"/>
                <a:cs typeface="Times New Roman" panose="02020603050405020304" pitchFamily="18" charset="0"/>
              </a:rPr>
              <a:t>三、仿真验证</a:t>
            </a:r>
            <a:endParaRPr lang="en-US" altLang="zh-CN" sz="3200" b="1" dirty="0" smtClean="0">
              <a:latin typeface="Times New Roman" panose="02020603050405020304" pitchFamily="18" charset="0"/>
              <a:ea typeface="微软雅黑" panose="020B0503020204020204" pitchFamily="34" charset="-122"/>
              <a:cs typeface="Times New Roman" panose="02020603050405020304" pitchFamily="18" charset="0"/>
            </a:endParaRPr>
          </a:p>
          <a:p>
            <a:pPr>
              <a:lnSpc>
                <a:spcPct val="200000"/>
              </a:lnSpc>
            </a:pPr>
            <a:r>
              <a:rPr lang="zh-CN" altLang="en-US" sz="3200" b="1" dirty="0" smtClean="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四、结论与认识</a:t>
            </a:r>
            <a:endParaRPr lang="zh-CN" altLang="en-US" sz="3200" b="1"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endParaRPr>
          </a:p>
        </p:txBody>
      </p:sp>
    </p:spTree>
    <p:extLst>
      <p:ext uri="{BB962C8B-B14F-4D97-AF65-F5344CB8AC3E}">
        <p14:creationId xmlns:p14="http://schemas.microsoft.com/office/powerpoint/2010/main" val="309326544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 Box 6">
            <a:extLst>
              <a:ext uri="{FF2B5EF4-FFF2-40B4-BE49-F238E27FC236}">
                <a16:creationId xmlns:a16="http://schemas.microsoft.com/office/drawing/2014/main" xmlns="" id="{576885CE-53BC-4CC9-B0DB-81E4BC2CF162}"/>
              </a:ext>
            </a:extLst>
          </p:cNvPr>
          <p:cNvSpPr txBox="1">
            <a:spLocks noChangeArrowheads="1"/>
          </p:cNvSpPr>
          <p:nvPr/>
        </p:nvSpPr>
        <p:spPr bwMode="auto">
          <a:xfrm>
            <a:off x="36468" y="88762"/>
            <a:ext cx="6583606" cy="584775"/>
          </a:xfrm>
          <a:prstGeom prst="rect">
            <a:avLst/>
          </a:prstGeom>
          <a:noFill/>
          <a:ln w="9525">
            <a:noFill/>
            <a:miter lim="800000"/>
            <a:headEnd/>
            <a:tailEnd/>
          </a:ln>
        </p:spPr>
        <p:txBody>
          <a:bodyPr wrap="square">
            <a:spAutoFit/>
          </a:bodyPr>
          <a:lstStyle/>
          <a:p>
            <a:pPr marL="0" marR="0" lvl="0" indent="0" defTabSz="914400" rtl="0" eaLnBrk="1" fontAlgn="base" latinLnBrk="0" hangingPunct="1">
              <a:lnSpc>
                <a:spcPct val="100000"/>
              </a:lnSpc>
              <a:spcBef>
                <a:spcPct val="50000"/>
              </a:spcBef>
              <a:spcAft>
                <a:spcPct val="0"/>
              </a:spcAft>
              <a:buClrTx/>
              <a:buSzTx/>
              <a:buFontTx/>
              <a:buNone/>
              <a:tabLst/>
              <a:defRPr/>
            </a:pPr>
            <a:r>
              <a:rPr lang="zh-CN" altLang="en-US" sz="3200" b="1" dirty="0">
                <a:solidFill>
                  <a:srgbClr val="FF0000"/>
                </a:solidFill>
                <a:latin typeface="微软雅黑" panose="020B0503020204020204" pitchFamily="34" charset="-122"/>
                <a:ea typeface="微软雅黑" panose="020B0503020204020204" pitchFamily="34" charset="-122"/>
              </a:rPr>
              <a:t>四</a:t>
            </a:r>
            <a:r>
              <a:rPr kumimoji="0" lang="zh-CN" altLang="en-US" sz="3200" b="1" i="0" u="none" strike="noStrike" kern="1200" cap="none" spc="0" normalizeH="0" baseline="0" noProof="0" dirty="0" smtClean="0">
                <a:ln>
                  <a:noFill/>
                </a:ln>
                <a:solidFill>
                  <a:srgbClr val="FF0000"/>
                </a:solidFill>
                <a:effectLst/>
                <a:uLnTx/>
                <a:uFillTx/>
                <a:latin typeface="微软雅黑" panose="020B0503020204020204" pitchFamily="34" charset="-122"/>
                <a:ea typeface="微软雅黑" panose="020B0503020204020204" pitchFamily="34" charset="-122"/>
                <a:cs typeface="+mn-cs"/>
              </a:rPr>
              <a:t>、结论与认识</a:t>
            </a:r>
            <a:endParaRPr kumimoji="0" lang="zh-CN" altLang="en-US" sz="3200" b="1" i="0" u="none" strike="noStrike" kern="120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cs typeface="+mn-cs"/>
            </a:endParaRPr>
          </a:p>
        </p:txBody>
      </p:sp>
      <p:sp>
        <p:nvSpPr>
          <p:cNvPr id="9" name="Rectangle 7"/>
          <p:cNvSpPr>
            <a:spLocks noChangeArrowheads="1"/>
          </p:cNvSpPr>
          <p:nvPr/>
        </p:nvSpPr>
        <p:spPr bwMode="auto">
          <a:xfrm>
            <a:off x="61301" y="887652"/>
            <a:ext cx="4885603" cy="400110"/>
          </a:xfrm>
          <a:prstGeom prst="rect">
            <a:avLst/>
          </a:prstGeom>
          <a:noFill/>
          <a:ln w="9525">
            <a:noFill/>
            <a:miter lim="800000"/>
            <a:headEnd/>
            <a:tailEnd/>
          </a:ln>
        </p:spPr>
        <p:txBody>
          <a:bodyPr wrap="square">
            <a:spAutoFit/>
          </a:bodyPr>
          <a:lstStyle/>
          <a:p>
            <a:pPr lvl="0" fontAlgn="base">
              <a:spcBef>
                <a:spcPct val="50000"/>
              </a:spcBef>
              <a:spcAft>
                <a:spcPct val="0"/>
              </a:spcAft>
              <a:defRPr/>
            </a:pPr>
            <a:r>
              <a:rPr kumimoji="0" lang="zh-CN" altLang="en-US" sz="2000" b="1" i="0" u="none" strike="noStrike" kern="1200" cap="none" spc="0" normalizeH="0" baseline="0" noProof="0" dirty="0" smtClean="0">
                <a:ln>
                  <a:noFill/>
                </a:ln>
                <a:solidFill>
                  <a:srgbClr val="FF0000"/>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结论与认识</a:t>
            </a:r>
            <a:endParaRPr kumimoji="0" lang="en-US" altLang="zh-CN" sz="2000" b="1" i="0" u="none" strike="noStrike" kern="1200" cap="none" spc="0" normalizeH="0" baseline="0" noProof="0" dirty="0" smtClean="0">
              <a:ln>
                <a:noFill/>
              </a:ln>
              <a:solidFill>
                <a:srgbClr val="FF0000"/>
              </a:solidFill>
              <a:effectLst/>
              <a:uLnTx/>
              <a:uFillTx/>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2" name="TextBox 1"/>
          <p:cNvSpPr txBox="1"/>
          <p:nvPr/>
        </p:nvSpPr>
        <p:spPr>
          <a:xfrm>
            <a:off x="972532" y="1590317"/>
            <a:ext cx="10246936" cy="4524315"/>
          </a:xfrm>
          <a:prstGeom prst="rect">
            <a:avLst/>
          </a:prstGeom>
          <a:noFill/>
        </p:spPr>
        <p:txBody>
          <a:bodyPr wrap="square" rtlCol="0">
            <a:spAutoFit/>
          </a:bodyPr>
          <a:lstStyle/>
          <a:p>
            <a:pPr indent="457200">
              <a:lnSpc>
                <a:spcPct val="200000"/>
              </a:lnSpc>
            </a:pPr>
            <a:r>
              <a:rPr lang="zh-CN" altLang="en-US"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dirty="0">
                <a:latin typeface="Times New Roman" panose="02020603050405020304" pitchFamily="18" charset="0"/>
                <a:ea typeface="微软雅黑" panose="020B0503020204020204" pitchFamily="34" charset="-122"/>
                <a:cs typeface="Times New Roman" panose="02020603050405020304" pitchFamily="18" charset="0"/>
              </a:rPr>
              <a:t>1</a:t>
            </a:r>
            <a:r>
              <a:rPr lang="zh-CN" altLang="en-US" dirty="0">
                <a:latin typeface="Times New Roman" panose="02020603050405020304" pitchFamily="18" charset="0"/>
                <a:ea typeface="微软雅黑" panose="020B0503020204020204" pitchFamily="34" charset="-122"/>
                <a:cs typeface="Times New Roman" panose="02020603050405020304" pitchFamily="18" charset="0"/>
              </a:rPr>
              <a:t>）采用对照真实入井放电脉冲设备搭建的实验系统对套管和固井水泥环进行实验，结果表明，放电冲击波在</a:t>
            </a:r>
            <a:r>
              <a:rPr lang="en-US" altLang="zh-CN" dirty="0" err="1">
                <a:latin typeface="Times New Roman" panose="02020603050405020304" pitchFamily="18" charset="0"/>
                <a:ea typeface="微软雅黑" panose="020B0503020204020204" pitchFamily="34" charset="-122"/>
                <a:cs typeface="Times New Roman" panose="02020603050405020304" pitchFamily="18" charset="0"/>
              </a:rPr>
              <a:t>2.5kJ</a:t>
            </a:r>
            <a:r>
              <a:rPr lang="zh-CN" altLang="en-US" dirty="0">
                <a:latin typeface="Times New Roman" panose="02020603050405020304" pitchFamily="18" charset="0"/>
                <a:ea typeface="微软雅黑" panose="020B0503020204020204" pitchFamily="34" charset="-122"/>
                <a:cs typeface="Times New Roman" panose="02020603050405020304" pitchFamily="18" charset="0"/>
              </a:rPr>
              <a:t>能量下累积作用超过</a:t>
            </a:r>
            <a:r>
              <a:rPr lang="en-US" altLang="zh-CN" dirty="0">
                <a:latin typeface="Times New Roman" panose="02020603050405020304" pitchFamily="18" charset="0"/>
                <a:ea typeface="微软雅黑" panose="020B0503020204020204" pitchFamily="34" charset="-122"/>
                <a:cs typeface="Times New Roman" panose="02020603050405020304" pitchFamily="18" charset="0"/>
              </a:rPr>
              <a:t>50</a:t>
            </a:r>
            <a:r>
              <a:rPr lang="zh-CN" altLang="en-US" dirty="0">
                <a:latin typeface="Times New Roman" panose="02020603050405020304" pitchFamily="18" charset="0"/>
                <a:ea typeface="微软雅黑" panose="020B0503020204020204" pitchFamily="34" charset="-122"/>
                <a:cs typeface="Times New Roman" panose="02020603050405020304" pitchFamily="18" charset="0"/>
              </a:rPr>
              <a:t>次时放电冲击波会对固井水泥环产生一定的损伤，当放电冲击波的能量达到固井水泥环的疲劳极限时甚至会产生整块水泥脱落的现象。</a:t>
            </a:r>
          </a:p>
          <a:p>
            <a:pPr indent="457200">
              <a:lnSpc>
                <a:spcPct val="200000"/>
              </a:lnSpc>
            </a:pPr>
            <a:r>
              <a:rPr lang="zh-CN" altLang="en-US"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dirty="0">
                <a:latin typeface="Times New Roman" panose="02020603050405020304" pitchFamily="18" charset="0"/>
                <a:ea typeface="微软雅黑" panose="020B0503020204020204" pitchFamily="34" charset="-122"/>
                <a:cs typeface="Times New Roman" panose="02020603050405020304" pitchFamily="18" charset="0"/>
              </a:rPr>
              <a:t>2</a:t>
            </a:r>
            <a:r>
              <a:rPr lang="zh-CN" altLang="en-US" dirty="0">
                <a:latin typeface="Times New Roman" panose="02020603050405020304" pitchFamily="18" charset="0"/>
                <a:ea typeface="微软雅黑" panose="020B0503020204020204" pitchFamily="34" charset="-122"/>
                <a:cs typeface="Times New Roman" panose="02020603050405020304" pitchFamily="18" charset="0"/>
              </a:rPr>
              <a:t>）通过不同围压环境下的放电冲击波对水泥环影响试验对比结果表明，压力对水中放电冲击波的作用效果有较为明显的影响，随着围压的增加，放电冲击波对水泥环的影响逐渐减小以致没有。</a:t>
            </a:r>
          </a:p>
          <a:p>
            <a:pPr indent="457200">
              <a:lnSpc>
                <a:spcPct val="200000"/>
              </a:lnSpc>
            </a:pPr>
            <a:r>
              <a:rPr lang="zh-CN" altLang="en-US"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dirty="0">
                <a:latin typeface="Times New Roman" panose="02020603050405020304" pitchFamily="18" charset="0"/>
                <a:ea typeface="微软雅黑" panose="020B0503020204020204" pitchFamily="34" charset="-122"/>
                <a:cs typeface="Times New Roman" panose="02020603050405020304" pitchFamily="18" charset="0"/>
              </a:rPr>
              <a:t>3</a:t>
            </a:r>
            <a:r>
              <a:rPr lang="zh-CN" altLang="en-US" dirty="0">
                <a:latin typeface="Times New Roman" panose="02020603050405020304" pitchFamily="18" charset="0"/>
                <a:ea typeface="微软雅黑" panose="020B0503020204020204" pitchFamily="34" charset="-122"/>
                <a:cs typeface="Times New Roman" panose="02020603050405020304" pitchFamily="18" charset="0"/>
              </a:rPr>
              <a:t>）通过对固井水泥环表面的裂缝统计分析可知，受到套管以及放电脉冲的理论本质“液电效应”的影响，脉冲冲击波产生后在套管内折射最终沿射孔位置处形成的液体通道传出，作用于周围物质，通过这一现象可以更加准确的控制放电冲击波的</a:t>
            </a:r>
            <a:r>
              <a:rPr lang="zh-CN" altLang="en-US" dirty="0" smtClean="0">
                <a:latin typeface="Times New Roman" panose="02020603050405020304" pitchFamily="18" charset="0"/>
                <a:ea typeface="微软雅黑" panose="020B0503020204020204" pitchFamily="34" charset="-122"/>
                <a:cs typeface="Times New Roman" panose="02020603050405020304" pitchFamily="18" charset="0"/>
              </a:rPr>
              <a:t>走向</a:t>
            </a:r>
            <a:endParaRPr lang="zh-CN" altLang="en-US" dirty="0">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3" name="Rectangle 2"/>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p>
        </p:txBody>
      </p:sp>
      <p:sp>
        <p:nvSpPr>
          <p:cNvPr id="6" name="Rectangle 4"/>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p>
        </p:txBody>
      </p:sp>
      <p:sp>
        <p:nvSpPr>
          <p:cNvPr id="12" name="Rectangle 6"/>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p>
        </p:txBody>
      </p:sp>
      <p:sp>
        <p:nvSpPr>
          <p:cNvPr id="16" name="Rectangle 8"/>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p>
        </p:txBody>
      </p:sp>
    </p:spTree>
    <p:extLst>
      <p:ext uri="{BB962C8B-B14F-4D97-AF65-F5344CB8AC3E}">
        <p14:creationId xmlns:p14="http://schemas.microsoft.com/office/powerpoint/2010/main" val="23082145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 Box 6">
            <a:extLst>
              <a:ext uri="{FF2B5EF4-FFF2-40B4-BE49-F238E27FC236}">
                <a16:creationId xmlns:a16="http://schemas.microsoft.com/office/drawing/2014/main" xmlns="" id="{576885CE-53BC-4CC9-B0DB-81E4BC2CF162}"/>
              </a:ext>
            </a:extLst>
          </p:cNvPr>
          <p:cNvSpPr txBox="1">
            <a:spLocks noChangeArrowheads="1"/>
          </p:cNvSpPr>
          <p:nvPr/>
        </p:nvSpPr>
        <p:spPr bwMode="auto">
          <a:xfrm>
            <a:off x="2802551" y="88762"/>
            <a:ext cx="6583606" cy="584775"/>
          </a:xfrm>
          <a:prstGeom prst="rect">
            <a:avLst/>
          </a:prstGeom>
          <a:noFill/>
          <a:ln w="9525">
            <a:noFill/>
            <a:miter lim="800000"/>
            <a:headEnd/>
            <a:tailEnd/>
          </a:ln>
        </p:spPr>
        <p:txBody>
          <a:bodyPr wrap="square">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zh-CN" altLang="en-US" sz="3200" b="1" i="0" u="none" strike="noStrike" kern="1200" cap="none" spc="0" normalizeH="0" baseline="0" noProof="0" dirty="0" smtClean="0">
                <a:ln>
                  <a:noFill/>
                </a:ln>
                <a:solidFill>
                  <a:srgbClr val="FF0000"/>
                </a:solidFill>
                <a:effectLst/>
                <a:uLnTx/>
                <a:uFillTx/>
                <a:latin typeface="微软雅黑" panose="020B0503020204020204" pitchFamily="34" charset="-122"/>
                <a:ea typeface="微软雅黑" panose="020B0503020204020204" pitchFamily="34" charset="-122"/>
                <a:cs typeface="+mn-cs"/>
              </a:rPr>
              <a:t>目录</a:t>
            </a:r>
            <a:endParaRPr kumimoji="0" lang="zh-CN" altLang="en-US" sz="3200" b="1" i="0" u="none" strike="noStrike" kern="120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cs typeface="+mn-cs"/>
            </a:endParaRPr>
          </a:p>
        </p:txBody>
      </p:sp>
      <p:sp>
        <p:nvSpPr>
          <p:cNvPr id="4" name="TextBox 3"/>
          <p:cNvSpPr txBox="1"/>
          <p:nvPr/>
        </p:nvSpPr>
        <p:spPr>
          <a:xfrm>
            <a:off x="4355183" y="1545996"/>
            <a:ext cx="4769963" cy="4031873"/>
          </a:xfrm>
          <a:prstGeom prst="rect">
            <a:avLst/>
          </a:prstGeom>
          <a:noFill/>
        </p:spPr>
        <p:txBody>
          <a:bodyPr wrap="square" rtlCol="0">
            <a:spAutoFit/>
          </a:bodyPr>
          <a:lstStyle/>
          <a:p>
            <a:pPr>
              <a:lnSpc>
                <a:spcPct val="200000"/>
              </a:lnSpc>
            </a:pPr>
            <a:r>
              <a:rPr lang="zh-CN" altLang="en-US" sz="3200" b="1" dirty="0" smtClean="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一、损伤机理</a:t>
            </a:r>
            <a:endParaRPr lang="en-US" altLang="zh-CN" sz="3200" b="1" dirty="0" smtClean="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endParaRPr>
          </a:p>
          <a:p>
            <a:pPr>
              <a:lnSpc>
                <a:spcPct val="200000"/>
              </a:lnSpc>
            </a:pPr>
            <a:r>
              <a:rPr lang="zh-CN" altLang="en-US" sz="3200" b="1" dirty="0" smtClean="0">
                <a:latin typeface="Times New Roman" panose="02020603050405020304" pitchFamily="18" charset="0"/>
                <a:ea typeface="微软雅黑" panose="020B0503020204020204" pitchFamily="34" charset="-122"/>
                <a:cs typeface="Times New Roman" panose="02020603050405020304" pitchFamily="18" charset="0"/>
              </a:rPr>
              <a:t>二、装置与方法</a:t>
            </a:r>
            <a:endParaRPr lang="en-US" altLang="zh-CN" sz="3200" b="1" dirty="0" smtClean="0">
              <a:latin typeface="Times New Roman" panose="02020603050405020304" pitchFamily="18" charset="0"/>
              <a:ea typeface="微软雅黑" panose="020B0503020204020204" pitchFamily="34" charset="-122"/>
              <a:cs typeface="Times New Roman" panose="02020603050405020304" pitchFamily="18" charset="0"/>
            </a:endParaRPr>
          </a:p>
          <a:p>
            <a:pPr>
              <a:lnSpc>
                <a:spcPct val="200000"/>
              </a:lnSpc>
            </a:pPr>
            <a:r>
              <a:rPr lang="zh-CN" altLang="en-US" sz="3200" b="1" dirty="0" smtClean="0">
                <a:latin typeface="Times New Roman" panose="02020603050405020304" pitchFamily="18" charset="0"/>
                <a:ea typeface="微软雅黑" panose="020B0503020204020204" pitchFamily="34" charset="-122"/>
                <a:cs typeface="Times New Roman" panose="02020603050405020304" pitchFamily="18" charset="0"/>
              </a:rPr>
              <a:t>三、仿真验证</a:t>
            </a:r>
            <a:endParaRPr lang="en-US" altLang="zh-CN" sz="3200" b="1" dirty="0" smtClean="0">
              <a:latin typeface="Times New Roman" panose="02020603050405020304" pitchFamily="18" charset="0"/>
              <a:ea typeface="微软雅黑" panose="020B0503020204020204" pitchFamily="34" charset="-122"/>
              <a:cs typeface="Times New Roman" panose="02020603050405020304" pitchFamily="18" charset="0"/>
            </a:endParaRPr>
          </a:p>
          <a:p>
            <a:pPr>
              <a:lnSpc>
                <a:spcPct val="200000"/>
              </a:lnSpc>
            </a:pPr>
            <a:r>
              <a:rPr lang="zh-CN" altLang="en-US" sz="3200" b="1" dirty="0" smtClean="0">
                <a:latin typeface="Times New Roman" panose="02020603050405020304" pitchFamily="18" charset="0"/>
                <a:ea typeface="微软雅黑" panose="020B0503020204020204" pitchFamily="34" charset="-122"/>
                <a:cs typeface="Times New Roman" panose="02020603050405020304" pitchFamily="18" charset="0"/>
              </a:rPr>
              <a:t>四、结论与认识</a:t>
            </a:r>
            <a:endParaRPr lang="zh-CN" altLang="en-US" sz="3200" b="1" dirty="0">
              <a:latin typeface="Times New Roman" panose="02020603050405020304" pitchFamily="18" charset="0"/>
              <a:ea typeface="微软雅黑" panose="020B0503020204020204" pitchFamily="34" charset="-122"/>
              <a:cs typeface="Times New Roman" panose="02020603050405020304" pitchFamily="18" charset="0"/>
            </a:endParaRPr>
          </a:p>
        </p:txBody>
      </p:sp>
    </p:spTree>
    <p:extLst>
      <p:ext uri="{BB962C8B-B14F-4D97-AF65-F5344CB8AC3E}">
        <p14:creationId xmlns:p14="http://schemas.microsoft.com/office/powerpoint/2010/main" val="37734766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 Box 6">
            <a:extLst>
              <a:ext uri="{FF2B5EF4-FFF2-40B4-BE49-F238E27FC236}">
                <a16:creationId xmlns:a16="http://schemas.microsoft.com/office/drawing/2014/main" xmlns="" id="{576885CE-53BC-4CC9-B0DB-81E4BC2CF162}"/>
              </a:ext>
            </a:extLst>
          </p:cNvPr>
          <p:cNvSpPr txBox="1">
            <a:spLocks noChangeArrowheads="1"/>
          </p:cNvSpPr>
          <p:nvPr/>
        </p:nvSpPr>
        <p:spPr bwMode="auto">
          <a:xfrm>
            <a:off x="36468" y="88762"/>
            <a:ext cx="6583606" cy="584775"/>
          </a:xfrm>
          <a:prstGeom prst="rect">
            <a:avLst/>
          </a:prstGeom>
          <a:noFill/>
          <a:ln w="9525">
            <a:noFill/>
            <a:miter lim="800000"/>
            <a:headEnd/>
            <a:tailEnd/>
          </a:ln>
        </p:spPr>
        <p:txBody>
          <a:bodyPr wrap="square">
            <a:spAutoFit/>
          </a:bodyPr>
          <a:lstStyle/>
          <a:p>
            <a:pPr marL="0" marR="0" lvl="0" indent="0" defTabSz="914400" rtl="0" eaLnBrk="1" fontAlgn="base" latinLnBrk="0" hangingPunct="1">
              <a:lnSpc>
                <a:spcPct val="100000"/>
              </a:lnSpc>
              <a:spcBef>
                <a:spcPct val="50000"/>
              </a:spcBef>
              <a:spcAft>
                <a:spcPct val="0"/>
              </a:spcAft>
              <a:buClrTx/>
              <a:buSzTx/>
              <a:buFontTx/>
              <a:buNone/>
              <a:tabLst/>
              <a:defRPr/>
            </a:pPr>
            <a:r>
              <a:rPr kumimoji="0" lang="zh-CN" altLang="en-US" sz="3200" b="1" i="0" u="none" strike="noStrike" kern="120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cs typeface="+mn-cs"/>
              </a:rPr>
              <a:t>一</a:t>
            </a:r>
            <a:r>
              <a:rPr kumimoji="0" lang="zh-CN" altLang="en-US" sz="3200" b="1" i="0" u="none" strike="noStrike" kern="1200" cap="none" spc="0" normalizeH="0" baseline="0" noProof="0" dirty="0" smtClean="0">
                <a:ln>
                  <a:noFill/>
                </a:ln>
                <a:solidFill>
                  <a:srgbClr val="FF0000"/>
                </a:solidFill>
                <a:effectLst/>
                <a:uLnTx/>
                <a:uFillTx/>
                <a:latin typeface="微软雅黑" panose="020B0503020204020204" pitchFamily="34" charset="-122"/>
                <a:ea typeface="微软雅黑" panose="020B0503020204020204" pitchFamily="34" charset="-122"/>
                <a:cs typeface="+mn-cs"/>
              </a:rPr>
              <a:t>、损伤机理</a:t>
            </a:r>
            <a:endParaRPr kumimoji="0" lang="zh-CN" altLang="en-US" sz="3200" b="1" i="0" u="none" strike="noStrike" kern="120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cs typeface="+mn-cs"/>
            </a:endParaRPr>
          </a:p>
        </p:txBody>
      </p:sp>
      <p:sp>
        <p:nvSpPr>
          <p:cNvPr id="9" name="Rectangle 7"/>
          <p:cNvSpPr>
            <a:spLocks noChangeArrowheads="1"/>
          </p:cNvSpPr>
          <p:nvPr/>
        </p:nvSpPr>
        <p:spPr bwMode="auto">
          <a:xfrm>
            <a:off x="61301" y="887652"/>
            <a:ext cx="4885603" cy="400110"/>
          </a:xfrm>
          <a:prstGeom prst="rect">
            <a:avLst/>
          </a:prstGeom>
          <a:noFill/>
          <a:ln w="9525">
            <a:noFill/>
            <a:miter lim="800000"/>
            <a:headEnd/>
            <a:tailEnd/>
          </a:ln>
        </p:spPr>
        <p:txBody>
          <a:bodyPr wrap="square">
            <a:spAutoFit/>
          </a:bodyPr>
          <a:lstStyle/>
          <a:p>
            <a:pPr lvl="0" fontAlgn="base">
              <a:spcBef>
                <a:spcPct val="50000"/>
              </a:spcBef>
              <a:spcAft>
                <a:spcPct val="0"/>
              </a:spcAft>
              <a:defRPr/>
            </a:pPr>
            <a:r>
              <a:rPr kumimoji="0" lang="en-US" altLang="zh-CN" sz="2000" b="1" i="0" u="none" strike="noStrike" kern="1200" cap="none" spc="0" normalizeH="0" baseline="0" noProof="0" dirty="0" smtClean="0">
                <a:ln>
                  <a:noFill/>
                </a:ln>
                <a:solidFill>
                  <a:srgbClr val="FF0000"/>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1 </a:t>
            </a:r>
            <a:r>
              <a:rPr lang="zh-CN" altLang="en-US" sz="2000" b="1" dirty="0" smtClean="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、冲击波的产生</a:t>
            </a:r>
            <a:endParaRPr kumimoji="0" lang="en-US" altLang="zh-CN" sz="2000" b="1" i="0" u="none" strike="noStrike" kern="1200" cap="none" spc="0" normalizeH="0" baseline="0" noProof="0" dirty="0" smtClean="0">
              <a:ln>
                <a:noFill/>
              </a:ln>
              <a:solidFill>
                <a:srgbClr val="FF0000"/>
              </a:solidFill>
              <a:effectLst/>
              <a:uLnTx/>
              <a:uFillTx/>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2" name="TextBox 1"/>
          <p:cNvSpPr txBox="1"/>
          <p:nvPr/>
        </p:nvSpPr>
        <p:spPr>
          <a:xfrm>
            <a:off x="652198" y="1582297"/>
            <a:ext cx="10578295" cy="923330"/>
          </a:xfrm>
          <a:prstGeom prst="rect">
            <a:avLst/>
          </a:prstGeom>
          <a:noFill/>
        </p:spPr>
        <p:txBody>
          <a:bodyPr wrap="square" rtlCol="0">
            <a:spAutoFit/>
          </a:bodyPr>
          <a:lstStyle/>
          <a:p>
            <a:pPr indent="457200">
              <a:lnSpc>
                <a:spcPct val="150000"/>
              </a:lnSpc>
            </a:pPr>
            <a:r>
              <a:rPr lang="zh-CN" altLang="en-US" dirty="0">
                <a:latin typeface="Times New Roman" panose="02020603050405020304" pitchFamily="18" charset="0"/>
                <a:ea typeface="微软雅黑" panose="020B0503020204020204" pitchFamily="34" charset="-122"/>
                <a:cs typeface="Times New Roman" panose="02020603050405020304" pitchFamily="18" charset="0"/>
              </a:rPr>
              <a:t>放电脉冲冲击波的形成基于液电效应，主要由预放电过程和电弧放电两部分</a:t>
            </a:r>
            <a:r>
              <a:rPr lang="zh-CN" altLang="en-US" dirty="0" smtClean="0">
                <a:latin typeface="Times New Roman" panose="02020603050405020304" pitchFamily="18" charset="0"/>
                <a:ea typeface="微软雅黑" panose="020B0503020204020204" pitchFamily="34" charset="-122"/>
                <a:cs typeface="Times New Roman" panose="02020603050405020304" pitchFamily="18" charset="0"/>
              </a:rPr>
              <a:t>组成：</a:t>
            </a:r>
            <a:r>
              <a:rPr lang="zh-CN" altLang="en-US" dirty="0">
                <a:latin typeface="Times New Roman" panose="02020603050405020304" pitchFamily="18" charset="0"/>
                <a:ea typeface="微软雅黑" panose="020B0503020204020204" pitchFamily="34" charset="-122"/>
                <a:cs typeface="Times New Roman" panose="02020603050405020304" pitchFamily="18" charset="0"/>
              </a:rPr>
              <a:t>预放电过程即水间隙加热直至放电通道产生的过程，电弧放电阶段指等离子体放电通道内产生脉冲电流的</a:t>
            </a:r>
            <a:r>
              <a:rPr lang="zh-CN" altLang="en-US" dirty="0" smtClean="0">
                <a:latin typeface="Times New Roman" panose="02020603050405020304" pitchFamily="18" charset="0"/>
                <a:ea typeface="微软雅黑" panose="020B0503020204020204" pitchFamily="34" charset="-122"/>
                <a:cs typeface="Times New Roman" panose="02020603050405020304" pitchFamily="18" charset="0"/>
              </a:rPr>
              <a:t>过程。</a:t>
            </a:r>
            <a:endParaRPr lang="en-US" altLang="zh-CN" dirty="0" smtClean="0">
              <a:latin typeface="Times New Roman" panose="02020603050405020304" pitchFamily="18" charset="0"/>
              <a:ea typeface="微软雅黑" panose="020B0503020204020204" pitchFamily="34" charset="-122"/>
              <a:cs typeface="Times New Roman" panose="02020603050405020304" pitchFamily="18" charset="0"/>
            </a:endParaRPr>
          </a:p>
        </p:txBody>
      </p:sp>
      <p:pic>
        <p:nvPicPr>
          <p:cNvPr id="30" name="图片 29"/>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89774" y="2882846"/>
            <a:ext cx="4351570" cy="3107611"/>
          </a:xfrm>
          <a:prstGeom prst="rect">
            <a:avLst/>
          </a:prstGeom>
          <a:noFill/>
          <a:ln>
            <a:noFill/>
          </a:ln>
        </p:spPr>
      </p:pic>
      <p:sp>
        <p:nvSpPr>
          <p:cNvPr id="3" name="矩形 2"/>
          <p:cNvSpPr/>
          <p:nvPr/>
        </p:nvSpPr>
        <p:spPr>
          <a:xfrm>
            <a:off x="2865312" y="6015959"/>
            <a:ext cx="1800493" cy="307777"/>
          </a:xfrm>
          <a:prstGeom prst="rect">
            <a:avLst/>
          </a:prstGeom>
        </p:spPr>
        <p:txBody>
          <a:bodyPr wrap="none">
            <a:spAutoFit/>
          </a:bodyPr>
          <a:lstStyle/>
          <a:p>
            <a:r>
              <a:rPr lang="zh-CN" altLang="zh-CN" sz="1400" dirty="0">
                <a:latin typeface="微软雅黑" panose="020B0503020204020204" pitchFamily="34" charset="-122"/>
                <a:ea typeface="微软雅黑" panose="020B0503020204020204" pitchFamily="34" charset="-122"/>
              </a:rPr>
              <a:t>等离子通道形成过程</a:t>
            </a:r>
          </a:p>
        </p:txBody>
      </p:sp>
      <p:sp>
        <p:nvSpPr>
          <p:cNvPr id="5" name="矩形 4"/>
          <p:cNvSpPr/>
          <p:nvPr/>
        </p:nvSpPr>
        <p:spPr>
          <a:xfrm>
            <a:off x="6487796" y="2842709"/>
            <a:ext cx="3877985" cy="369332"/>
          </a:xfrm>
          <a:prstGeom prst="rect">
            <a:avLst/>
          </a:prstGeom>
        </p:spPr>
        <p:style>
          <a:lnRef idx="3">
            <a:schemeClr val="lt1"/>
          </a:lnRef>
          <a:fillRef idx="1">
            <a:schemeClr val="accent2"/>
          </a:fillRef>
          <a:effectRef idx="1">
            <a:schemeClr val="accent2"/>
          </a:effectRef>
          <a:fontRef idx="minor">
            <a:schemeClr val="lt1"/>
          </a:fontRef>
        </p:style>
        <p:txBody>
          <a:bodyPr wrap="none">
            <a:spAutoFit/>
          </a:bodyPr>
          <a:lstStyle/>
          <a:p>
            <a:r>
              <a:rPr lang="zh-CN" altLang="zh-CN" b="1" dirty="0">
                <a:solidFill>
                  <a:schemeClr val="bg1"/>
                </a:solidFill>
                <a:latin typeface="Times New Roman" panose="02020603050405020304" pitchFamily="18" charset="0"/>
                <a:ea typeface="微软雅黑" panose="020B0503020204020204" pitchFamily="34" charset="-122"/>
                <a:cs typeface="Times New Roman" panose="02020603050405020304" pitchFamily="18" charset="0"/>
              </a:rPr>
              <a:t>放电</a:t>
            </a:r>
            <a:r>
              <a:rPr lang="zh-CN" altLang="zh-CN" b="1" dirty="0" smtClean="0">
                <a:solidFill>
                  <a:schemeClr val="bg1"/>
                </a:solidFill>
                <a:latin typeface="Times New Roman" panose="02020603050405020304" pitchFamily="18" charset="0"/>
                <a:ea typeface="微软雅黑" panose="020B0503020204020204" pitchFamily="34" charset="-122"/>
                <a:cs typeface="Times New Roman" panose="02020603050405020304" pitchFamily="18" charset="0"/>
              </a:rPr>
              <a:t>开始，</a:t>
            </a:r>
            <a:r>
              <a:rPr lang="zh-CN" altLang="zh-CN" b="1" dirty="0">
                <a:solidFill>
                  <a:schemeClr val="bg1"/>
                </a:solidFill>
                <a:latin typeface="Times New Roman" panose="02020603050405020304" pitchFamily="18" charset="0"/>
                <a:ea typeface="微软雅黑" panose="020B0503020204020204" pitchFamily="34" charset="-122"/>
                <a:cs typeface="Times New Roman" panose="02020603050405020304" pitchFamily="18" charset="0"/>
              </a:rPr>
              <a:t>液体介质中形成放电通道</a:t>
            </a:r>
            <a:endParaRPr lang="zh-CN" altLang="en-US" b="1" dirty="0">
              <a:solidFill>
                <a:schemeClr val="bg1"/>
              </a:solidFill>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34" name="矩形 33"/>
          <p:cNvSpPr/>
          <p:nvPr/>
        </p:nvSpPr>
        <p:spPr>
          <a:xfrm>
            <a:off x="6487796" y="3776528"/>
            <a:ext cx="3877986" cy="369332"/>
          </a:xfrm>
          <a:prstGeom prst="rect">
            <a:avLst/>
          </a:prstGeom>
        </p:spPr>
        <p:style>
          <a:lnRef idx="3">
            <a:schemeClr val="lt1"/>
          </a:lnRef>
          <a:fillRef idx="1">
            <a:schemeClr val="accent2"/>
          </a:fillRef>
          <a:effectRef idx="1">
            <a:schemeClr val="accent2"/>
          </a:effectRef>
          <a:fontRef idx="minor">
            <a:schemeClr val="lt1"/>
          </a:fontRef>
        </p:style>
        <p:txBody>
          <a:bodyPr wrap="square">
            <a:spAutoFit/>
          </a:bodyPr>
          <a:lstStyle/>
          <a:p>
            <a:pPr algn="ctr"/>
            <a:r>
              <a:rPr lang="zh-CN" altLang="en-US" b="1" dirty="0" smtClean="0">
                <a:solidFill>
                  <a:schemeClr val="bg1"/>
                </a:solidFill>
                <a:latin typeface="Times New Roman" panose="02020603050405020304" pitchFamily="18" charset="0"/>
                <a:ea typeface="微软雅黑" panose="020B0503020204020204" pitchFamily="34" charset="-122"/>
                <a:cs typeface="Times New Roman" panose="02020603050405020304" pitchFamily="18" charset="0"/>
              </a:rPr>
              <a:t>生成气体、形成“蒸汽</a:t>
            </a:r>
            <a:r>
              <a:rPr lang="en-US" altLang="zh-CN" b="1" dirty="0" smtClean="0">
                <a:solidFill>
                  <a:schemeClr val="bg1"/>
                </a:solidFill>
                <a:latin typeface="Times New Roman" panose="02020603050405020304" pitchFamily="18" charset="0"/>
                <a:ea typeface="微软雅黑" panose="020B0503020204020204" pitchFamily="34" charset="-122"/>
                <a:cs typeface="Times New Roman" panose="02020603050405020304" pitchFamily="18" charset="0"/>
              </a:rPr>
              <a:t>-</a:t>
            </a:r>
            <a:r>
              <a:rPr lang="zh-CN" altLang="en-US" b="1" dirty="0" smtClean="0">
                <a:solidFill>
                  <a:schemeClr val="bg1"/>
                </a:solidFill>
                <a:latin typeface="Times New Roman" panose="02020603050405020304" pitchFamily="18" charset="0"/>
                <a:ea typeface="微软雅黑" panose="020B0503020204020204" pitchFamily="34" charset="-122"/>
                <a:cs typeface="Times New Roman" panose="02020603050405020304" pitchFamily="18" charset="0"/>
              </a:rPr>
              <a:t>液体套”</a:t>
            </a:r>
            <a:endParaRPr lang="zh-CN" altLang="en-US" b="1" dirty="0">
              <a:solidFill>
                <a:schemeClr val="bg1"/>
              </a:solidFill>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43" name="矩形 42"/>
          <p:cNvSpPr/>
          <p:nvPr/>
        </p:nvSpPr>
        <p:spPr>
          <a:xfrm>
            <a:off x="6487796" y="4711353"/>
            <a:ext cx="3877986" cy="369332"/>
          </a:xfrm>
          <a:prstGeom prst="rect">
            <a:avLst/>
          </a:prstGeom>
        </p:spPr>
        <p:style>
          <a:lnRef idx="3">
            <a:schemeClr val="lt1"/>
          </a:lnRef>
          <a:fillRef idx="1">
            <a:schemeClr val="accent2"/>
          </a:fillRef>
          <a:effectRef idx="1">
            <a:schemeClr val="accent2"/>
          </a:effectRef>
          <a:fontRef idx="minor">
            <a:schemeClr val="lt1"/>
          </a:fontRef>
        </p:style>
        <p:txBody>
          <a:bodyPr wrap="square">
            <a:spAutoFit/>
          </a:bodyPr>
          <a:lstStyle/>
          <a:p>
            <a:pPr algn="ctr"/>
            <a:r>
              <a:rPr lang="zh-CN" altLang="en-US" b="1" dirty="0" smtClean="0">
                <a:solidFill>
                  <a:schemeClr val="bg1"/>
                </a:solidFill>
                <a:latin typeface="Times New Roman" panose="02020603050405020304" pitchFamily="18" charset="0"/>
                <a:ea typeface="微软雅黑" panose="020B0503020204020204" pitchFamily="34" charset="-122"/>
                <a:cs typeface="Times New Roman" panose="02020603050405020304" pitchFamily="18" charset="0"/>
              </a:rPr>
              <a:t>通道扩张产生空腔，行成能量波</a:t>
            </a:r>
            <a:endParaRPr lang="zh-CN" altLang="en-US" b="1" dirty="0">
              <a:solidFill>
                <a:schemeClr val="bg1"/>
              </a:solidFill>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44" name="矩形 43"/>
          <p:cNvSpPr/>
          <p:nvPr/>
        </p:nvSpPr>
        <p:spPr>
          <a:xfrm>
            <a:off x="6487795" y="5556817"/>
            <a:ext cx="3877986" cy="369332"/>
          </a:xfrm>
          <a:prstGeom prst="rect">
            <a:avLst/>
          </a:prstGeom>
        </p:spPr>
        <p:style>
          <a:lnRef idx="3">
            <a:schemeClr val="lt1"/>
          </a:lnRef>
          <a:fillRef idx="1">
            <a:schemeClr val="accent2"/>
          </a:fillRef>
          <a:effectRef idx="1">
            <a:schemeClr val="accent2"/>
          </a:effectRef>
          <a:fontRef idx="minor">
            <a:schemeClr val="lt1"/>
          </a:fontRef>
        </p:style>
        <p:txBody>
          <a:bodyPr wrap="square">
            <a:spAutoFit/>
          </a:bodyPr>
          <a:lstStyle/>
          <a:p>
            <a:pPr algn="ctr"/>
            <a:r>
              <a:rPr lang="zh-CN" altLang="en-US" b="1" dirty="0" smtClean="0">
                <a:solidFill>
                  <a:schemeClr val="bg1"/>
                </a:solidFill>
                <a:latin typeface="Times New Roman" panose="02020603050405020304" pitchFamily="18" charset="0"/>
                <a:ea typeface="微软雅黑" panose="020B0503020204020204" pitchFamily="34" charset="-122"/>
                <a:cs typeface="Times New Roman" panose="02020603050405020304" pitchFamily="18" charset="0"/>
              </a:rPr>
              <a:t>空腔闭合，压力反冲击，行成能量波</a:t>
            </a:r>
            <a:endParaRPr lang="zh-CN" altLang="en-US" b="1" dirty="0">
              <a:solidFill>
                <a:schemeClr val="bg1"/>
              </a:solidFill>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45" name="矩形 44"/>
          <p:cNvSpPr/>
          <p:nvPr/>
        </p:nvSpPr>
        <p:spPr>
          <a:xfrm>
            <a:off x="7526541" y="5976316"/>
            <a:ext cx="1800493" cy="307777"/>
          </a:xfrm>
          <a:prstGeom prst="rect">
            <a:avLst/>
          </a:prstGeom>
        </p:spPr>
        <p:txBody>
          <a:bodyPr wrap="none">
            <a:spAutoFit/>
          </a:bodyPr>
          <a:lstStyle/>
          <a:p>
            <a:r>
              <a:rPr lang="zh-CN" altLang="en-US" sz="1400" dirty="0" smtClean="0">
                <a:latin typeface="微软雅黑" panose="020B0503020204020204" pitchFamily="34" charset="-122"/>
                <a:ea typeface="微软雅黑" panose="020B0503020204020204" pitchFamily="34" charset="-122"/>
              </a:rPr>
              <a:t>两次冲击波</a:t>
            </a:r>
            <a:r>
              <a:rPr lang="zh-CN" altLang="zh-CN" sz="1400" dirty="0" smtClean="0">
                <a:latin typeface="微软雅黑" panose="020B0503020204020204" pitchFamily="34" charset="-122"/>
                <a:ea typeface="微软雅黑" panose="020B0503020204020204" pitchFamily="34" charset="-122"/>
              </a:rPr>
              <a:t>形成</a:t>
            </a:r>
            <a:r>
              <a:rPr lang="zh-CN" altLang="zh-CN" sz="1400" dirty="0">
                <a:latin typeface="微软雅黑" panose="020B0503020204020204" pitchFamily="34" charset="-122"/>
                <a:ea typeface="微软雅黑" panose="020B0503020204020204" pitchFamily="34" charset="-122"/>
              </a:rPr>
              <a:t>过程</a:t>
            </a:r>
          </a:p>
        </p:txBody>
      </p:sp>
      <p:sp>
        <p:nvSpPr>
          <p:cNvPr id="6" name="下箭头 5"/>
          <p:cNvSpPr/>
          <p:nvPr/>
        </p:nvSpPr>
        <p:spPr>
          <a:xfrm>
            <a:off x="8074057" y="3363012"/>
            <a:ext cx="480767" cy="347528"/>
          </a:xfrm>
          <a:prstGeom prst="downArrow">
            <a:avLst/>
          </a:prstGeom>
          <a:solidFill>
            <a:schemeClr val="accent2"/>
          </a:solidFill>
          <a:ln>
            <a:solidFill>
              <a:srgbClr val="3333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6" name="下箭头 45"/>
          <p:cNvSpPr/>
          <p:nvPr/>
        </p:nvSpPr>
        <p:spPr>
          <a:xfrm>
            <a:off x="8074057" y="5209289"/>
            <a:ext cx="480767" cy="347528"/>
          </a:xfrm>
          <a:prstGeom prst="downArrow">
            <a:avLst/>
          </a:prstGeom>
          <a:solidFill>
            <a:schemeClr val="accent2"/>
          </a:solidFill>
          <a:ln>
            <a:solidFill>
              <a:srgbClr val="3333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7" name="下箭头 46"/>
          <p:cNvSpPr/>
          <p:nvPr/>
        </p:nvSpPr>
        <p:spPr>
          <a:xfrm>
            <a:off x="8074057" y="4262887"/>
            <a:ext cx="480767" cy="347528"/>
          </a:xfrm>
          <a:prstGeom prst="downArrow">
            <a:avLst/>
          </a:prstGeom>
          <a:solidFill>
            <a:schemeClr val="accent2"/>
          </a:solidFill>
          <a:ln>
            <a:solidFill>
              <a:srgbClr val="3333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31056338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 Box 6">
            <a:extLst>
              <a:ext uri="{FF2B5EF4-FFF2-40B4-BE49-F238E27FC236}">
                <a16:creationId xmlns:a16="http://schemas.microsoft.com/office/drawing/2014/main" xmlns="" id="{576885CE-53BC-4CC9-B0DB-81E4BC2CF162}"/>
              </a:ext>
            </a:extLst>
          </p:cNvPr>
          <p:cNvSpPr txBox="1">
            <a:spLocks noChangeArrowheads="1"/>
          </p:cNvSpPr>
          <p:nvPr/>
        </p:nvSpPr>
        <p:spPr bwMode="auto">
          <a:xfrm>
            <a:off x="36468" y="88762"/>
            <a:ext cx="6583606" cy="584775"/>
          </a:xfrm>
          <a:prstGeom prst="rect">
            <a:avLst/>
          </a:prstGeom>
          <a:noFill/>
          <a:ln w="9525">
            <a:noFill/>
            <a:miter lim="800000"/>
            <a:headEnd/>
            <a:tailEnd/>
          </a:ln>
        </p:spPr>
        <p:txBody>
          <a:bodyPr wrap="square">
            <a:spAutoFit/>
          </a:bodyPr>
          <a:lstStyle/>
          <a:p>
            <a:pPr marL="0" marR="0" lvl="0" indent="0" defTabSz="914400" rtl="0" eaLnBrk="1" fontAlgn="base" latinLnBrk="0" hangingPunct="1">
              <a:lnSpc>
                <a:spcPct val="100000"/>
              </a:lnSpc>
              <a:spcBef>
                <a:spcPct val="50000"/>
              </a:spcBef>
              <a:spcAft>
                <a:spcPct val="0"/>
              </a:spcAft>
              <a:buClrTx/>
              <a:buSzTx/>
              <a:buFontTx/>
              <a:buNone/>
              <a:tabLst/>
              <a:defRPr/>
            </a:pPr>
            <a:r>
              <a:rPr kumimoji="0" lang="zh-CN" altLang="en-US" sz="3200" b="1" i="0" u="none" strike="noStrike" kern="120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cs typeface="+mn-cs"/>
              </a:rPr>
              <a:t>一</a:t>
            </a:r>
            <a:r>
              <a:rPr kumimoji="0" lang="zh-CN" altLang="en-US" sz="3200" b="1" i="0" u="none" strike="noStrike" kern="1200" cap="none" spc="0" normalizeH="0" baseline="0" noProof="0" dirty="0" smtClean="0">
                <a:ln>
                  <a:noFill/>
                </a:ln>
                <a:solidFill>
                  <a:srgbClr val="FF0000"/>
                </a:solidFill>
                <a:effectLst/>
                <a:uLnTx/>
                <a:uFillTx/>
                <a:latin typeface="微软雅黑" panose="020B0503020204020204" pitchFamily="34" charset="-122"/>
                <a:ea typeface="微软雅黑" panose="020B0503020204020204" pitchFamily="34" charset="-122"/>
                <a:cs typeface="+mn-cs"/>
              </a:rPr>
              <a:t>、损伤机理</a:t>
            </a:r>
            <a:endParaRPr kumimoji="0" lang="zh-CN" altLang="en-US" sz="3200" b="1" i="0" u="none" strike="noStrike" kern="120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cs typeface="+mn-cs"/>
            </a:endParaRPr>
          </a:p>
        </p:txBody>
      </p:sp>
      <p:sp>
        <p:nvSpPr>
          <p:cNvPr id="9" name="Rectangle 7"/>
          <p:cNvSpPr>
            <a:spLocks noChangeArrowheads="1"/>
          </p:cNvSpPr>
          <p:nvPr/>
        </p:nvSpPr>
        <p:spPr bwMode="auto">
          <a:xfrm>
            <a:off x="61301" y="887652"/>
            <a:ext cx="4885603" cy="400110"/>
          </a:xfrm>
          <a:prstGeom prst="rect">
            <a:avLst/>
          </a:prstGeom>
          <a:noFill/>
          <a:ln w="9525">
            <a:noFill/>
            <a:miter lim="800000"/>
            <a:headEnd/>
            <a:tailEnd/>
          </a:ln>
        </p:spPr>
        <p:txBody>
          <a:bodyPr wrap="square">
            <a:spAutoFit/>
          </a:bodyPr>
          <a:lstStyle/>
          <a:p>
            <a:pPr lvl="0" fontAlgn="base">
              <a:spcBef>
                <a:spcPct val="50000"/>
              </a:spcBef>
              <a:spcAft>
                <a:spcPct val="0"/>
              </a:spcAft>
              <a:defRPr/>
            </a:pPr>
            <a:r>
              <a:rPr kumimoji="0" lang="en-US" altLang="zh-CN" sz="2000" b="1" i="0" u="none" strike="noStrike" kern="1200" cap="none" spc="0" normalizeH="0" baseline="0" noProof="0" dirty="0" smtClean="0">
                <a:ln>
                  <a:noFill/>
                </a:ln>
                <a:solidFill>
                  <a:srgbClr val="FF0000"/>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2 </a:t>
            </a:r>
            <a:r>
              <a:rPr lang="zh-CN" altLang="en-US" sz="2000" b="1" dirty="0" smtClean="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、冲击波的作用区</a:t>
            </a:r>
            <a:endParaRPr kumimoji="0" lang="en-US" altLang="zh-CN" sz="2000" b="1" i="0" u="none" strike="noStrike" kern="1200" cap="none" spc="0" normalizeH="0" baseline="0" noProof="0" dirty="0" smtClean="0">
              <a:ln>
                <a:noFill/>
              </a:ln>
              <a:solidFill>
                <a:srgbClr val="FF0000"/>
              </a:solidFill>
              <a:effectLst/>
              <a:uLnTx/>
              <a:uFillTx/>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2" name="TextBox 1"/>
          <p:cNvSpPr txBox="1"/>
          <p:nvPr/>
        </p:nvSpPr>
        <p:spPr>
          <a:xfrm>
            <a:off x="652198" y="1582297"/>
            <a:ext cx="10578295" cy="874214"/>
          </a:xfrm>
          <a:prstGeom prst="rect">
            <a:avLst/>
          </a:prstGeom>
          <a:noFill/>
        </p:spPr>
        <p:txBody>
          <a:bodyPr wrap="square" rtlCol="0">
            <a:spAutoFit/>
          </a:bodyPr>
          <a:lstStyle/>
          <a:p>
            <a:pPr indent="457200">
              <a:lnSpc>
                <a:spcPct val="150000"/>
              </a:lnSpc>
            </a:pPr>
            <a:r>
              <a:rPr lang="zh-CN" altLang="en-US" dirty="0">
                <a:latin typeface="Times New Roman" panose="02020603050405020304" pitchFamily="18" charset="0"/>
                <a:ea typeface="微软雅黑" panose="020B0503020204020204" pitchFamily="34" charset="-122"/>
                <a:cs typeface="Times New Roman" panose="02020603050405020304" pitchFamily="18" charset="0"/>
              </a:rPr>
              <a:t>冲击波随能量的衰减可以分为三个作用区域和作用</a:t>
            </a:r>
            <a:r>
              <a:rPr lang="zh-CN" altLang="en-US" dirty="0" smtClean="0">
                <a:latin typeface="Times New Roman" panose="02020603050405020304" pitchFamily="18" charset="0"/>
                <a:ea typeface="微软雅黑" panose="020B0503020204020204" pitchFamily="34" charset="-122"/>
                <a:cs typeface="Times New Roman" panose="02020603050405020304" pitchFamily="18" charset="0"/>
              </a:rPr>
              <a:t>效果：</a:t>
            </a:r>
            <a:r>
              <a:rPr lang="zh-CN" altLang="en-US" dirty="0">
                <a:latin typeface="Times New Roman" panose="02020603050405020304" pitchFamily="18" charset="0"/>
                <a:ea typeface="微软雅黑" panose="020B0503020204020204" pitchFamily="34" charset="-122"/>
                <a:cs typeface="Times New Roman" panose="02020603050405020304" pitchFamily="18" charset="0"/>
              </a:rPr>
              <a:t>应力波作用区、压缩应力波区域、以及弹性声波</a:t>
            </a:r>
            <a:r>
              <a:rPr lang="zh-CN" altLang="en-US" dirty="0" smtClean="0">
                <a:latin typeface="Times New Roman" panose="02020603050405020304" pitchFamily="18" charset="0"/>
                <a:ea typeface="微软雅黑" panose="020B0503020204020204" pitchFamily="34" charset="-122"/>
                <a:cs typeface="Times New Roman" panose="02020603050405020304" pitchFamily="18" charset="0"/>
              </a:rPr>
              <a:t>区域。</a:t>
            </a:r>
            <a:endParaRPr lang="en-US" altLang="zh-CN" dirty="0" smtClean="0">
              <a:latin typeface="Times New Roman" panose="02020603050405020304" pitchFamily="18" charset="0"/>
              <a:ea typeface="微软雅黑" panose="020B0503020204020204" pitchFamily="34" charset="-122"/>
              <a:cs typeface="Times New Roman" panose="02020603050405020304" pitchFamily="18" charset="0"/>
            </a:endParaRPr>
          </a:p>
        </p:txBody>
      </p:sp>
      <p:pic>
        <p:nvPicPr>
          <p:cNvPr id="15" name="图片 14"/>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480010" y="2513073"/>
            <a:ext cx="9228842" cy="1606442"/>
          </a:xfrm>
          <a:prstGeom prst="rect">
            <a:avLst/>
          </a:prstGeom>
          <a:noFill/>
          <a:ln>
            <a:noFill/>
          </a:ln>
        </p:spPr>
      </p:pic>
      <p:sp>
        <p:nvSpPr>
          <p:cNvPr id="4" name="矩形 3"/>
          <p:cNvSpPr/>
          <p:nvPr/>
        </p:nvSpPr>
        <p:spPr>
          <a:xfrm>
            <a:off x="2222021" y="4135786"/>
            <a:ext cx="2212499" cy="1569660"/>
          </a:xfrm>
          <a:prstGeom prst="rect">
            <a:avLst/>
          </a:prstGeom>
        </p:spPr>
        <p:txBody>
          <a:bodyPr wrap="square">
            <a:spAutoFit/>
          </a:bodyPr>
          <a:lstStyle/>
          <a:p>
            <a:r>
              <a:rPr lang="zh-CN" altLang="zh-CN" sz="1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1600" dirty="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1600" dirty="0">
                <a:latin typeface="Times New Roman" panose="02020603050405020304" pitchFamily="18" charset="0"/>
                <a:ea typeface="微软雅黑" panose="020B0503020204020204" pitchFamily="34" charset="-122"/>
                <a:cs typeface="Times New Roman" panose="02020603050405020304" pitchFamily="18" charset="0"/>
              </a:rPr>
              <a:t>）应力波作用区：在最初作用</a:t>
            </a:r>
            <a:r>
              <a:rPr lang="zh-CN" altLang="zh-CN" sz="1600" dirty="0" smtClean="0">
                <a:latin typeface="Times New Roman" panose="02020603050405020304" pitchFamily="18" charset="0"/>
                <a:ea typeface="微软雅黑" panose="020B0503020204020204" pitchFamily="34" charset="-122"/>
                <a:cs typeface="Times New Roman" panose="02020603050405020304" pitchFamily="18" charset="0"/>
              </a:rPr>
              <a:t>时刻造成</a:t>
            </a:r>
            <a:r>
              <a:rPr lang="zh-CN" altLang="zh-CN" sz="1600" dirty="0">
                <a:latin typeface="Times New Roman" panose="02020603050405020304" pitchFamily="18" charset="0"/>
                <a:ea typeface="微软雅黑" panose="020B0503020204020204" pitchFamily="34" charset="-122"/>
                <a:cs typeface="Times New Roman" panose="02020603050405020304" pitchFamily="18" charset="0"/>
              </a:rPr>
              <a:t>部分岩石破裂</a:t>
            </a:r>
            <a:r>
              <a:rPr lang="zh-CN" altLang="zh-CN" sz="1600" dirty="0" smtClean="0">
                <a:latin typeface="Times New Roman" panose="02020603050405020304" pitchFamily="18" charset="0"/>
                <a:ea typeface="微软雅黑" panose="020B0503020204020204" pitchFamily="34" charset="-122"/>
                <a:cs typeface="Times New Roman" panose="02020603050405020304" pitchFamily="18" charset="0"/>
              </a:rPr>
              <a:t>，这</a:t>
            </a:r>
            <a:r>
              <a:rPr lang="zh-CN" altLang="zh-CN" sz="1600" dirty="0">
                <a:latin typeface="Times New Roman" panose="02020603050405020304" pitchFamily="18" charset="0"/>
                <a:ea typeface="微软雅黑" panose="020B0503020204020204" pitchFamily="34" charset="-122"/>
                <a:cs typeface="Times New Roman" panose="02020603050405020304" pitchFamily="18" charset="0"/>
              </a:rPr>
              <a:t>一阶段冲击波所至区域岩石将以剪切、撕裂的形式发生破坏。</a:t>
            </a:r>
            <a:endParaRPr lang="zh-CN" altLang="en-US" sz="1600" dirty="0">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7" name="矩形 6"/>
          <p:cNvSpPr/>
          <p:nvPr/>
        </p:nvSpPr>
        <p:spPr>
          <a:xfrm>
            <a:off x="4363042" y="4168680"/>
            <a:ext cx="3156605" cy="1815882"/>
          </a:xfrm>
          <a:prstGeom prst="rect">
            <a:avLst/>
          </a:prstGeom>
        </p:spPr>
        <p:txBody>
          <a:bodyPr wrap="square">
            <a:spAutoFit/>
          </a:bodyPr>
          <a:lstStyle/>
          <a:p>
            <a:r>
              <a:rPr lang="zh-CN" altLang="zh-CN" sz="1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1600" dirty="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1600" dirty="0">
                <a:latin typeface="Times New Roman" panose="02020603050405020304" pitchFamily="18" charset="0"/>
                <a:ea typeface="微软雅黑" panose="020B0503020204020204" pitchFamily="34" charset="-122"/>
                <a:cs typeface="Times New Roman" panose="02020603050405020304" pitchFamily="18" charset="0"/>
              </a:rPr>
              <a:t>）压缩应力波区域：</a:t>
            </a:r>
            <a:r>
              <a:rPr lang="zh-CN" altLang="zh-CN" sz="1600" dirty="0" smtClean="0">
                <a:latin typeface="Times New Roman" panose="02020603050405020304" pitchFamily="18" charset="0"/>
                <a:ea typeface="微软雅黑" panose="020B0503020204020204" pitchFamily="34" charset="-122"/>
                <a:cs typeface="Times New Roman" panose="02020603050405020304" pitchFamily="18" charset="0"/>
              </a:rPr>
              <a:t>冲击波衰减</a:t>
            </a:r>
            <a:r>
              <a:rPr lang="zh-CN" altLang="zh-CN" sz="1600" dirty="0">
                <a:latin typeface="Times New Roman" panose="02020603050405020304" pitchFamily="18" charset="0"/>
                <a:ea typeface="微软雅黑" panose="020B0503020204020204" pitchFamily="34" charset="-122"/>
                <a:cs typeface="Times New Roman" panose="02020603050405020304" pitchFamily="18" charset="0"/>
              </a:rPr>
              <a:t>为高强压缩应力</a:t>
            </a:r>
            <a:r>
              <a:rPr lang="zh-CN" altLang="zh-CN" sz="1600" dirty="0" smtClean="0">
                <a:latin typeface="Times New Roman" panose="02020603050405020304" pitchFamily="18" charset="0"/>
                <a:ea typeface="微软雅黑" panose="020B0503020204020204" pitchFamily="34" charset="-122"/>
                <a:cs typeface="Times New Roman" panose="02020603050405020304" pitchFamily="18" charset="0"/>
              </a:rPr>
              <a:t>波。</a:t>
            </a:r>
            <a:r>
              <a:rPr lang="zh-CN" altLang="zh-CN" sz="1600" dirty="0">
                <a:latin typeface="Times New Roman" panose="02020603050405020304" pitchFamily="18" charset="0"/>
                <a:ea typeface="微软雅黑" panose="020B0503020204020204" pitchFamily="34" charset="-122"/>
                <a:cs typeface="Times New Roman" panose="02020603050405020304" pitchFamily="18" charset="0"/>
              </a:rPr>
              <a:t>在此区域</a:t>
            </a:r>
            <a:r>
              <a:rPr lang="zh-CN" altLang="zh-CN" sz="1600" dirty="0" smtClean="0">
                <a:latin typeface="Times New Roman" panose="02020603050405020304" pitchFamily="18" charset="0"/>
                <a:ea typeface="微软雅黑" panose="020B0503020204020204" pitchFamily="34" charset="-122"/>
                <a:cs typeface="Times New Roman" panose="02020603050405020304" pitchFamily="18" charset="0"/>
              </a:rPr>
              <a:t>，对</a:t>
            </a:r>
            <a:r>
              <a:rPr lang="zh-CN" altLang="zh-CN" sz="1600" dirty="0">
                <a:latin typeface="Times New Roman" panose="02020603050405020304" pitchFamily="18" charset="0"/>
                <a:ea typeface="微软雅黑" panose="020B0503020204020204" pitchFamily="34" charset="-122"/>
                <a:cs typeface="Times New Roman" panose="02020603050405020304" pitchFamily="18" charset="0"/>
              </a:rPr>
              <a:t>储层中一些胶结较差的颗粒形成剥离作用</a:t>
            </a:r>
            <a:r>
              <a:rPr lang="zh-CN" altLang="zh-CN" sz="1600" dirty="0" smtClean="0">
                <a:latin typeface="Times New Roman" panose="02020603050405020304" pitchFamily="18" charset="0"/>
                <a:ea typeface="微软雅黑" panose="020B0503020204020204" pitchFamily="34" charset="-122"/>
                <a:cs typeface="Times New Roman" panose="02020603050405020304" pitchFamily="18" charset="0"/>
              </a:rPr>
              <a:t>，改善</a:t>
            </a:r>
            <a:r>
              <a:rPr lang="zh-CN" altLang="zh-CN" sz="1600" dirty="0">
                <a:latin typeface="Times New Roman" panose="02020603050405020304" pitchFamily="18" charset="0"/>
                <a:ea typeface="微软雅黑" panose="020B0503020204020204" pitchFamily="34" charset="-122"/>
                <a:cs typeface="Times New Roman" panose="02020603050405020304" pitchFamily="18" charset="0"/>
              </a:rPr>
              <a:t>微小孔喉的毛管力、储层吸附滞留效应，减小表面张力，提高储层的渗流能力，促进吸附气体解析。</a:t>
            </a:r>
            <a:endParaRPr lang="zh-CN" altLang="en-US" sz="1600" dirty="0">
              <a:latin typeface="Times New Roman" panose="02020603050405020304" pitchFamily="18" charset="0"/>
              <a:ea typeface="微软雅黑" panose="020B0503020204020204" pitchFamily="34" charset="-122"/>
              <a:cs typeface="Times New Roman" panose="02020603050405020304" pitchFamily="18" charset="0"/>
            </a:endParaRPr>
          </a:p>
        </p:txBody>
      </p:sp>
      <p:cxnSp>
        <p:nvCxnSpPr>
          <p:cNvPr id="10" name="直接连接符 9"/>
          <p:cNvCxnSpPr/>
          <p:nvPr/>
        </p:nvCxnSpPr>
        <p:spPr>
          <a:xfrm>
            <a:off x="4328278" y="4119515"/>
            <a:ext cx="0" cy="2603710"/>
          </a:xfrm>
          <a:prstGeom prst="line">
            <a:avLst/>
          </a:prstGeom>
          <a:ln w="28575">
            <a:solidFill>
              <a:srgbClr val="FF0000"/>
            </a:solidFill>
            <a:prstDash val="sysDash"/>
          </a:ln>
        </p:spPr>
        <p:style>
          <a:lnRef idx="1">
            <a:schemeClr val="accent1"/>
          </a:lnRef>
          <a:fillRef idx="0">
            <a:schemeClr val="accent1"/>
          </a:fillRef>
          <a:effectRef idx="0">
            <a:schemeClr val="accent1"/>
          </a:effectRef>
          <a:fontRef idx="minor">
            <a:schemeClr val="tx1"/>
          </a:fontRef>
        </p:style>
      </p:cxnSp>
      <p:cxnSp>
        <p:nvCxnSpPr>
          <p:cNvPr id="20" name="直接连接符 19"/>
          <p:cNvCxnSpPr/>
          <p:nvPr/>
        </p:nvCxnSpPr>
        <p:spPr>
          <a:xfrm>
            <a:off x="7592120" y="4119515"/>
            <a:ext cx="0" cy="2603710"/>
          </a:xfrm>
          <a:prstGeom prst="line">
            <a:avLst/>
          </a:prstGeom>
          <a:ln w="28575">
            <a:solidFill>
              <a:srgbClr val="FF0000"/>
            </a:solidFill>
            <a:prstDash val="sysDash"/>
          </a:ln>
        </p:spPr>
        <p:style>
          <a:lnRef idx="1">
            <a:schemeClr val="accent1"/>
          </a:lnRef>
          <a:fillRef idx="0">
            <a:schemeClr val="accent1"/>
          </a:fillRef>
          <a:effectRef idx="0">
            <a:schemeClr val="accent1"/>
          </a:effectRef>
          <a:fontRef idx="minor">
            <a:schemeClr val="tx1"/>
          </a:fontRef>
        </p:style>
      </p:cxnSp>
      <p:sp>
        <p:nvSpPr>
          <p:cNvPr id="11" name="矩形 10"/>
          <p:cNvSpPr/>
          <p:nvPr/>
        </p:nvSpPr>
        <p:spPr>
          <a:xfrm>
            <a:off x="7592121" y="4153472"/>
            <a:ext cx="2164622" cy="1815882"/>
          </a:xfrm>
          <a:prstGeom prst="rect">
            <a:avLst/>
          </a:prstGeom>
        </p:spPr>
        <p:txBody>
          <a:bodyPr wrap="square">
            <a:spAutoFit/>
          </a:bodyPr>
          <a:lstStyle/>
          <a:p>
            <a:r>
              <a:rPr lang="zh-CN" altLang="zh-CN" sz="1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1600" dirty="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1600" dirty="0">
                <a:latin typeface="Times New Roman" panose="02020603050405020304" pitchFamily="18" charset="0"/>
                <a:ea typeface="微软雅黑" panose="020B0503020204020204" pitchFamily="34" charset="-122"/>
                <a:cs typeface="Times New Roman" panose="02020603050405020304" pitchFamily="18" charset="0"/>
              </a:rPr>
              <a:t>）弹性声波区域：随着能量的不断衰减，冲击波最终转为弹性声波，通过弹性声波可以在海洋等储层高分辨率浅地层探测领域推广应用。</a:t>
            </a:r>
            <a:endParaRPr lang="zh-CN" altLang="en-US" sz="1600" dirty="0">
              <a:latin typeface="Times New Roman" panose="02020603050405020304" pitchFamily="18" charset="0"/>
              <a:ea typeface="微软雅黑" panose="020B0503020204020204" pitchFamily="34" charset="-122"/>
              <a:cs typeface="Times New Roman" panose="02020603050405020304" pitchFamily="18" charset="0"/>
            </a:endParaRPr>
          </a:p>
        </p:txBody>
      </p:sp>
    </p:spTree>
    <p:extLst>
      <p:ext uri="{BB962C8B-B14F-4D97-AF65-F5344CB8AC3E}">
        <p14:creationId xmlns:p14="http://schemas.microsoft.com/office/powerpoint/2010/main" val="5143466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 Box 6">
            <a:extLst>
              <a:ext uri="{FF2B5EF4-FFF2-40B4-BE49-F238E27FC236}">
                <a16:creationId xmlns:a16="http://schemas.microsoft.com/office/drawing/2014/main" xmlns="" id="{576885CE-53BC-4CC9-B0DB-81E4BC2CF162}"/>
              </a:ext>
            </a:extLst>
          </p:cNvPr>
          <p:cNvSpPr txBox="1">
            <a:spLocks noChangeArrowheads="1"/>
          </p:cNvSpPr>
          <p:nvPr/>
        </p:nvSpPr>
        <p:spPr bwMode="auto">
          <a:xfrm>
            <a:off x="36468" y="88762"/>
            <a:ext cx="6583606" cy="584775"/>
          </a:xfrm>
          <a:prstGeom prst="rect">
            <a:avLst/>
          </a:prstGeom>
          <a:noFill/>
          <a:ln w="9525">
            <a:noFill/>
            <a:miter lim="800000"/>
            <a:headEnd/>
            <a:tailEnd/>
          </a:ln>
        </p:spPr>
        <p:txBody>
          <a:bodyPr wrap="square">
            <a:spAutoFit/>
          </a:bodyPr>
          <a:lstStyle/>
          <a:p>
            <a:pPr marL="0" marR="0" lvl="0" indent="0" defTabSz="914400" rtl="0" eaLnBrk="1" fontAlgn="base" latinLnBrk="0" hangingPunct="1">
              <a:lnSpc>
                <a:spcPct val="100000"/>
              </a:lnSpc>
              <a:spcBef>
                <a:spcPct val="50000"/>
              </a:spcBef>
              <a:spcAft>
                <a:spcPct val="0"/>
              </a:spcAft>
              <a:buClrTx/>
              <a:buSzTx/>
              <a:buFontTx/>
              <a:buNone/>
              <a:tabLst/>
              <a:defRPr/>
            </a:pPr>
            <a:r>
              <a:rPr kumimoji="0" lang="zh-CN" altLang="en-US" sz="3200" b="1" i="0" u="none" strike="noStrike" kern="120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cs typeface="+mn-cs"/>
              </a:rPr>
              <a:t>一</a:t>
            </a:r>
            <a:r>
              <a:rPr kumimoji="0" lang="zh-CN" altLang="en-US" sz="3200" b="1" i="0" u="none" strike="noStrike" kern="1200" cap="none" spc="0" normalizeH="0" baseline="0" noProof="0" dirty="0" smtClean="0">
                <a:ln>
                  <a:noFill/>
                </a:ln>
                <a:solidFill>
                  <a:srgbClr val="FF0000"/>
                </a:solidFill>
                <a:effectLst/>
                <a:uLnTx/>
                <a:uFillTx/>
                <a:latin typeface="微软雅黑" panose="020B0503020204020204" pitchFamily="34" charset="-122"/>
                <a:ea typeface="微软雅黑" panose="020B0503020204020204" pitchFamily="34" charset="-122"/>
                <a:cs typeface="+mn-cs"/>
              </a:rPr>
              <a:t>、损伤机理</a:t>
            </a:r>
            <a:endParaRPr kumimoji="0" lang="zh-CN" altLang="en-US" sz="3200" b="1" i="0" u="none" strike="noStrike" kern="120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cs typeface="+mn-cs"/>
            </a:endParaRPr>
          </a:p>
        </p:txBody>
      </p:sp>
      <p:sp>
        <p:nvSpPr>
          <p:cNvPr id="9" name="Rectangle 7"/>
          <p:cNvSpPr>
            <a:spLocks noChangeArrowheads="1"/>
          </p:cNvSpPr>
          <p:nvPr/>
        </p:nvSpPr>
        <p:spPr bwMode="auto">
          <a:xfrm>
            <a:off x="61301" y="887652"/>
            <a:ext cx="4885603" cy="400110"/>
          </a:xfrm>
          <a:prstGeom prst="rect">
            <a:avLst/>
          </a:prstGeom>
          <a:noFill/>
          <a:ln w="9525">
            <a:noFill/>
            <a:miter lim="800000"/>
            <a:headEnd/>
            <a:tailEnd/>
          </a:ln>
        </p:spPr>
        <p:txBody>
          <a:bodyPr wrap="square">
            <a:spAutoFit/>
          </a:bodyPr>
          <a:lstStyle/>
          <a:p>
            <a:pPr lvl="0" fontAlgn="base">
              <a:spcBef>
                <a:spcPct val="50000"/>
              </a:spcBef>
              <a:spcAft>
                <a:spcPct val="0"/>
              </a:spcAft>
              <a:defRPr/>
            </a:pPr>
            <a:r>
              <a:rPr lang="en-US" altLang="zh-CN" sz="2000" b="1" dirty="0" smtClean="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3</a:t>
            </a:r>
            <a:r>
              <a:rPr lang="zh-CN" altLang="en-US" sz="2000" b="1" dirty="0" smtClean="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、冲击波对水泥环作用机理</a:t>
            </a:r>
            <a:endParaRPr kumimoji="0" lang="en-US" altLang="zh-CN" sz="2000" b="1" i="0" u="none" strike="noStrike" kern="1200" cap="none" spc="0" normalizeH="0" baseline="0" noProof="0" dirty="0" smtClean="0">
              <a:ln>
                <a:noFill/>
              </a:ln>
              <a:solidFill>
                <a:srgbClr val="FF0000"/>
              </a:solidFill>
              <a:effectLst/>
              <a:uLnTx/>
              <a:uFillTx/>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2" name="TextBox 1"/>
          <p:cNvSpPr txBox="1"/>
          <p:nvPr/>
        </p:nvSpPr>
        <p:spPr>
          <a:xfrm>
            <a:off x="652198" y="1571464"/>
            <a:ext cx="10578295" cy="458074"/>
          </a:xfrm>
          <a:prstGeom prst="rect">
            <a:avLst/>
          </a:prstGeom>
          <a:noFill/>
        </p:spPr>
        <p:txBody>
          <a:bodyPr wrap="square" rtlCol="0">
            <a:spAutoFit/>
          </a:bodyPr>
          <a:lstStyle/>
          <a:p>
            <a:pPr indent="457200">
              <a:lnSpc>
                <a:spcPct val="150000"/>
              </a:lnSpc>
            </a:pPr>
            <a:r>
              <a:rPr lang="zh-CN" altLang="en-US" dirty="0" smtClean="0">
                <a:latin typeface="Times New Roman" panose="02020603050405020304" pitchFamily="18" charset="0"/>
                <a:ea typeface="微软雅黑" panose="020B0503020204020204" pitchFamily="34" charset="-122"/>
                <a:cs typeface="Times New Roman" panose="02020603050405020304" pitchFamily="18" charset="0"/>
              </a:rPr>
              <a:t>随等离子体架桥成功，产生的两次冲击波能量都会对水泥环产生挤压。</a:t>
            </a:r>
            <a:endParaRPr lang="en-US" altLang="zh-CN" dirty="0" smtClean="0">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3" name="Rectangle 2"/>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p>
        </p:txBody>
      </p:sp>
      <p:graphicFrame>
        <p:nvGraphicFramePr>
          <p:cNvPr id="5" name="对象 4"/>
          <p:cNvGraphicFramePr>
            <a:graphicFrameLocks noChangeAspect="1"/>
          </p:cNvGraphicFramePr>
          <p:nvPr>
            <p:extLst>
              <p:ext uri="{D42A27DB-BD31-4B8C-83A1-F6EECF244321}">
                <p14:modId xmlns:p14="http://schemas.microsoft.com/office/powerpoint/2010/main" val="721393669"/>
              </p:ext>
            </p:extLst>
          </p:nvPr>
        </p:nvGraphicFramePr>
        <p:xfrm>
          <a:off x="1820659" y="2535809"/>
          <a:ext cx="3572759" cy="1866507"/>
        </p:xfrm>
        <a:graphic>
          <a:graphicData uri="http://schemas.openxmlformats.org/presentationml/2006/ole">
            <mc:AlternateContent xmlns:mc="http://schemas.openxmlformats.org/markup-compatibility/2006">
              <mc:Choice xmlns:v="urn:schemas-microsoft-com:vml" Requires="v">
                <p:oleObj spid="_x0000_s8241" name="Equation" r:id="rId4" imgW="1739900" imgH="1219200" progId="Equation.DSMT4">
                  <p:embed/>
                </p:oleObj>
              </mc:Choice>
              <mc:Fallback>
                <p:oleObj name="Equation" r:id="rId4" imgW="1739900" imgH="1219200" progId="Equation.DSMT4">
                  <p:embed/>
                  <p:pic>
                    <p:nvPicPr>
                      <p:cNvPr id="0" name="Object 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820659" y="2535809"/>
                        <a:ext cx="3572759" cy="1866507"/>
                      </a:xfrm>
                      <a:prstGeom prst="rect">
                        <a:avLst/>
                      </a:prstGeom>
                      <a:noFill/>
                    </p:spPr>
                  </p:pic>
                </p:oleObj>
              </mc:Fallback>
            </mc:AlternateContent>
          </a:graphicData>
        </a:graphic>
      </p:graphicFrame>
      <p:sp>
        <p:nvSpPr>
          <p:cNvPr id="6" name="Rectangle 4"/>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p>
        </p:txBody>
      </p:sp>
      <p:graphicFrame>
        <p:nvGraphicFramePr>
          <p:cNvPr id="8" name="对象 7"/>
          <p:cNvGraphicFramePr>
            <a:graphicFrameLocks noChangeAspect="1"/>
          </p:cNvGraphicFramePr>
          <p:nvPr>
            <p:extLst>
              <p:ext uri="{D42A27DB-BD31-4B8C-83A1-F6EECF244321}">
                <p14:modId xmlns:p14="http://schemas.microsoft.com/office/powerpoint/2010/main" val="2311453234"/>
              </p:ext>
            </p:extLst>
          </p:nvPr>
        </p:nvGraphicFramePr>
        <p:xfrm>
          <a:off x="1685827" y="4758180"/>
          <a:ext cx="1453299" cy="737647"/>
        </p:xfrm>
        <a:graphic>
          <a:graphicData uri="http://schemas.openxmlformats.org/presentationml/2006/ole">
            <mc:AlternateContent xmlns:mc="http://schemas.openxmlformats.org/markup-compatibility/2006">
              <mc:Choice xmlns:v="urn:schemas-microsoft-com:vml" Requires="v">
                <p:oleObj spid="_x0000_s8242" name="Equation" r:id="rId6" imgW="761669" imgH="431613" progId="Equation.DSMT4">
                  <p:embed/>
                </p:oleObj>
              </mc:Choice>
              <mc:Fallback>
                <p:oleObj name="Equation" r:id="rId6" imgW="761669" imgH="431613" progId="Equation.DSMT4">
                  <p:embed/>
                  <p:pic>
                    <p:nvPicPr>
                      <p:cNvPr id="0" name="Object 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685827" y="4758180"/>
                        <a:ext cx="1453299" cy="737647"/>
                      </a:xfrm>
                      <a:prstGeom prst="rect">
                        <a:avLst/>
                      </a:prstGeom>
                      <a:noFill/>
                    </p:spPr>
                  </p:pic>
                </p:oleObj>
              </mc:Fallback>
            </mc:AlternateContent>
          </a:graphicData>
        </a:graphic>
      </p:graphicFrame>
      <p:sp>
        <p:nvSpPr>
          <p:cNvPr id="12" name="Rectangle 6"/>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p>
        </p:txBody>
      </p:sp>
      <p:graphicFrame>
        <p:nvGraphicFramePr>
          <p:cNvPr id="13" name="对象 12"/>
          <p:cNvGraphicFramePr>
            <a:graphicFrameLocks noChangeAspect="1"/>
          </p:cNvGraphicFramePr>
          <p:nvPr>
            <p:extLst>
              <p:ext uri="{D42A27DB-BD31-4B8C-83A1-F6EECF244321}">
                <p14:modId xmlns:p14="http://schemas.microsoft.com/office/powerpoint/2010/main" val="3015195500"/>
              </p:ext>
            </p:extLst>
          </p:nvPr>
        </p:nvGraphicFramePr>
        <p:xfrm>
          <a:off x="4260917" y="4767605"/>
          <a:ext cx="1282045" cy="728221"/>
        </p:xfrm>
        <a:graphic>
          <a:graphicData uri="http://schemas.openxmlformats.org/presentationml/2006/ole">
            <mc:AlternateContent xmlns:mc="http://schemas.openxmlformats.org/markup-compatibility/2006">
              <mc:Choice xmlns:v="urn:schemas-microsoft-com:vml" Requires="v">
                <p:oleObj spid="_x0000_s8243" name="Equation" r:id="rId8" imgW="787400" imgH="431800" progId="Equation.DSMT4">
                  <p:embed/>
                </p:oleObj>
              </mc:Choice>
              <mc:Fallback>
                <p:oleObj name="Equation" r:id="rId8" imgW="787400" imgH="431800" progId="Equation.DSMT4">
                  <p:embed/>
                  <p:pic>
                    <p:nvPicPr>
                      <p:cNvPr id="0" name="Object 5"/>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260917" y="4767605"/>
                        <a:ext cx="1282045" cy="728221"/>
                      </a:xfrm>
                      <a:prstGeom prst="rect">
                        <a:avLst/>
                      </a:prstGeom>
                      <a:noFill/>
                    </p:spPr>
                  </p:pic>
                </p:oleObj>
              </mc:Fallback>
            </mc:AlternateContent>
          </a:graphicData>
        </a:graphic>
      </p:graphicFrame>
      <p:sp>
        <p:nvSpPr>
          <p:cNvPr id="16" name="Rectangle 8"/>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p>
        </p:txBody>
      </p:sp>
      <p:graphicFrame>
        <p:nvGraphicFramePr>
          <p:cNvPr id="17" name="对象 16"/>
          <p:cNvGraphicFramePr>
            <a:graphicFrameLocks noChangeAspect="1"/>
          </p:cNvGraphicFramePr>
          <p:nvPr>
            <p:extLst>
              <p:ext uri="{D42A27DB-BD31-4B8C-83A1-F6EECF244321}">
                <p14:modId xmlns:p14="http://schemas.microsoft.com/office/powerpoint/2010/main" val="3163121729"/>
              </p:ext>
            </p:extLst>
          </p:nvPr>
        </p:nvGraphicFramePr>
        <p:xfrm>
          <a:off x="2265636" y="6044095"/>
          <a:ext cx="1696825" cy="377073"/>
        </p:xfrm>
        <a:graphic>
          <a:graphicData uri="http://schemas.openxmlformats.org/presentationml/2006/ole">
            <mc:AlternateContent xmlns:mc="http://schemas.openxmlformats.org/markup-compatibility/2006">
              <mc:Choice xmlns:v="urn:schemas-microsoft-com:vml" Requires="v">
                <p:oleObj spid="_x0000_s8244" name="Equation" r:id="rId10" imgW="977900" imgH="228600" progId="Equation.DSMT4">
                  <p:embed/>
                </p:oleObj>
              </mc:Choice>
              <mc:Fallback>
                <p:oleObj name="Equation" r:id="rId10" imgW="977900" imgH="228600" progId="Equation.DSMT4">
                  <p:embed/>
                  <p:pic>
                    <p:nvPicPr>
                      <p:cNvPr id="0" name="Object 7"/>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265636" y="6044095"/>
                        <a:ext cx="1696825" cy="377073"/>
                      </a:xfrm>
                      <a:prstGeom prst="rect">
                        <a:avLst/>
                      </a:prstGeom>
                      <a:noFill/>
                    </p:spPr>
                  </p:pic>
                </p:oleObj>
              </mc:Fallback>
            </mc:AlternateContent>
          </a:graphicData>
        </a:graphic>
      </p:graphicFrame>
      <p:sp>
        <p:nvSpPr>
          <p:cNvPr id="18" name="矩形 17"/>
          <p:cNvSpPr/>
          <p:nvPr/>
        </p:nvSpPr>
        <p:spPr>
          <a:xfrm>
            <a:off x="138398" y="5573565"/>
            <a:ext cx="3587842" cy="338554"/>
          </a:xfrm>
          <a:prstGeom prst="rect">
            <a:avLst/>
          </a:prstGeom>
        </p:spPr>
        <p:txBody>
          <a:bodyPr wrap="none">
            <a:spAutoFit/>
          </a:bodyPr>
          <a:lstStyle/>
          <a:p>
            <a:r>
              <a:rPr lang="zh-CN" altLang="en-US" sz="1600" dirty="0" smtClean="0">
                <a:latin typeface="微软雅黑" panose="020B0503020204020204" pitchFamily="34" charset="-122"/>
                <a:ea typeface="微软雅黑" panose="020B0503020204020204" pitchFamily="34" charset="-122"/>
              </a:rPr>
              <a:t>（</a:t>
            </a:r>
            <a:r>
              <a:rPr lang="en-US" altLang="zh-CN" sz="1600" dirty="0" smtClean="0">
                <a:latin typeface="微软雅黑" panose="020B0503020204020204" pitchFamily="34" charset="-122"/>
                <a:ea typeface="微软雅黑" panose="020B0503020204020204" pitchFamily="34" charset="-122"/>
              </a:rPr>
              <a:t>3</a:t>
            </a:r>
            <a:r>
              <a:rPr lang="zh-CN" altLang="en-US" sz="1600" dirty="0" smtClean="0">
                <a:latin typeface="微软雅黑" panose="020B0503020204020204" pitchFamily="34" charset="-122"/>
                <a:ea typeface="微软雅黑" panose="020B0503020204020204" pitchFamily="34" charset="-122"/>
              </a:rPr>
              <a:t>）</a:t>
            </a:r>
            <a:r>
              <a:rPr lang="zh-CN" altLang="zh-CN" sz="1600" dirty="0" smtClean="0">
                <a:latin typeface="微软雅黑" panose="020B0503020204020204" pitchFamily="34" charset="-122"/>
                <a:ea typeface="微软雅黑" panose="020B0503020204020204" pitchFamily="34" charset="-122"/>
              </a:rPr>
              <a:t>经过两次透射后到水泥的冲击波</a:t>
            </a:r>
            <a:endParaRPr lang="zh-CN" altLang="en-US" sz="1600" dirty="0">
              <a:latin typeface="微软雅黑" panose="020B0503020204020204" pitchFamily="34" charset="-122"/>
              <a:ea typeface="微软雅黑" panose="020B0503020204020204" pitchFamily="34" charset="-122"/>
            </a:endParaRPr>
          </a:p>
        </p:txBody>
      </p:sp>
      <p:sp>
        <p:nvSpPr>
          <p:cNvPr id="19" name="矩形 18"/>
          <p:cNvSpPr/>
          <p:nvPr/>
        </p:nvSpPr>
        <p:spPr>
          <a:xfrm>
            <a:off x="138398" y="4347270"/>
            <a:ext cx="4243469" cy="369332"/>
          </a:xfrm>
          <a:prstGeom prst="rect">
            <a:avLst/>
          </a:prstGeom>
        </p:spPr>
        <p:txBody>
          <a:bodyPr wrap="none">
            <a:spAutoFit/>
          </a:bodyPr>
          <a:lstStyle/>
          <a:p>
            <a:r>
              <a:rPr lang="zh-CN" altLang="en-US" dirty="0" smtClean="0">
                <a:latin typeface="微软雅黑" panose="020B0503020204020204" pitchFamily="34" charset="-122"/>
                <a:ea typeface="微软雅黑" panose="020B0503020204020204" pitchFamily="34" charset="-122"/>
              </a:rPr>
              <a:t>（</a:t>
            </a:r>
            <a:r>
              <a:rPr lang="en-US" altLang="zh-CN" dirty="0" smtClean="0">
                <a:latin typeface="微软雅黑" panose="020B0503020204020204" pitchFamily="34" charset="-122"/>
                <a:ea typeface="微软雅黑" panose="020B0503020204020204" pitchFamily="34" charset="-122"/>
              </a:rPr>
              <a:t>2</a:t>
            </a:r>
            <a:r>
              <a:rPr lang="zh-CN" altLang="en-US" dirty="0" smtClean="0">
                <a:latin typeface="微软雅黑" panose="020B0503020204020204" pitchFamily="34" charset="-122"/>
                <a:ea typeface="微软雅黑" panose="020B0503020204020204" pitchFamily="34" charset="-122"/>
              </a:rPr>
              <a:t>）</a:t>
            </a:r>
            <a:r>
              <a:rPr lang="zh-CN" altLang="zh-CN" dirty="0" smtClean="0">
                <a:latin typeface="微软雅黑" panose="020B0503020204020204" pitchFamily="34" charset="-122"/>
                <a:ea typeface="微软雅黑" panose="020B0503020204020204" pitchFamily="34" charset="-122"/>
              </a:rPr>
              <a:t>水</a:t>
            </a:r>
            <a:r>
              <a:rPr lang="zh-CN" altLang="zh-CN" dirty="0">
                <a:latin typeface="微软雅黑" panose="020B0503020204020204" pitchFamily="34" charset="-122"/>
                <a:ea typeface="微软雅黑" panose="020B0503020204020204" pitchFamily="34" charset="-122"/>
              </a:rPr>
              <a:t>到</a:t>
            </a:r>
            <a:r>
              <a:rPr lang="zh-CN" altLang="zh-CN" dirty="0" smtClean="0">
                <a:latin typeface="微软雅黑" panose="020B0503020204020204" pitchFamily="34" charset="-122"/>
                <a:ea typeface="微软雅黑" panose="020B0503020204020204" pitchFamily="34" charset="-122"/>
              </a:rPr>
              <a:t>钢管</a:t>
            </a:r>
            <a:r>
              <a:rPr lang="zh-CN" altLang="en-US" dirty="0" smtClean="0">
                <a:latin typeface="微软雅黑" panose="020B0503020204020204" pitchFamily="34" charset="-122"/>
                <a:ea typeface="微软雅黑" panose="020B0503020204020204" pitchFamily="34" charset="-122"/>
              </a:rPr>
              <a:t>与钢管到水泥</a:t>
            </a:r>
            <a:r>
              <a:rPr lang="zh-CN" altLang="zh-CN" dirty="0" smtClean="0">
                <a:latin typeface="微软雅黑" panose="020B0503020204020204" pitchFamily="34" charset="-122"/>
                <a:ea typeface="微软雅黑" panose="020B0503020204020204" pitchFamily="34" charset="-122"/>
              </a:rPr>
              <a:t>的</a:t>
            </a:r>
            <a:r>
              <a:rPr lang="zh-CN" altLang="zh-CN" dirty="0">
                <a:latin typeface="微软雅黑" panose="020B0503020204020204" pitchFamily="34" charset="-122"/>
                <a:ea typeface="微软雅黑" panose="020B0503020204020204" pitchFamily="34" charset="-122"/>
              </a:rPr>
              <a:t>透射系数</a:t>
            </a:r>
            <a:endParaRPr lang="zh-CN" altLang="en-US" dirty="0">
              <a:latin typeface="微软雅黑" panose="020B0503020204020204" pitchFamily="34" charset="-122"/>
              <a:ea typeface="微软雅黑" panose="020B0503020204020204" pitchFamily="34" charset="-122"/>
            </a:endParaRPr>
          </a:p>
        </p:txBody>
      </p:sp>
      <p:sp>
        <p:nvSpPr>
          <p:cNvPr id="21" name="矩形 20"/>
          <p:cNvSpPr/>
          <p:nvPr/>
        </p:nvSpPr>
        <p:spPr>
          <a:xfrm>
            <a:off x="138398" y="2255222"/>
            <a:ext cx="2972289" cy="338554"/>
          </a:xfrm>
          <a:prstGeom prst="rect">
            <a:avLst/>
          </a:prstGeom>
        </p:spPr>
        <p:txBody>
          <a:bodyPr wrap="none">
            <a:spAutoFit/>
          </a:bodyPr>
          <a:lstStyle/>
          <a:p>
            <a:r>
              <a:rPr lang="zh-CN" altLang="en-US" sz="1600" dirty="0" smtClean="0">
                <a:latin typeface="微软雅黑" panose="020B0503020204020204" pitchFamily="34" charset="-122"/>
                <a:ea typeface="微软雅黑" panose="020B0503020204020204" pitchFamily="34" charset="-122"/>
              </a:rPr>
              <a:t>（</a:t>
            </a:r>
            <a:r>
              <a:rPr lang="en-US" altLang="zh-CN" sz="1600" dirty="0" smtClean="0">
                <a:latin typeface="微软雅黑" panose="020B0503020204020204" pitchFamily="34" charset="-122"/>
                <a:ea typeface="微软雅黑" panose="020B0503020204020204" pitchFamily="34" charset="-122"/>
              </a:rPr>
              <a:t>1</a:t>
            </a:r>
            <a:r>
              <a:rPr lang="zh-CN" altLang="en-US" sz="1600" dirty="0" smtClean="0">
                <a:latin typeface="微软雅黑" panose="020B0503020204020204" pitchFamily="34" charset="-122"/>
                <a:ea typeface="微软雅黑" panose="020B0503020204020204" pitchFamily="34" charset="-122"/>
              </a:rPr>
              <a:t>）</a:t>
            </a:r>
            <a:r>
              <a:rPr lang="zh-CN" altLang="zh-CN" sz="1600" dirty="0" smtClean="0">
                <a:latin typeface="微软雅黑" panose="020B0503020204020204" pitchFamily="34" charset="-122"/>
                <a:ea typeface="微软雅黑" panose="020B0503020204020204" pitchFamily="34" charset="-122"/>
              </a:rPr>
              <a:t>到达</a:t>
            </a:r>
            <a:r>
              <a:rPr lang="zh-CN" altLang="zh-CN" sz="1600" dirty="0">
                <a:latin typeface="微软雅黑" panose="020B0503020204020204" pitchFamily="34" charset="-122"/>
                <a:ea typeface="微软雅黑" panose="020B0503020204020204" pitchFamily="34" charset="-122"/>
              </a:rPr>
              <a:t>套管壁的冲击波声压</a:t>
            </a:r>
            <a:endParaRPr lang="zh-CN" altLang="en-US" sz="1600" dirty="0">
              <a:latin typeface="微软雅黑" panose="020B0503020204020204" pitchFamily="34" charset="-122"/>
              <a:ea typeface="微软雅黑" panose="020B0503020204020204" pitchFamily="34" charset="-122"/>
            </a:endParaRPr>
          </a:p>
        </p:txBody>
      </p:sp>
      <p:sp>
        <p:nvSpPr>
          <p:cNvPr id="22" name="矩形 21"/>
          <p:cNvSpPr/>
          <p:nvPr/>
        </p:nvSpPr>
        <p:spPr>
          <a:xfrm>
            <a:off x="6315275" y="2765749"/>
            <a:ext cx="5062877" cy="3000821"/>
          </a:xfrm>
          <a:prstGeom prst="rect">
            <a:avLst/>
          </a:prstGeom>
        </p:spPr>
        <p:txBody>
          <a:bodyPr wrap="square">
            <a:spAutoFit/>
          </a:bodyPr>
          <a:lstStyle/>
          <a:p>
            <a:pPr indent="457200">
              <a:lnSpc>
                <a:spcPct val="150000"/>
              </a:lnSpc>
            </a:pPr>
            <a:r>
              <a:rPr lang="zh-CN" altLang="zh-CN" dirty="0">
                <a:latin typeface="Times New Roman" panose="02020603050405020304" pitchFamily="18" charset="0"/>
                <a:ea typeface="微软雅黑" panose="020B0503020204020204" pitchFamily="34" charset="-122"/>
                <a:cs typeface="Times New Roman" panose="02020603050405020304" pitchFamily="18" charset="0"/>
              </a:rPr>
              <a:t>其中</a:t>
            </a:r>
            <a:r>
              <a:rPr lang="en-US" altLang="zh-CN" dirty="0" err="1">
                <a:latin typeface="Times New Roman" panose="02020603050405020304" pitchFamily="18" charset="0"/>
                <a:ea typeface="微软雅黑" panose="020B0503020204020204" pitchFamily="34" charset="-122"/>
                <a:cs typeface="Times New Roman" panose="02020603050405020304" pitchFamily="18" charset="0"/>
              </a:rPr>
              <a:t>Z</a:t>
            </a:r>
            <a:r>
              <a:rPr lang="en-US" altLang="zh-CN" baseline="-25000" dirty="0" err="1">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dirty="0" err="1">
                <a:latin typeface="Times New Roman" panose="02020603050405020304" pitchFamily="18" charset="0"/>
                <a:ea typeface="微软雅黑" panose="020B0503020204020204" pitchFamily="34" charset="-122"/>
                <a:cs typeface="Times New Roman" panose="02020603050405020304" pitchFamily="18" charset="0"/>
              </a:rPr>
              <a:t>Z</a:t>
            </a:r>
            <a:r>
              <a:rPr lang="en-US" altLang="zh-CN" baseline="-25000" dirty="0" err="1">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dirty="0" err="1">
                <a:latin typeface="Times New Roman" panose="02020603050405020304" pitchFamily="18" charset="0"/>
                <a:ea typeface="微软雅黑" panose="020B0503020204020204" pitchFamily="34" charset="-122"/>
                <a:cs typeface="Times New Roman" panose="02020603050405020304" pitchFamily="18" charset="0"/>
              </a:rPr>
              <a:t>Z</a:t>
            </a:r>
            <a:r>
              <a:rPr lang="en-US" altLang="zh-CN" baseline="-25000" dirty="0" err="1">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dirty="0">
                <a:latin typeface="Times New Roman" panose="02020603050405020304" pitchFamily="18" charset="0"/>
                <a:ea typeface="微软雅黑" panose="020B0503020204020204" pitchFamily="34" charset="-122"/>
                <a:cs typeface="Times New Roman" panose="02020603050405020304" pitchFamily="18" charset="0"/>
              </a:rPr>
              <a:t>分别为水，钢管，水泥的声阻抗，分别为</a:t>
            </a:r>
            <a:r>
              <a:rPr lang="en-US" altLang="zh-CN" dirty="0">
                <a:latin typeface="Times New Roman" panose="02020603050405020304" pitchFamily="18" charset="0"/>
                <a:ea typeface="微软雅黑" panose="020B0503020204020204" pitchFamily="34" charset="-122"/>
                <a:cs typeface="Times New Roman" panose="02020603050405020304" pitchFamily="18" charset="0"/>
              </a:rPr>
              <a:t>1.48</a:t>
            </a:r>
            <a:r>
              <a:rPr lang="zh-CN" altLang="zh-CN"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dirty="0">
                <a:latin typeface="Times New Roman" panose="02020603050405020304" pitchFamily="18" charset="0"/>
                <a:ea typeface="微软雅黑" panose="020B0503020204020204" pitchFamily="34" charset="-122"/>
                <a:cs typeface="Times New Roman" panose="02020603050405020304" pitchFamily="18" charset="0"/>
              </a:rPr>
              <a:t>46</a:t>
            </a:r>
            <a:r>
              <a:rPr lang="zh-CN" altLang="zh-CN"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dirty="0">
                <a:latin typeface="Times New Roman" panose="02020603050405020304" pitchFamily="18" charset="0"/>
                <a:ea typeface="微软雅黑" panose="020B0503020204020204" pitchFamily="34" charset="-122"/>
                <a:cs typeface="Times New Roman" panose="02020603050405020304" pitchFamily="18" charset="0"/>
              </a:rPr>
              <a:t>5.45</a:t>
            </a:r>
            <a:r>
              <a:rPr lang="zh-CN" altLang="zh-CN"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dirty="0" err="1">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baseline="30000" dirty="0" err="1">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dirty="0" err="1">
                <a:latin typeface="Times New Roman" panose="02020603050405020304" pitchFamily="18" charset="0"/>
                <a:ea typeface="微软雅黑" panose="020B0503020204020204" pitchFamily="34" charset="-122"/>
                <a:cs typeface="Times New Roman" panose="02020603050405020304" pitchFamily="18" charset="0"/>
              </a:rPr>
              <a:t>MPa</a:t>
            </a:r>
            <a:r>
              <a:rPr lang="en-US" altLang="zh-CN" dirty="0">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baseline="30000" dirty="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dirty="0">
                <a:latin typeface="Times New Roman" panose="02020603050405020304" pitchFamily="18" charset="0"/>
                <a:ea typeface="微软雅黑" panose="020B0503020204020204" pitchFamily="34" charset="-122"/>
                <a:cs typeface="Times New Roman" panose="02020603050405020304" pitchFamily="18" charset="0"/>
              </a:rPr>
              <a:t>）</a:t>
            </a:r>
          </a:p>
          <a:p>
            <a:pPr indent="457200">
              <a:lnSpc>
                <a:spcPct val="150000"/>
              </a:lnSpc>
            </a:pPr>
            <a:r>
              <a:rPr lang="zh-CN" altLang="zh-CN" dirty="0">
                <a:latin typeface="Times New Roman" panose="02020603050405020304" pitchFamily="18" charset="0"/>
                <a:ea typeface="微软雅黑" panose="020B0503020204020204" pitchFamily="34" charset="-122"/>
                <a:cs typeface="Times New Roman" panose="02020603050405020304" pitchFamily="18" charset="0"/>
              </a:rPr>
              <a:t>计算可得</a:t>
            </a:r>
            <a:r>
              <a:rPr lang="en-US" altLang="zh-CN" dirty="0" err="1">
                <a:latin typeface="Times New Roman" panose="02020603050405020304" pitchFamily="18" charset="0"/>
                <a:ea typeface="微软雅黑" panose="020B0503020204020204" pitchFamily="34" charset="-122"/>
                <a:cs typeface="Times New Roman" panose="02020603050405020304" pitchFamily="18" charset="0"/>
              </a:rPr>
              <a:t>τ</a:t>
            </a:r>
            <a:r>
              <a:rPr lang="en-US" altLang="zh-CN" baseline="-25000" dirty="0" err="1">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dirty="0" err="1">
                <a:latin typeface="Times New Roman" panose="02020603050405020304" pitchFamily="18" charset="0"/>
                <a:ea typeface="微软雅黑" panose="020B0503020204020204" pitchFamily="34" charset="-122"/>
                <a:cs typeface="Times New Roman" panose="02020603050405020304" pitchFamily="18" charset="0"/>
              </a:rPr>
              <a:t>τ</a:t>
            </a:r>
            <a:r>
              <a:rPr lang="en-US" altLang="zh-CN" baseline="-25000" dirty="0" err="1">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dirty="0">
                <a:latin typeface="Times New Roman" panose="02020603050405020304" pitchFamily="18" charset="0"/>
                <a:ea typeface="微软雅黑" panose="020B0503020204020204" pitchFamily="34" charset="-122"/>
                <a:cs typeface="Times New Roman" panose="02020603050405020304" pitchFamily="18" charset="0"/>
              </a:rPr>
              <a:t>=0.41</a:t>
            </a:r>
            <a:r>
              <a:rPr lang="zh-CN" altLang="zh-CN" dirty="0">
                <a:latin typeface="Times New Roman" panose="02020603050405020304" pitchFamily="18" charset="0"/>
                <a:ea typeface="微软雅黑" panose="020B0503020204020204" pitchFamily="34" charset="-122"/>
                <a:cs typeface="Times New Roman" panose="02020603050405020304" pitchFamily="18" charset="0"/>
              </a:rPr>
              <a:t>，也即通过钢管到达水泥的冲击波幅值衰减为原来的</a:t>
            </a:r>
            <a:r>
              <a:rPr lang="en-US" altLang="zh-CN" dirty="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0.41</a:t>
            </a:r>
            <a:r>
              <a:rPr lang="zh-CN" altLang="zh-CN" dirty="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倍</a:t>
            </a:r>
            <a:r>
              <a:rPr lang="zh-CN" altLang="zh-CN" dirty="0">
                <a:latin typeface="Times New Roman" panose="02020603050405020304" pitchFamily="18" charset="0"/>
                <a:ea typeface="微软雅黑" panose="020B0503020204020204" pitchFamily="34" charset="-122"/>
                <a:cs typeface="Times New Roman" panose="02020603050405020304" pitchFamily="18" charset="0"/>
              </a:rPr>
              <a:t>，能量则为原来的</a:t>
            </a:r>
            <a:r>
              <a:rPr lang="en-US" altLang="zh-CN" dirty="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0.168</a:t>
            </a:r>
            <a:r>
              <a:rPr lang="zh-CN" altLang="zh-CN" dirty="0" smtClean="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倍</a:t>
            </a:r>
            <a:r>
              <a:rPr lang="zh-CN" altLang="zh-CN" dirty="0" smtClean="0">
                <a:latin typeface="Times New Roman" panose="02020603050405020304" pitchFamily="18" charset="0"/>
                <a:ea typeface="微软雅黑" panose="020B0503020204020204" pitchFamily="34" charset="-122"/>
                <a:cs typeface="Times New Roman" panose="02020603050405020304" pitchFamily="18" charset="0"/>
              </a:rPr>
              <a:t>。</a:t>
            </a:r>
            <a:endParaRPr lang="en-US" altLang="zh-CN" dirty="0" smtClean="0">
              <a:latin typeface="Times New Roman" panose="02020603050405020304" pitchFamily="18" charset="0"/>
              <a:ea typeface="微软雅黑" panose="020B0503020204020204" pitchFamily="34" charset="-122"/>
              <a:cs typeface="Times New Roman" panose="02020603050405020304" pitchFamily="18" charset="0"/>
            </a:endParaRPr>
          </a:p>
          <a:p>
            <a:pPr indent="457200">
              <a:lnSpc>
                <a:spcPct val="150000"/>
              </a:lnSpc>
            </a:pPr>
            <a:r>
              <a:rPr lang="zh-CN" altLang="zh-CN" b="1" dirty="0" smtClean="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钢管</a:t>
            </a:r>
            <a:r>
              <a:rPr lang="zh-CN" altLang="zh-CN" b="1" dirty="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套管对冲击波的吸收衰减较大，从而很好地保护了水泥环套。</a:t>
            </a:r>
          </a:p>
        </p:txBody>
      </p:sp>
    </p:spTree>
    <p:extLst>
      <p:ext uri="{BB962C8B-B14F-4D97-AF65-F5344CB8AC3E}">
        <p14:creationId xmlns:p14="http://schemas.microsoft.com/office/powerpoint/2010/main" val="16706952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 Box 6">
            <a:extLst>
              <a:ext uri="{FF2B5EF4-FFF2-40B4-BE49-F238E27FC236}">
                <a16:creationId xmlns:a16="http://schemas.microsoft.com/office/drawing/2014/main" xmlns="" id="{576885CE-53BC-4CC9-B0DB-81E4BC2CF162}"/>
              </a:ext>
            </a:extLst>
          </p:cNvPr>
          <p:cNvSpPr txBox="1">
            <a:spLocks noChangeArrowheads="1"/>
          </p:cNvSpPr>
          <p:nvPr/>
        </p:nvSpPr>
        <p:spPr bwMode="auto">
          <a:xfrm>
            <a:off x="2802551" y="88762"/>
            <a:ext cx="6583606" cy="584775"/>
          </a:xfrm>
          <a:prstGeom prst="rect">
            <a:avLst/>
          </a:prstGeom>
          <a:noFill/>
          <a:ln w="9525">
            <a:noFill/>
            <a:miter lim="800000"/>
            <a:headEnd/>
            <a:tailEnd/>
          </a:ln>
        </p:spPr>
        <p:txBody>
          <a:bodyPr wrap="square">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zh-CN" altLang="en-US" sz="3200" b="1" i="0" u="none" strike="noStrike" kern="1200" cap="none" spc="0" normalizeH="0" baseline="0" noProof="0" dirty="0" smtClean="0">
                <a:ln>
                  <a:noFill/>
                </a:ln>
                <a:solidFill>
                  <a:srgbClr val="FF0000"/>
                </a:solidFill>
                <a:effectLst/>
                <a:uLnTx/>
                <a:uFillTx/>
                <a:latin typeface="微软雅黑" panose="020B0503020204020204" pitchFamily="34" charset="-122"/>
                <a:ea typeface="微软雅黑" panose="020B0503020204020204" pitchFamily="34" charset="-122"/>
                <a:cs typeface="+mn-cs"/>
              </a:rPr>
              <a:t>目录</a:t>
            </a:r>
            <a:endParaRPr kumimoji="0" lang="zh-CN" altLang="en-US" sz="3200" b="1" i="0" u="none" strike="noStrike" kern="120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cs typeface="+mn-cs"/>
            </a:endParaRPr>
          </a:p>
        </p:txBody>
      </p:sp>
      <p:sp>
        <p:nvSpPr>
          <p:cNvPr id="4" name="TextBox 3"/>
          <p:cNvSpPr txBox="1"/>
          <p:nvPr/>
        </p:nvSpPr>
        <p:spPr>
          <a:xfrm>
            <a:off x="4355183" y="1545996"/>
            <a:ext cx="4769963" cy="4031873"/>
          </a:xfrm>
          <a:prstGeom prst="rect">
            <a:avLst/>
          </a:prstGeom>
          <a:noFill/>
        </p:spPr>
        <p:txBody>
          <a:bodyPr wrap="square" rtlCol="0">
            <a:spAutoFit/>
          </a:bodyPr>
          <a:lstStyle/>
          <a:p>
            <a:pPr>
              <a:lnSpc>
                <a:spcPct val="200000"/>
              </a:lnSpc>
            </a:pPr>
            <a:r>
              <a:rPr lang="zh-CN" altLang="en-US" sz="3200" b="1" dirty="0" smtClean="0">
                <a:latin typeface="Times New Roman" panose="02020603050405020304" pitchFamily="18" charset="0"/>
                <a:ea typeface="微软雅黑" panose="020B0503020204020204" pitchFamily="34" charset="-122"/>
                <a:cs typeface="Times New Roman" panose="02020603050405020304" pitchFamily="18" charset="0"/>
              </a:rPr>
              <a:t>一、损伤机理</a:t>
            </a:r>
            <a:endParaRPr lang="en-US" altLang="zh-CN" sz="3200" b="1" dirty="0" smtClean="0">
              <a:latin typeface="Times New Roman" panose="02020603050405020304" pitchFamily="18" charset="0"/>
              <a:ea typeface="微软雅黑" panose="020B0503020204020204" pitchFamily="34" charset="-122"/>
              <a:cs typeface="Times New Roman" panose="02020603050405020304" pitchFamily="18" charset="0"/>
            </a:endParaRPr>
          </a:p>
          <a:p>
            <a:pPr>
              <a:lnSpc>
                <a:spcPct val="200000"/>
              </a:lnSpc>
            </a:pPr>
            <a:r>
              <a:rPr lang="zh-CN" altLang="en-US" sz="3200" b="1" dirty="0" smtClean="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二、实验与分析</a:t>
            </a:r>
            <a:endParaRPr lang="en-US" altLang="zh-CN" sz="3200" b="1" dirty="0" smtClean="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endParaRPr>
          </a:p>
          <a:p>
            <a:pPr>
              <a:lnSpc>
                <a:spcPct val="200000"/>
              </a:lnSpc>
            </a:pPr>
            <a:r>
              <a:rPr lang="zh-CN" altLang="en-US" sz="3200" b="1" dirty="0" smtClean="0">
                <a:latin typeface="Times New Roman" panose="02020603050405020304" pitchFamily="18" charset="0"/>
                <a:ea typeface="微软雅黑" panose="020B0503020204020204" pitchFamily="34" charset="-122"/>
                <a:cs typeface="Times New Roman" panose="02020603050405020304" pitchFamily="18" charset="0"/>
              </a:rPr>
              <a:t>三、仿真验证</a:t>
            </a:r>
            <a:endParaRPr lang="en-US" altLang="zh-CN" sz="3200" b="1" dirty="0" smtClean="0">
              <a:latin typeface="Times New Roman" panose="02020603050405020304" pitchFamily="18" charset="0"/>
              <a:ea typeface="微软雅黑" panose="020B0503020204020204" pitchFamily="34" charset="-122"/>
              <a:cs typeface="Times New Roman" panose="02020603050405020304" pitchFamily="18" charset="0"/>
            </a:endParaRPr>
          </a:p>
          <a:p>
            <a:pPr>
              <a:lnSpc>
                <a:spcPct val="200000"/>
              </a:lnSpc>
            </a:pPr>
            <a:r>
              <a:rPr lang="zh-CN" altLang="en-US" sz="3200" b="1" dirty="0" smtClean="0">
                <a:latin typeface="Times New Roman" panose="02020603050405020304" pitchFamily="18" charset="0"/>
                <a:ea typeface="微软雅黑" panose="020B0503020204020204" pitchFamily="34" charset="-122"/>
                <a:cs typeface="Times New Roman" panose="02020603050405020304" pitchFamily="18" charset="0"/>
              </a:rPr>
              <a:t>四、结论与认识</a:t>
            </a:r>
            <a:endParaRPr lang="zh-CN" altLang="en-US" sz="3200" b="1" dirty="0">
              <a:latin typeface="Times New Roman" panose="02020603050405020304" pitchFamily="18" charset="0"/>
              <a:ea typeface="微软雅黑" panose="020B0503020204020204" pitchFamily="34" charset="-122"/>
              <a:cs typeface="Times New Roman" panose="02020603050405020304" pitchFamily="18" charset="0"/>
            </a:endParaRPr>
          </a:p>
        </p:txBody>
      </p:sp>
    </p:spTree>
    <p:extLst>
      <p:ext uri="{BB962C8B-B14F-4D97-AF65-F5344CB8AC3E}">
        <p14:creationId xmlns:p14="http://schemas.microsoft.com/office/powerpoint/2010/main" val="29033077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 Box 6">
            <a:extLst>
              <a:ext uri="{FF2B5EF4-FFF2-40B4-BE49-F238E27FC236}">
                <a16:creationId xmlns:a16="http://schemas.microsoft.com/office/drawing/2014/main" xmlns="" id="{576885CE-53BC-4CC9-B0DB-81E4BC2CF162}"/>
              </a:ext>
            </a:extLst>
          </p:cNvPr>
          <p:cNvSpPr txBox="1">
            <a:spLocks noChangeArrowheads="1"/>
          </p:cNvSpPr>
          <p:nvPr/>
        </p:nvSpPr>
        <p:spPr bwMode="auto">
          <a:xfrm>
            <a:off x="36468" y="88762"/>
            <a:ext cx="6583606" cy="584775"/>
          </a:xfrm>
          <a:prstGeom prst="rect">
            <a:avLst/>
          </a:prstGeom>
          <a:noFill/>
          <a:ln w="9525">
            <a:noFill/>
            <a:miter lim="800000"/>
            <a:headEnd/>
            <a:tailEnd/>
          </a:ln>
        </p:spPr>
        <p:txBody>
          <a:bodyPr wrap="square">
            <a:spAutoFit/>
          </a:bodyPr>
          <a:lstStyle/>
          <a:p>
            <a:pPr marL="0" marR="0" lvl="0" indent="0" defTabSz="914400" rtl="0" eaLnBrk="1" fontAlgn="base" latinLnBrk="0" hangingPunct="1">
              <a:lnSpc>
                <a:spcPct val="100000"/>
              </a:lnSpc>
              <a:spcBef>
                <a:spcPct val="50000"/>
              </a:spcBef>
              <a:spcAft>
                <a:spcPct val="0"/>
              </a:spcAft>
              <a:buClrTx/>
              <a:buSzTx/>
              <a:buFontTx/>
              <a:buNone/>
              <a:tabLst/>
              <a:defRPr/>
            </a:pPr>
            <a:r>
              <a:rPr kumimoji="0" lang="zh-CN" altLang="en-US" sz="3200" b="1" i="0" u="none" strike="noStrike" kern="1200" cap="none" spc="0" normalizeH="0" baseline="0" noProof="0" dirty="0" smtClean="0">
                <a:ln>
                  <a:noFill/>
                </a:ln>
                <a:solidFill>
                  <a:srgbClr val="FF0000"/>
                </a:solidFill>
                <a:effectLst/>
                <a:uLnTx/>
                <a:uFillTx/>
                <a:latin typeface="微软雅黑" panose="020B0503020204020204" pitchFamily="34" charset="-122"/>
                <a:ea typeface="微软雅黑" panose="020B0503020204020204" pitchFamily="34" charset="-122"/>
                <a:cs typeface="+mn-cs"/>
              </a:rPr>
              <a:t>二、实验与分析</a:t>
            </a:r>
            <a:endParaRPr kumimoji="0" lang="zh-CN" altLang="en-US" sz="3200" b="1" i="0" u="none" strike="noStrike" kern="120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cs typeface="+mn-cs"/>
            </a:endParaRPr>
          </a:p>
        </p:txBody>
      </p:sp>
      <p:sp>
        <p:nvSpPr>
          <p:cNvPr id="9" name="Rectangle 7"/>
          <p:cNvSpPr>
            <a:spLocks noChangeArrowheads="1"/>
          </p:cNvSpPr>
          <p:nvPr/>
        </p:nvSpPr>
        <p:spPr bwMode="auto">
          <a:xfrm>
            <a:off x="61301" y="887652"/>
            <a:ext cx="4885603" cy="400110"/>
          </a:xfrm>
          <a:prstGeom prst="rect">
            <a:avLst/>
          </a:prstGeom>
          <a:noFill/>
          <a:ln w="9525">
            <a:noFill/>
            <a:miter lim="800000"/>
            <a:headEnd/>
            <a:tailEnd/>
          </a:ln>
        </p:spPr>
        <p:txBody>
          <a:bodyPr wrap="square">
            <a:spAutoFit/>
          </a:bodyPr>
          <a:lstStyle/>
          <a:p>
            <a:pPr lvl="0" fontAlgn="base">
              <a:spcBef>
                <a:spcPct val="50000"/>
              </a:spcBef>
              <a:spcAft>
                <a:spcPct val="0"/>
              </a:spcAft>
              <a:defRPr/>
            </a:pPr>
            <a:r>
              <a:rPr lang="en-US" altLang="zh-CN" sz="2000" b="1" dirty="0" smtClean="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1</a:t>
            </a:r>
            <a:r>
              <a:rPr lang="zh-CN" altLang="en-US" sz="2000" b="1" dirty="0" smtClean="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、实验对象与实验平台</a:t>
            </a:r>
            <a:endParaRPr kumimoji="0" lang="en-US" altLang="zh-CN" sz="2000" b="1" i="0" u="none" strike="noStrike" kern="1200" cap="none" spc="0" normalizeH="0" baseline="0" noProof="0" dirty="0" smtClean="0">
              <a:ln>
                <a:noFill/>
              </a:ln>
              <a:solidFill>
                <a:srgbClr val="FF0000"/>
              </a:solidFill>
              <a:effectLst/>
              <a:uLnTx/>
              <a:uFillTx/>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2" name="TextBox 1"/>
          <p:cNvSpPr txBox="1"/>
          <p:nvPr/>
        </p:nvSpPr>
        <p:spPr>
          <a:xfrm>
            <a:off x="226243" y="1420635"/>
            <a:ext cx="11576115" cy="2169825"/>
          </a:xfrm>
          <a:prstGeom prst="rect">
            <a:avLst/>
          </a:prstGeom>
          <a:noFill/>
        </p:spPr>
        <p:txBody>
          <a:bodyPr wrap="square" rtlCol="0">
            <a:spAutoFit/>
          </a:bodyPr>
          <a:lstStyle/>
          <a:p>
            <a:pPr indent="457200">
              <a:lnSpc>
                <a:spcPct val="150000"/>
              </a:lnSpc>
            </a:pPr>
            <a:r>
              <a:rPr lang="zh-CN" altLang="en-US"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dirty="0">
                <a:latin typeface="Times New Roman" panose="02020603050405020304" pitchFamily="18" charset="0"/>
                <a:ea typeface="微软雅黑" panose="020B0503020204020204" pitchFamily="34" charset="-122"/>
                <a:cs typeface="Times New Roman" panose="02020603050405020304" pitchFamily="18" charset="0"/>
              </a:rPr>
              <a:t>1</a:t>
            </a:r>
            <a:r>
              <a:rPr lang="zh-CN" altLang="en-US" dirty="0">
                <a:latin typeface="Times New Roman" panose="02020603050405020304" pitchFamily="18" charset="0"/>
                <a:ea typeface="微软雅黑" panose="020B0503020204020204" pitchFamily="34" charset="-122"/>
                <a:cs typeface="Times New Roman" panose="02020603050405020304" pitchFamily="18" charset="0"/>
              </a:rPr>
              <a:t>）套管水泥环</a:t>
            </a:r>
          </a:p>
          <a:p>
            <a:pPr indent="457200">
              <a:lnSpc>
                <a:spcPct val="150000"/>
              </a:lnSpc>
            </a:pPr>
            <a:r>
              <a:rPr lang="zh-CN" altLang="en-US" dirty="0">
                <a:latin typeface="Times New Roman" panose="02020603050405020304" pitchFamily="18" charset="0"/>
                <a:ea typeface="微软雅黑" panose="020B0503020204020204" pitchFamily="34" charset="-122"/>
                <a:cs typeface="Times New Roman" panose="02020603050405020304" pitchFamily="18" charset="0"/>
              </a:rPr>
              <a:t>用于重复脉冲放电冲击波损伤实验的固井水泥环的制作固化完全还原储层</a:t>
            </a:r>
            <a:r>
              <a:rPr lang="zh-CN" altLang="en-US" dirty="0" smtClean="0">
                <a:latin typeface="Times New Roman" panose="02020603050405020304" pitchFamily="18" charset="0"/>
                <a:ea typeface="微软雅黑" panose="020B0503020204020204" pitchFamily="34" charset="-122"/>
                <a:cs typeface="Times New Roman" panose="02020603050405020304" pitchFamily="18" charset="0"/>
              </a:rPr>
              <a:t>条件。</a:t>
            </a:r>
            <a:r>
              <a:rPr lang="zh-CN" altLang="en-US" dirty="0">
                <a:latin typeface="Times New Roman" panose="02020603050405020304" pitchFamily="18" charset="0"/>
                <a:ea typeface="微软雅黑" panose="020B0503020204020204" pitchFamily="34" charset="-122"/>
                <a:cs typeface="Times New Roman" panose="02020603050405020304" pitchFamily="18" charset="0"/>
              </a:rPr>
              <a:t>采用现阶段常用</a:t>
            </a:r>
            <a:r>
              <a:rPr lang="en-US" altLang="zh-CN" dirty="0">
                <a:latin typeface="Times New Roman" panose="02020603050405020304" pitchFamily="18" charset="0"/>
                <a:ea typeface="微软雅黑" panose="020B0503020204020204" pitchFamily="34" charset="-122"/>
                <a:cs typeface="Times New Roman" panose="02020603050405020304" pitchFamily="18" charset="0"/>
              </a:rPr>
              <a:t>5</a:t>
            </a:r>
            <a:r>
              <a:rPr lang="en-US" altLang="zh-CN" baseline="30000" dirty="0">
                <a:latin typeface="Times New Roman" panose="02020603050405020304" pitchFamily="18" charset="0"/>
                <a:ea typeface="微软雅黑" panose="020B0503020204020204" pitchFamily="34" charset="-122"/>
                <a:cs typeface="Times New Roman" panose="02020603050405020304" pitchFamily="18" charset="0"/>
              </a:rPr>
              <a:t>1/2</a:t>
            </a:r>
            <a:r>
              <a:rPr lang="zh-CN" altLang="en-US" dirty="0">
                <a:latin typeface="Times New Roman" panose="02020603050405020304" pitchFamily="18" charset="0"/>
                <a:ea typeface="微软雅黑" panose="020B0503020204020204" pitchFamily="34" charset="-122"/>
                <a:cs typeface="Times New Roman" panose="02020603050405020304" pitchFamily="18" charset="0"/>
              </a:rPr>
              <a:t>尺寸套管（外径</a:t>
            </a:r>
            <a:r>
              <a:rPr lang="en-US" altLang="zh-CN" dirty="0" err="1">
                <a:latin typeface="Times New Roman" panose="02020603050405020304" pitchFamily="18" charset="0"/>
                <a:ea typeface="微软雅黑" panose="020B0503020204020204" pitchFamily="34" charset="-122"/>
                <a:cs typeface="Times New Roman" panose="02020603050405020304" pitchFamily="18" charset="0"/>
              </a:rPr>
              <a:t>139.7mm</a:t>
            </a:r>
            <a:r>
              <a:rPr lang="zh-CN" altLang="en-US" dirty="0">
                <a:latin typeface="Times New Roman" panose="02020603050405020304" pitchFamily="18" charset="0"/>
                <a:ea typeface="微软雅黑" panose="020B0503020204020204" pitchFamily="34" charset="-122"/>
                <a:cs typeface="Times New Roman" panose="02020603050405020304" pitchFamily="18" charset="0"/>
              </a:rPr>
              <a:t>，壁厚</a:t>
            </a:r>
            <a:r>
              <a:rPr lang="en-US" altLang="zh-CN" dirty="0" err="1">
                <a:latin typeface="Times New Roman" panose="02020603050405020304" pitchFamily="18" charset="0"/>
                <a:ea typeface="微软雅黑" panose="020B0503020204020204" pitchFamily="34" charset="-122"/>
                <a:cs typeface="Times New Roman" panose="02020603050405020304" pitchFamily="18" charset="0"/>
              </a:rPr>
              <a:t>7.72mm</a:t>
            </a:r>
            <a:r>
              <a:rPr lang="zh-CN" altLang="en-US" dirty="0">
                <a:latin typeface="Times New Roman" panose="02020603050405020304" pitchFamily="18" charset="0"/>
                <a:ea typeface="微软雅黑" panose="020B0503020204020204" pitchFamily="34" charset="-122"/>
                <a:cs typeface="Times New Roman" panose="02020603050405020304" pitchFamily="18" charset="0"/>
              </a:rPr>
              <a:t>，内径</a:t>
            </a:r>
            <a:r>
              <a:rPr lang="en-US" altLang="zh-CN" dirty="0" err="1">
                <a:latin typeface="Times New Roman" panose="02020603050405020304" pitchFamily="18" charset="0"/>
                <a:ea typeface="微软雅黑" panose="020B0503020204020204" pitchFamily="34" charset="-122"/>
                <a:cs typeface="Times New Roman" panose="02020603050405020304" pitchFamily="18" charset="0"/>
              </a:rPr>
              <a:t>124.26mm</a:t>
            </a:r>
            <a:r>
              <a:rPr lang="zh-CN" altLang="en-US" dirty="0">
                <a:latin typeface="Times New Roman" panose="02020603050405020304" pitchFamily="18" charset="0"/>
                <a:ea typeface="微软雅黑" panose="020B0503020204020204" pitchFamily="34" charset="-122"/>
                <a:cs typeface="Times New Roman" panose="02020603050405020304" pitchFamily="18" charset="0"/>
              </a:rPr>
              <a:t>），以</a:t>
            </a:r>
            <a:r>
              <a:rPr lang="en-US" altLang="zh-CN" dirty="0">
                <a:latin typeface="Times New Roman" panose="02020603050405020304" pitchFamily="18" charset="0"/>
                <a:ea typeface="微软雅黑" panose="020B0503020204020204" pitchFamily="34" charset="-122"/>
                <a:cs typeface="Times New Roman" panose="02020603050405020304" pitchFamily="18" charset="0"/>
              </a:rPr>
              <a:t>20</a:t>
            </a:r>
            <a:r>
              <a:rPr lang="zh-CN" altLang="en-US" dirty="0">
                <a:latin typeface="Times New Roman" panose="02020603050405020304" pitchFamily="18" charset="0"/>
                <a:ea typeface="微软雅黑" panose="020B0503020204020204" pitchFamily="34" charset="-122"/>
                <a:cs typeface="Times New Roman" panose="02020603050405020304" pitchFamily="18" charset="0"/>
              </a:rPr>
              <a:t>孔</a:t>
            </a:r>
            <a:r>
              <a:rPr lang="en-US" altLang="zh-CN" dirty="0">
                <a:latin typeface="Times New Roman" panose="02020603050405020304" pitchFamily="18" charset="0"/>
                <a:ea typeface="微软雅黑" panose="020B0503020204020204" pitchFamily="34" charset="-122"/>
                <a:cs typeface="Times New Roman" panose="02020603050405020304" pitchFamily="18" charset="0"/>
              </a:rPr>
              <a:t>/m</a:t>
            </a:r>
            <a:r>
              <a:rPr lang="zh-CN" altLang="en-US" dirty="0">
                <a:latin typeface="Times New Roman" panose="02020603050405020304" pitchFamily="18" charset="0"/>
                <a:ea typeface="微软雅黑" panose="020B0503020204020204" pitchFamily="34" charset="-122"/>
                <a:cs typeface="Times New Roman" panose="02020603050405020304" pitchFamily="18" charset="0"/>
              </a:rPr>
              <a:t>密度、</a:t>
            </a:r>
            <a:r>
              <a:rPr lang="en-US" altLang="zh-CN" dirty="0">
                <a:latin typeface="Times New Roman" panose="02020603050405020304" pitchFamily="18" charset="0"/>
                <a:ea typeface="微软雅黑" panose="020B0503020204020204" pitchFamily="34" charset="-122"/>
                <a:cs typeface="Times New Roman" panose="02020603050405020304" pitchFamily="18" charset="0"/>
              </a:rPr>
              <a:t>36°/</a:t>
            </a:r>
            <a:r>
              <a:rPr lang="zh-CN" altLang="en-US" dirty="0">
                <a:latin typeface="Times New Roman" panose="02020603050405020304" pitchFamily="18" charset="0"/>
                <a:ea typeface="微软雅黑" panose="020B0503020204020204" pitchFamily="34" charset="-122"/>
                <a:cs typeface="Times New Roman" panose="02020603050405020304" pitchFamily="18" charset="0"/>
              </a:rPr>
              <a:t>孔射孔角度在套管管壁上开有</a:t>
            </a:r>
            <a:r>
              <a:rPr lang="en-US" altLang="zh-CN" dirty="0">
                <a:latin typeface="Times New Roman" panose="02020603050405020304" pitchFamily="18" charset="0"/>
                <a:ea typeface="微软雅黑" panose="020B0503020204020204" pitchFamily="34" charset="-122"/>
                <a:cs typeface="Times New Roman" panose="02020603050405020304" pitchFamily="18" charset="0"/>
              </a:rPr>
              <a:t>10</a:t>
            </a:r>
            <a:r>
              <a:rPr lang="zh-CN" altLang="en-US" dirty="0">
                <a:latin typeface="Times New Roman" panose="02020603050405020304" pitchFamily="18" charset="0"/>
                <a:ea typeface="微软雅黑" panose="020B0503020204020204" pitchFamily="34" charset="-122"/>
                <a:cs typeface="Times New Roman" panose="02020603050405020304" pitchFamily="18" charset="0"/>
              </a:rPr>
              <a:t>个直径为</a:t>
            </a:r>
            <a:r>
              <a:rPr lang="en-US" altLang="zh-CN" dirty="0" err="1">
                <a:latin typeface="Times New Roman" panose="02020603050405020304" pitchFamily="18" charset="0"/>
                <a:ea typeface="微软雅黑" panose="020B0503020204020204" pitchFamily="34" charset="-122"/>
                <a:cs typeface="Times New Roman" panose="02020603050405020304" pitchFamily="18" charset="0"/>
              </a:rPr>
              <a:t>10mm</a:t>
            </a:r>
            <a:r>
              <a:rPr lang="zh-CN" altLang="en-US" dirty="0">
                <a:latin typeface="Times New Roman" panose="02020603050405020304" pitchFamily="18" charset="0"/>
                <a:ea typeface="微软雅黑" panose="020B0503020204020204" pitchFamily="34" charset="-122"/>
                <a:cs typeface="Times New Roman" panose="02020603050405020304" pitchFamily="18" charset="0"/>
              </a:rPr>
              <a:t>的模拟射孔孔眼。水泥环外径</a:t>
            </a:r>
            <a:r>
              <a:rPr lang="en-US" altLang="zh-CN" dirty="0" err="1">
                <a:latin typeface="Times New Roman" panose="02020603050405020304" pitchFamily="18" charset="0"/>
                <a:ea typeface="微软雅黑" panose="020B0503020204020204" pitchFamily="34" charset="-122"/>
                <a:cs typeface="Times New Roman" panose="02020603050405020304" pitchFamily="18" charset="0"/>
              </a:rPr>
              <a:t>219.7mm</a:t>
            </a:r>
            <a:r>
              <a:rPr lang="zh-CN" altLang="en-US" dirty="0">
                <a:latin typeface="Times New Roman" panose="02020603050405020304" pitchFamily="18" charset="0"/>
                <a:ea typeface="微软雅黑" panose="020B0503020204020204" pitchFamily="34" charset="-122"/>
                <a:cs typeface="Times New Roman" panose="02020603050405020304" pitchFamily="18" charset="0"/>
              </a:rPr>
              <a:t>，壁厚</a:t>
            </a:r>
            <a:r>
              <a:rPr lang="en-US" altLang="zh-CN" dirty="0" err="1">
                <a:latin typeface="Times New Roman" panose="02020603050405020304" pitchFamily="18" charset="0"/>
                <a:ea typeface="微软雅黑" panose="020B0503020204020204" pitchFamily="34" charset="-122"/>
                <a:cs typeface="Times New Roman" panose="02020603050405020304" pitchFamily="18" charset="0"/>
              </a:rPr>
              <a:t>40mm</a:t>
            </a:r>
            <a:r>
              <a:rPr lang="zh-CN" altLang="en-US" dirty="0">
                <a:latin typeface="Times New Roman" panose="02020603050405020304" pitchFamily="18" charset="0"/>
                <a:ea typeface="微软雅黑" panose="020B0503020204020204" pitchFamily="34" charset="-122"/>
                <a:cs typeface="Times New Roman" panose="02020603050405020304" pitchFamily="18" charset="0"/>
              </a:rPr>
              <a:t>，内径</a:t>
            </a:r>
            <a:r>
              <a:rPr lang="en-US" altLang="zh-CN" dirty="0" err="1">
                <a:latin typeface="Times New Roman" panose="02020603050405020304" pitchFamily="18" charset="0"/>
                <a:ea typeface="微软雅黑" panose="020B0503020204020204" pitchFamily="34" charset="-122"/>
                <a:cs typeface="Times New Roman" panose="02020603050405020304" pitchFamily="18" charset="0"/>
              </a:rPr>
              <a:t>139.7mm</a:t>
            </a:r>
            <a:r>
              <a:rPr lang="zh-CN" altLang="en-US" dirty="0">
                <a:latin typeface="Times New Roman" panose="02020603050405020304" pitchFamily="18" charset="0"/>
                <a:ea typeface="微软雅黑" panose="020B0503020204020204" pitchFamily="34" charset="-122"/>
                <a:cs typeface="Times New Roman" panose="02020603050405020304" pitchFamily="18" charset="0"/>
              </a:rPr>
              <a:t>，密度</a:t>
            </a:r>
            <a:r>
              <a:rPr lang="en-US" altLang="zh-CN" dirty="0" err="1">
                <a:latin typeface="Times New Roman" panose="02020603050405020304" pitchFamily="18" charset="0"/>
                <a:ea typeface="微软雅黑" panose="020B0503020204020204" pitchFamily="34" charset="-122"/>
                <a:cs typeface="Times New Roman" panose="02020603050405020304" pitchFamily="18" charset="0"/>
              </a:rPr>
              <a:t>2.0g</a:t>
            </a:r>
            <a:r>
              <a:rPr lang="en-US" altLang="zh-CN"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dirty="0" err="1">
                <a:latin typeface="Times New Roman" panose="02020603050405020304" pitchFamily="18" charset="0"/>
                <a:ea typeface="微软雅黑" panose="020B0503020204020204" pitchFamily="34" charset="-122"/>
                <a:cs typeface="Times New Roman" panose="02020603050405020304" pitchFamily="18" charset="0"/>
              </a:rPr>
              <a:t>cm</a:t>
            </a:r>
            <a:r>
              <a:rPr lang="en-US" altLang="zh-CN" baseline="30000" dirty="0" err="1">
                <a:latin typeface="Times New Roman" panose="02020603050405020304" pitchFamily="18" charset="0"/>
                <a:ea typeface="微软雅黑" panose="020B0503020204020204" pitchFamily="34" charset="-122"/>
                <a:cs typeface="Times New Roman" panose="02020603050405020304" pitchFamily="18" charset="0"/>
              </a:rPr>
              <a:t>3</a:t>
            </a:r>
            <a:r>
              <a:rPr lang="zh-CN" altLang="en-US" dirty="0">
                <a:latin typeface="Times New Roman" panose="02020603050405020304" pitchFamily="18" charset="0"/>
                <a:ea typeface="微软雅黑" panose="020B0503020204020204" pitchFamily="34" charset="-122"/>
                <a:cs typeface="Times New Roman" panose="02020603050405020304" pitchFamily="18" charset="0"/>
              </a:rPr>
              <a:t>。水泥按照现场配置比例配置：</a:t>
            </a:r>
            <a:r>
              <a:rPr lang="en-US" altLang="zh-CN" dirty="0" err="1">
                <a:latin typeface="Times New Roman" panose="02020603050405020304" pitchFamily="18" charset="0"/>
                <a:ea typeface="微软雅黑" panose="020B0503020204020204" pitchFamily="34" charset="-122"/>
                <a:cs typeface="Times New Roman" panose="02020603050405020304" pitchFamily="18" charset="0"/>
              </a:rPr>
              <a:t>1000g</a:t>
            </a:r>
            <a:r>
              <a:rPr lang="zh-CN" altLang="en-US" dirty="0">
                <a:latin typeface="Times New Roman" panose="02020603050405020304" pitchFamily="18" charset="0"/>
                <a:ea typeface="微软雅黑" panose="020B0503020204020204" pitchFamily="34" charset="-122"/>
                <a:cs typeface="Times New Roman" panose="02020603050405020304" pitchFamily="18" charset="0"/>
              </a:rPr>
              <a:t>固井水泥：</a:t>
            </a:r>
            <a:r>
              <a:rPr lang="en-US" altLang="zh-CN" dirty="0" err="1">
                <a:latin typeface="Times New Roman" panose="02020603050405020304" pitchFamily="18" charset="0"/>
                <a:ea typeface="微软雅黑" panose="020B0503020204020204" pitchFamily="34" charset="-122"/>
                <a:cs typeface="Times New Roman" panose="02020603050405020304" pitchFamily="18" charset="0"/>
              </a:rPr>
              <a:t>40g</a:t>
            </a:r>
            <a:r>
              <a:rPr lang="zh-CN" altLang="en-US" dirty="0">
                <a:latin typeface="Times New Roman" panose="02020603050405020304" pitchFamily="18" charset="0"/>
                <a:ea typeface="微软雅黑" panose="020B0503020204020204" pitchFamily="34" charset="-122"/>
                <a:cs typeface="Times New Roman" panose="02020603050405020304" pitchFamily="18" charset="0"/>
              </a:rPr>
              <a:t>微硅：</a:t>
            </a:r>
            <a:r>
              <a:rPr lang="en-US" altLang="zh-CN" dirty="0" err="1">
                <a:latin typeface="Times New Roman" panose="02020603050405020304" pitchFamily="18" charset="0"/>
                <a:ea typeface="微软雅黑" panose="020B0503020204020204" pitchFamily="34" charset="-122"/>
                <a:cs typeface="Times New Roman" panose="02020603050405020304" pitchFamily="18" charset="0"/>
              </a:rPr>
              <a:t>6gUSZ</a:t>
            </a:r>
            <a:r>
              <a:rPr lang="zh-CN" altLang="en-US" dirty="0">
                <a:latin typeface="Times New Roman" panose="02020603050405020304" pitchFamily="18" charset="0"/>
                <a:ea typeface="微软雅黑" panose="020B0503020204020204" pitchFamily="34" charset="-122"/>
                <a:cs typeface="Times New Roman" panose="02020603050405020304" pitchFamily="18" charset="0"/>
              </a:rPr>
              <a:t>分散剂：</a:t>
            </a:r>
            <a:r>
              <a:rPr lang="en-US" altLang="zh-CN" dirty="0" err="1">
                <a:latin typeface="Times New Roman" panose="02020603050405020304" pitchFamily="18" charset="0"/>
                <a:ea typeface="微软雅黑" panose="020B0503020204020204" pitchFamily="34" charset="-122"/>
                <a:cs typeface="Times New Roman" panose="02020603050405020304" pitchFamily="18" charset="0"/>
              </a:rPr>
              <a:t>40g</a:t>
            </a:r>
            <a:r>
              <a:rPr lang="zh-CN" altLang="en-US" dirty="0">
                <a:latin typeface="Times New Roman" panose="02020603050405020304" pitchFamily="18" charset="0"/>
                <a:ea typeface="微软雅黑" panose="020B0503020204020204" pitchFamily="34" charset="-122"/>
                <a:cs typeface="Times New Roman" panose="02020603050405020304" pitchFamily="18" charset="0"/>
              </a:rPr>
              <a:t>降水剂：</a:t>
            </a:r>
            <a:r>
              <a:rPr lang="en-US" altLang="zh-CN" dirty="0" err="1">
                <a:latin typeface="Times New Roman" panose="02020603050405020304" pitchFamily="18" charset="0"/>
                <a:ea typeface="微软雅黑" panose="020B0503020204020204" pitchFamily="34" charset="-122"/>
                <a:cs typeface="Times New Roman" panose="02020603050405020304" pitchFamily="18" charset="0"/>
              </a:rPr>
              <a:t>3g</a:t>
            </a:r>
            <a:r>
              <a:rPr lang="zh-CN" altLang="en-US" dirty="0">
                <a:latin typeface="Times New Roman" panose="02020603050405020304" pitchFamily="18" charset="0"/>
                <a:ea typeface="微软雅黑" panose="020B0503020204020204" pitchFamily="34" charset="-122"/>
                <a:cs typeface="Times New Roman" panose="02020603050405020304" pitchFamily="18" charset="0"/>
              </a:rPr>
              <a:t>消泡剂：</a:t>
            </a:r>
            <a:r>
              <a:rPr lang="en-US" altLang="zh-CN" dirty="0" err="1">
                <a:latin typeface="Times New Roman" panose="02020603050405020304" pitchFamily="18" charset="0"/>
                <a:ea typeface="微软雅黑" panose="020B0503020204020204" pitchFamily="34" charset="-122"/>
                <a:cs typeface="Times New Roman" panose="02020603050405020304" pitchFamily="18" charset="0"/>
              </a:rPr>
              <a:t>400g</a:t>
            </a:r>
            <a:r>
              <a:rPr lang="zh-CN" altLang="en-US" dirty="0">
                <a:latin typeface="Times New Roman" panose="02020603050405020304" pitchFamily="18" charset="0"/>
                <a:ea typeface="微软雅黑" panose="020B0503020204020204" pitchFamily="34" charset="-122"/>
                <a:cs typeface="Times New Roman" panose="02020603050405020304" pitchFamily="18" charset="0"/>
              </a:rPr>
              <a:t>水。</a:t>
            </a:r>
          </a:p>
        </p:txBody>
      </p:sp>
      <p:sp>
        <p:nvSpPr>
          <p:cNvPr id="3" name="Rectangle 2"/>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p>
        </p:txBody>
      </p:sp>
      <p:sp>
        <p:nvSpPr>
          <p:cNvPr id="6" name="Rectangle 4"/>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p>
        </p:txBody>
      </p:sp>
      <p:sp>
        <p:nvSpPr>
          <p:cNvPr id="12" name="Rectangle 6"/>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p>
        </p:txBody>
      </p:sp>
      <p:sp>
        <p:nvSpPr>
          <p:cNvPr id="16" name="Rectangle 8"/>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p>
        </p:txBody>
      </p:sp>
      <p:pic>
        <p:nvPicPr>
          <p:cNvPr id="9229" name="图片 2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73395" y="3721237"/>
            <a:ext cx="1913641" cy="3025158"/>
          </a:xfrm>
          <a:prstGeom prst="rect">
            <a:avLst/>
          </a:prstGeom>
          <a:noFill/>
          <a:extLst>
            <a:ext uri="{909E8E84-426E-40DD-AFC4-6F175D3DCCD1}">
              <a14:hiddenFill xmlns:a14="http://schemas.microsoft.com/office/drawing/2010/main">
                <a:solidFill>
                  <a:srgbClr val="FFFFFF"/>
                </a:solidFill>
              </a14:hiddenFill>
            </a:ext>
          </a:extLst>
        </p:spPr>
      </p:pic>
      <p:pic>
        <p:nvPicPr>
          <p:cNvPr id="9228" name="图片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74317" y="3721237"/>
            <a:ext cx="1999079" cy="3025074"/>
          </a:xfrm>
          <a:prstGeom prst="rect">
            <a:avLst/>
          </a:prstGeom>
          <a:noFill/>
          <a:extLst>
            <a:ext uri="{909E8E84-426E-40DD-AFC4-6F175D3DCCD1}">
              <a14:hiddenFill xmlns:a14="http://schemas.microsoft.com/office/drawing/2010/main">
                <a:solidFill>
                  <a:srgbClr val="FFFFFF"/>
                </a:solidFill>
              </a14:hiddenFill>
            </a:ext>
          </a:extLst>
        </p:spPr>
      </p:pic>
      <p:pic>
        <p:nvPicPr>
          <p:cNvPr id="9227" name="图片 30" descr="微信图片_2021033121512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284535" y="3721237"/>
            <a:ext cx="1755281" cy="3025158"/>
          </a:xfrm>
          <a:prstGeom prst="rect">
            <a:avLst/>
          </a:prstGeom>
          <a:noFill/>
          <a:extLst>
            <a:ext uri="{909E8E84-426E-40DD-AFC4-6F175D3DCCD1}">
              <a14:hiddenFill xmlns:a14="http://schemas.microsoft.com/office/drawing/2010/main">
                <a:solidFill>
                  <a:srgbClr val="FFFFFF"/>
                </a:solidFill>
              </a14:hiddenFill>
            </a:ext>
          </a:extLst>
        </p:spPr>
      </p:pic>
      <p:pic>
        <p:nvPicPr>
          <p:cNvPr id="9226" name="图片 29"/>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039816" y="3721237"/>
            <a:ext cx="1789790" cy="30251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491932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7"/>
          <p:cNvSpPr>
            <a:spLocks noChangeArrowheads="1"/>
          </p:cNvSpPr>
          <p:nvPr/>
        </p:nvSpPr>
        <p:spPr bwMode="auto">
          <a:xfrm>
            <a:off x="61301" y="887652"/>
            <a:ext cx="4885603" cy="400110"/>
          </a:xfrm>
          <a:prstGeom prst="rect">
            <a:avLst/>
          </a:prstGeom>
          <a:noFill/>
          <a:ln w="9525">
            <a:noFill/>
            <a:miter lim="800000"/>
            <a:headEnd/>
            <a:tailEnd/>
          </a:ln>
        </p:spPr>
        <p:txBody>
          <a:bodyPr wrap="square">
            <a:spAutoFit/>
          </a:bodyPr>
          <a:lstStyle/>
          <a:p>
            <a:pPr lvl="0" fontAlgn="base">
              <a:spcBef>
                <a:spcPct val="50000"/>
              </a:spcBef>
              <a:spcAft>
                <a:spcPct val="0"/>
              </a:spcAft>
              <a:defRPr/>
            </a:pPr>
            <a:r>
              <a:rPr lang="en-US" altLang="zh-CN" sz="2000" b="1" dirty="0" smtClean="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1</a:t>
            </a:r>
            <a:r>
              <a:rPr lang="zh-CN" altLang="en-US" sz="2000" b="1" dirty="0" smtClean="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、实验对象与实验平台</a:t>
            </a:r>
            <a:endParaRPr kumimoji="0" lang="en-US" altLang="zh-CN" sz="2000" b="1" i="0" u="none" strike="noStrike" kern="1200" cap="none" spc="0" normalizeH="0" baseline="0" noProof="0" dirty="0" smtClean="0">
              <a:ln>
                <a:noFill/>
              </a:ln>
              <a:solidFill>
                <a:srgbClr val="FF0000"/>
              </a:solidFill>
              <a:effectLst/>
              <a:uLnTx/>
              <a:uFillTx/>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2" name="TextBox 1"/>
          <p:cNvSpPr txBox="1"/>
          <p:nvPr/>
        </p:nvSpPr>
        <p:spPr>
          <a:xfrm>
            <a:off x="226243" y="1420635"/>
            <a:ext cx="11576115" cy="1338828"/>
          </a:xfrm>
          <a:prstGeom prst="rect">
            <a:avLst/>
          </a:prstGeom>
          <a:noFill/>
        </p:spPr>
        <p:txBody>
          <a:bodyPr wrap="square" rtlCol="0">
            <a:spAutoFit/>
          </a:bodyPr>
          <a:lstStyle/>
          <a:p>
            <a:pPr indent="457200">
              <a:lnSpc>
                <a:spcPct val="150000"/>
              </a:lnSpc>
            </a:pPr>
            <a:r>
              <a:rPr lang="zh-CN" altLang="en-US" dirty="0" smtClean="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dirty="0" smtClean="0">
                <a:latin typeface="Times New Roman" panose="02020603050405020304" pitchFamily="18" charset="0"/>
                <a:ea typeface="微软雅黑" panose="020B0503020204020204" pitchFamily="34" charset="-122"/>
                <a:cs typeface="Times New Roman" panose="02020603050405020304" pitchFamily="18" charset="0"/>
              </a:rPr>
              <a:t>2</a:t>
            </a:r>
            <a:r>
              <a:rPr lang="zh-CN" altLang="en-US" dirty="0" smtClean="0">
                <a:latin typeface="Times New Roman" panose="02020603050405020304" pitchFamily="18" charset="0"/>
                <a:ea typeface="微软雅黑" panose="020B0503020204020204" pitchFamily="34" charset="-122"/>
                <a:cs typeface="Times New Roman" panose="02020603050405020304" pitchFamily="18" charset="0"/>
              </a:rPr>
              <a:t>）室内放电平台搭建</a:t>
            </a:r>
            <a:endParaRPr lang="zh-CN" altLang="en-US" dirty="0">
              <a:latin typeface="Times New Roman" panose="02020603050405020304" pitchFamily="18" charset="0"/>
              <a:ea typeface="微软雅黑" panose="020B0503020204020204" pitchFamily="34" charset="-122"/>
              <a:cs typeface="Times New Roman" panose="02020603050405020304" pitchFamily="18" charset="0"/>
            </a:endParaRPr>
          </a:p>
          <a:p>
            <a:pPr indent="457200">
              <a:lnSpc>
                <a:spcPct val="150000"/>
              </a:lnSpc>
            </a:pPr>
            <a:r>
              <a:rPr lang="zh-CN" altLang="en-US" dirty="0">
                <a:latin typeface="Times New Roman" panose="02020603050405020304" pitchFamily="18" charset="0"/>
                <a:ea typeface="微软雅黑" panose="020B0503020204020204" pitchFamily="34" charset="-122"/>
                <a:cs typeface="Times New Roman" panose="02020603050405020304" pitchFamily="18" charset="0"/>
              </a:rPr>
              <a:t>调试放电实验平台主要参数：装置最大储能：</a:t>
            </a:r>
            <a:r>
              <a:rPr lang="en-US" altLang="zh-CN" dirty="0" smtClean="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dirty="0" err="1" smtClean="0">
                <a:latin typeface="Times New Roman" panose="02020603050405020304" pitchFamily="18" charset="0"/>
                <a:ea typeface="微软雅黑" panose="020B0503020204020204" pitchFamily="34" charset="-122"/>
                <a:cs typeface="Times New Roman" panose="02020603050405020304" pitchFamily="18" charset="0"/>
              </a:rPr>
              <a:t>12.5kJ</a:t>
            </a:r>
            <a:r>
              <a:rPr lang="zh-CN" altLang="en-US" dirty="0">
                <a:latin typeface="Times New Roman" panose="02020603050405020304" pitchFamily="18" charset="0"/>
                <a:ea typeface="微软雅黑" panose="020B0503020204020204" pitchFamily="34" charset="-122"/>
                <a:cs typeface="Times New Roman" panose="02020603050405020304" pitchFamily="18" charset="0"/>
              </a:rPr>
              <a:t>；储能电容量：</a:t>
            </a:r>
            <a:r>
              <a:rPr lang="en-US" altLang="zh-CN" dirty="0" smtClean="0">
                <a:latin typeface="Times New Roman" panose="02020603050405020304" pitchFamily="18" charset="0"/>
                <a:ea typeface="微软雅黑" panose="020B0503020204020204" pitchFamily="34" charset="-122"/>
                <a:cs typeface="Times New Roman" panose="02020603050405020304" pitchFamily="18" charset="0"/>
              </a:rPr>
              <a:t>50-</a:t>
            </a:r>
            <a:r>
              <a:rPr lang="en-US" altLang="zh-CN" dirty="0" err="1" smtClean="0">
                <a:latin typeface="Times New Roman" panose="02020603050405020304" pitchFamily="18" charset="0"/>
                <a:ea typeface="微软雅黑" panose="020B0503020204020204" pitchFamily="34" charset="-122"/>
                <a:cs typeface="Times New Roman" panose="02020603050405020304" pitchFamily="18" charset="0"/>
              </a:rPr>
              <a:t>250μF</a:t>
            </a:r>
            <a:r>
              <a:rPr lang="zh-CN" altLang="en-US" dirty="0">
                <a:latin typeface="Times New Roman" panose="02020603050405020304" pitchFamily="18" charset="0"/>
                <a:ea typeface="微软雅黑" panose="020B0503020204020204" pitchFamily="34" charset="-122"/>
                <a:cs typeface="Times New Roman" panose="02020603050405020304" pitchFamily="18" charset="0"/>
              </a:rPr>
              <a:t>；最高放电电压：</a:t>
            </a:r>
            <a:r>
              <a:rPr lang="en-US" altLang="zh-CN" dirty="0" err="1">
                <a:latin typeface="Times New Roman" panose="02020603050405020304" pitchFamily="18" charset="0"/>
                <a:ea typeface="微软雅黑" panose="020B0503020204020204" pitchFamily="34" charset="-122"/>
                <a:cs typeface="Times New Roman" panose="02020603050405020304" pitchFamily="18" charset="0"/>
              </a:rPr>
              <a:t>10kV</a:t>
            </a:r>
            <a:r>
              <a:rPr lang="zh-CN" altLang="en-US" dirty="0">
                <a:latin typeface="Times New Roman" panose="02020603050405020304" pitchFamily="18" charset="0"/>
                <a:ea typeface="微软雅黑" panose="020B0503020204020204" pitchFamily="34" charset="-122"/>
                <a:cs typeface="Times New Roman" panose="02020603050405020304" pitchFamily="18" charset="0"/>
              </a:rPr>
              <a:t>；最大放电功率：≥</a:t>
            </a:r>
            <a:r>
              <a:rPr lang="en-US" altLang="zh-CN" dirty="0" err="1">
                <a:latin typeface="Times New Roman" panose="02020603050405020304" pitchFamily="18" charset="0"/>
                <a:ea typeface="微软雅黑" panose="020B0503020204020204" pitchFamily="34" charset="-122"/>
                <a:cs typeface="Times New Roman" panose="02020603050405020304" pitchFamily="18" charset="0"/>
              </a:rPr>
              <a:t>100MW</a:t>
            </a:r>
            <a:r>
              <a:rPr lang="zh-CN" altLang="en-US" dirty="0">
                <a:latin typeface="Times New Roman" panose="02020603050405020304" pitchFamily="18" charset="0"/>
                <a:ea typeface="微软雅黑" panose="020B0503020204020204" pitchFamily="34" charset="-122"/>
                <a:cs typeface="Times New Roman" panose="02020603050405020304" pitchFamily="18" charset="0"/>
              </a:rPr>
              <a:t>；最大冲击波压强：≥</a:t>
            </a:r>
            <a:r>
              <a:rPr lang="en-US" altLang="zh-CN" dirty="0" err="1">
                <a:latin typeface="Times New Roman" panose="02020603050405020304" pitchFamily="18" charset="0"/>
                <a:ea typeface="微软雅黑" panose="020B0503020204020204" pitchFamily="34" charset="-122"/>
                <a:cs typeface="Times New Roman" panose="02020603050405020304" pitchFamily="18" charset="0"/>
              </a:rPr>
              <a:t>50MPa</a:t>
            </a:r>
            <a:r>
              <a:rPr lang="zh-CN" altLang="en-US" dirty="0">
                <a:latin typeface="Times New Roman" panose="02020603050405020304" pitchFamily="18" charset="0"/>
                <a:ea typeface="微软雅黑" panose="020B0503020204020204" pitchFamily="34" charset="-122"/>
                <a:cs typeface="Times New Roman" panose="02020603050405020304" pitchFamily="18" charset="0"/>
              </a:rPr>
              <a:t>（距离放电中心</a:t>
            </a:r>
            <a:r>
              <a:rPr lang="en-US" altLang="zh-CN" dirty="0" err="1">
                <a:latin typeface="Times New Roman" panose="02020603050405020304" pitchFamily="18" charset="0"/>
                <a:ea typeface="微软雅黑" panose="020B0503020204020204" pitchFamily="34" charset="-122"/>
                <a:cs typeface="Times New Roman" panose="02020603050405020304" pitchFamily="18" charset="0"/>
              </a:rPr>
              <a:t>50mm</a:t>
            </a:r>
            <a:r>
              <a:rPr lang="zh-CN" altLang="en-US" dirty="0">
                <a:latin typeface="Times New Roman" panose="02020603050405020304" pitchFamily="18" charset="0"/>
                <a:ea typeface="微软雅黑" panose="020B0503020204020204" pitchFamily="34" charset="-122"/>
                <a:cs typeface="Times New Roman" panose="02020603050405020304" pitchFamily="18" charset="0"/>
              </a:rPr>
              <a:t>处）</a:t>
            </a:r>
            <a:r>
              <a:rPr lang="zh-CN" altLang="en-US" dirty="0" smtClean="0">
                <a:latin typeface="Times New Roman" panose="02020603050405020304" pitchFamily="18" charset="0"/>
                <a:ea typeface="微软雅黑" panose="020B0503020204020204" pitchFamily="34" charset="-122"/>
                <a:cs typeface="Times New Roman" panose="02020603050405020304" pitchFamily="18" charset="0"/>
              </a:rPr>
              <a:t>。</a:t>
            </a:r>
            <a:endParaRPr lang="zh-CN" altLang="en-US" dirty="0">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3" name="Rectangle 2"/>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p>
        </p:txBody>
      </p:sp>
      <p:sp>
        <p:nvSpPr>
          <p:cNvPr id="6" name="Rectangle 4"/>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p>
        </p:txBody>
      </p:sp>
      <p:sp>
        <p:nvSpPr>
          <p:cNvPr id="12" name="Rectangle 6"/>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p>
        </p:txBody>
      </p:sp>
      <p:sp>
        <p:nvSpPr>
          <p:cNvPr id="16" name="Rectangle 8"/>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p>
        </p:txBody>
      </p:sp>
      <p:pic>
        <p:nvPicPr>
          <p:cNvPr id="9218" name="图片 12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319970" y="3021290"/>
            <a:ext cx="3392675" cy="2434706"/>
          </a:xfrm>
          <a:prstGeom prst="rect">
            <a:avLst/>
          </a:prstGeom>
          <a:noFill/>
          <a:extLst>
            <a:ext uri="{909E8E84-426E-40DD-AFC4-6F175D3DCCD1}">
              <a14:hiddenFill xmlns:a14="http://schemas.microsoft.com/office/drawing/2010/main">
                <a:solidFill>
                  <a:srgbClr val="FFFFFF"/>
                </a:solidFill>
              </a14:hiddenFill>
            </a:ext>
          </a:extLst>
        </p:spPr>
      </p:pic>
      <p:pic>
        <p:nvPicPr>
          <p:cNvPr id="9217" name="图片 101"/>
          <p:cNvPicPr>
            <a:picLocks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325386" y="3106565"/>
            <a:ext cx="3331024" cy="241200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p>
        </p:txBody>
      </p:sp>
      <p:sp>
        <p:nvSpPr>
          <p:cNvPr id="5" name="Rectangle 4"/>
          <p:cNvSpPr>
            <a:spLocks noChangeArrowheads="1"/>
          </p:cNvSpPr>
          <p:nvPr/>
        </p:nvSpPr>
        <p:spPr bwMode="auto">
          <a:xfrm>
            <a:off x="0" y="202723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CN" sz="700" b="0" i="0" u="none" strike="noStrike" cap="none" normalizeH="0" baseline="0" smtClean="0">
                <a:ln>
                  <a:noFill/>
                </a:ln>
                <a:solidFill>
                  <a:schemeClr val="tx1"/>
                </a:solidFill>
                <a:effectLst/>
                <a:latin typeface="Arial" pitchFamily="34" charset="0"/>
                <a:ea typeface="宋体" pitchFamily="2" charset="-122"/>
                <a:cs typeface="Times New Roman" pitchFamily="18" charset="0"/>
              </a:rPr>
              <a:t> </a:t>
            </a:r>
            <a:endParaRPr kumimoji="0" lang="en-US" altLang="zh-CN" sz="1800" b="0" i="0" u="none" strike="noStrike" cap="none" normalizeH="0" baseline="0" smtClean="0">
              <a:ln>
                <a:noFill/>
              </a:ln>
              <a:solidFill>
                <a:schemeClr val="tx1"/>
              </a:solidFill>
              <a:effectLst/>
              <a:latin typeface="Arial" pitchFamily="34" charset="0"/>
              <a:ea typeface="宋体" pitchFamily="2" charset="-122"/>
              <a:cs typeface="宋体" pitchFamily="2" charset="-122"/>
            </a:endParaRPr>
          </a:p>
        </p:txBody>
      </p:sp>
      <p:sp>
        <p:nvSpPr>
          <p:cNvPr id="7" name="Rectangle 5"/>
          <p:cNvSpPr>
            <a:spLocks noChangeArrowheads="1"/>
          </p:cNvSpPr>
          <p:nvPr/>
        </p:nvSpPr>
        <p:spPr bwMode="auto">
          <a:xfrm>
            <a:off x="7430546" y="5716390"/>
            <a:ext cx="1391728"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CN" sz="1100" b="1" i="0" u="none" strike="noStrike" cap="none" normalizeH="0" baseline="0" dirty="0" smtClean="0">
                <a:ln>
                  <a:noFill/>
                </a:ln>
                <a:solidFill>
                  <a:schemeClr val="tx1"/>
                </a:solidFill>
                <a:effectLst/>
                <a:latin typeface="Times New Roman" panose="02020603050405020304" pitchFamily="18" charset="0"/>
                <a:ea typeface="微软雅黑" panose="020B0503020204020204" pitchFamily="34" charset="-122"/>
                <a:cs typeface="Times New Roman" panose="02020603050405020304" pitchFamily="18" charset="0"/>
              </a:rPr>
              <a:t>b</a:t>
            </a:r>
            <a:r>
              <a:rPr kumimoji="0" lang="zh-CN" altLang="en-US" sz="1100" b="1" i="0" u="none" strike="noStrike" cap="none" normalizeH="0" baseline="0" dirty="0" smtClean="0">
                <a:ln>
                  <a:noFill/>
                </a:ln>
                <a:solidFill>
                  <a:schemeClr val="tx1"/>
                </a:solidFill>
                <a:effectLst/>
                <a:latin typeface="Times New Roman" panose="02020603050405020304" pitchFamily="18" charset="0"/>
                <a:ea typeface="微软雅黑" panose="020B0503020204020204" pitchFamily="34" charset="-122"/>
                <a:cs typeface="Times New Roman" panose="02020603050405020304" pitchFamily="18" charset="0"/>
              </a:rPr>
              <a:t>实验平台整体结构</a:t>
            </a:r>
          </a:p>
        </p:txBody>
      </p:sp>
      <p:sp>
        <p:nvSpPr>
          <p:cNvPr id="8" name="矩形 7"/>
          <p:cNvSpPr/>
          <p:nvPr/>
        </p:nvSpPr>
        <p:spPr>
          <a:xfrm>
            <a:off x="3281546" y="5716390"/>
            <a:ext cx="1136850" cy="261610"/>
          </a:xfrm>
          <a:prstGeom prst="rect">
            <a:avLst/>
          </a:prstGeom>
        </p:spPr>
        <p:txBody>
          <a:bodyPr wrap="none">
            <a:spAutoFit/>
          </a:bodyPr>
          <a:lstStyle/>
          <a:p>
            <a:r>
              <a:rPr lang="en-US" altLang="zh-CN" sz="1100" b="1"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en-US" sz="1100" b="1" dirty="0">
                <a:latin typeface="Times New Roman" panose="02020603050405020304" pitchFamily="18" charset="0"/>
                <a:ea typeface="微软雅黑" panose="020B0503020204020204" pitchFamily="34" charset="-122"/>
                <a:cs typeface="Times New Roman" panose="02020603050405020304" pitchFamily="18" charset="0"/>
              </a:rPr>
              <a:t>液电放电环境 </a:t>
            </a:r>
            <a:endParaRPr lang="zh-CN" altLang="en-US" sz="3200" b="1" dirty="0">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19" name="Text Box 6">
            <a:extLst>
              <a:ext uri="{FF2B5EF4-FFF2-40B4-BE49-F238E27FC236}">
                <a16:creationId xmlns:a16="http://schemas.microsoft.com/office/drawing/2014/main" xmlns="" id="{576885CE-53BC-4CC9-B0DB-81E4BC2CF162}"/>
              </a:ext>
            </a:extLst>
          </p:cNvPr>
          <p:cNvSpPr txBox="1">
            <a:spLocks noChangeArrowheads="1"/>
          </p:cNvSpPr>
          <p:nvPr/>
        </p:nvSpPr>
        <p:spPr bwMode="auto">
          <a:xfrm>
            <a:off x="36468" y="88762"/>
            <a:ext cx="6583606" cy="584775"/>
          </a:xfrm>
          <a:prstGeom prst="rect">
            <a:avLst/>
          </a:prstGeom>
          <a:noFill/>
          <a:ln w="9525">
            <a:noFill/>
            <a:miter lim="800000"/>
            <a:headEnd/>
            <a:tailEnd/>
          </a:ln>
        </p:spPr>
        <p:txBody>
          <a:bodyPr wrap="square">
            <a:spAutoFit/>
          </a:bodyPr>
          <a:lstStyle/>
          <a:p>
            <a:pPr marL="0" marR="0" lvl="0" indent="0" defTabSz="914400" rtl="0" eaLnBrk="1" fontAlgn="base" latinLnBrk="0" hangingPunct="1">
              <a:lnSpc>
                <a:spcPct val="100000"/>
              </a:lnSpc>
              <a:spcBef>
                <a:spcPct val="50000"/>
              </a:spcBef>
              <a:spcAft>
                <a:spcPct val="0"/>
              </a:spcAft>
              <a:buClrTx/>
              <a:buSzTx/>
              <a:buFontTx/>
              <a:buNone/>
              <a:tabLst/>
              <a:defRPr/>
            </a:pPr>
            <a:r>
              <a:rPr kumimoji="0" lang="zh-CN" altLang="en-US" sz="3200" b="1" i="0" u="none" strike="noStrike" kern="1200" cap="none" spc="0" normalizeH="0" baseline="0" noProof="0" dirty="0" smtClean="0">
                <a:ln>
                  <a:noFill/>
                </a:ln>
                <a:solidFill>
                  <a:srgbClr val="FF0000"/>
                </a:solidFill>
                <a:effectLst/>
                <a:uLnTx/>
                <a:uFillTx/>
                <a:latin typeface="微软雅黑" panose="020B0503020204020204" pitchFamily="34" charset="-122"/>
                <a:ea typeface="微软雅黑" panose="020B0503020204020204" pitchFamily="34" charset="-122"/>
                <a:cs typeface="+mn-cs"/>
              </a:rPr>
              <a:t>二、实验与分析</a:t>
            </a:r>
            <a:endParaRPr kumimoji="0" lang="zh-CN" altLang="en-US" sz="3200" b="1" i="0" u="none" strike="noStrike" kern="120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cs typeface="+mn-cs"/>
            </a:endParaRPr>
          </a:p>
        </p:txBody>
      </p:sp>
    </p:spTree>
    <p:extLst>
      <p:ext uri="{BB962C8B-B14F-4D97-AF65-F5344CB8AC3E}">
        <p14:creationId xmlns:p14="http://schemas.microsoft.com/office/powerpoint/2010/main" val="17942768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7"/>
          <p:cNvSpPr>
            <a:spLocks noChangeArrowheads="1"/>
          </p:cNvSpPr>
          <p:nvPr/>
        </p:nvSpPr>
        <p:spPr bwMode="auto">
          <a:xfrm>
            <a:off x="61301" y="887652"/>
            <a:ext cx="4885603" cy="400110"/>
          </a:xfrm>
          <a:prstGeom prst="rect">
            <a:avLst/>
          </a:prstGeom>
          <a:noFill/>
          <a:ln w="9525">
            <a:noFill/>
            <a:miter lim="800000"/>
            <a:headEnd/>
            <a:tailEnd/>
          </a:ln>
        </p:spPr>
        <p:txBody>
          <a:bodyPr wrap="square">
            <a:spAutoFit/>
          </a:bodyPr>
          <a:lstStyle/>
          <a:p>
            <a:pPr lvl="0" fontAlgn="base">
              <a:spcBef>
                <a:spcPct val="50000"/>
              </a:spcBef>
              <a:spcAft>
                <a:spcPct val="0"/>
              </a:spcAft>
              <a:defRPr/>
            </a:pPr>
            <a:r>
              <a:rPr lang="en-US" altLang="zh-CN" sz="2000" b="1" dirty="0" smtClean="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2</a:t>
            </a:r>
            <a:r>
              <a:rPr lang="zh-CN" altLang="en-US" sz="2000" b="1" dirty="0" smtClean="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、实验结果分析</a:t>
            </a:r>
            <a:endParaRPr kumimoji="0" lang="en-US" altLang="zh-CN" sz="2000" b="1" i="0" u="none" strike="noStrike" kern="1200" cap="none" spc="0" normalizeH="0" baseline="0" noProof="0" dirty="0" smtClean="0">
              <a:ln>
                <a:noFill/>
              </a:ln>
              <a:solidFill>
                <a:srgbClr val="FF0000"/>
              </a:solidFill>
              <a:effectLst/>
              <a:uLnTx/>
              <a:uFillTx/>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2" name="TextBox 1"/>
          <p:cNvSpPr txBox="1"/>
          <p:nvPr/>
        </p:nvSpPr>
        <p:spPr>
          <a:xfrm>
            <a:off x="226243" y="1420635"/>
            <a:ext cx="11576115" cy="1754326"/>
          </a:xfrm>
          <a:prstGeom prst="rect">
            <a:avLst/>
          </a:prstGeom>
          <a:noFill/>
        </p:spPr>
        <p:txBody>
          <a:bodyPr wrap="square" rtlCol="0">
            <a:spAutoFit/>
          </a:bodyPr>
          <a:lstStyle/>
          <a:p>
            <a:pPr indent="457200">
              <a:lnSpc>
                <a:spcPct val="150000"/>
              </a:lnSpc>
            </a:pPr>
            <a:r>
              <a:rPr lang="zh-CN" altLang="en-US" dirty="0" smtClean="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dirty="0" smtClean="0">
                <a:latin typeface="Times New Roman" panose="02020603050405020304" pitchFamily="18" charset="0"/>
                <a:ea typeface="微软雅黑" panose="020B0503020204020204" pitchFamily="34" charset="-122"/>
                <a:cs typeface="Times New Roman" panose="02020603050405020304" pitchFamily="18" charset="0"/>
              </a:rPr>
              <a:t>1</a:t>
            </a:r>
            <a:r>
              <a:rPr lang="zh-CN" altLang="en-US" dirty="0" smtClean="0">
                <a:latin typeface="Times New Roman" panose="02020603050405020304" pitchFamily="18" charset="0"/>
                <a:ea typeface="微软雅黑" panose="020B0503020204020204" pitchFamily="34" charset="-122"/>
                <a:cs typeface="Times New Roman" panose="02020603050405020304" pitchFamily="18" charset="0"/>
              </a:rPr>
              <a:t>）室内环境实验结果</a:t>
            </a:r>
            <a:endParaRPr lang="zh-CN" altLang="en-US" dirty="0">
              <a:latin typeface="Times New Roman" panose="02020603050405020304" pitchFamily="18" charset="0"/>
              <a:ea typeface="微软雅黑" panose="020B0503020204020204" pitchFamily="34" charset="-122"/>
              <a:cs typeface="Times New Roman" panose="02020603050405020304" pitchFamily="18" charset="0"/>
            </a:endParaRPr>
          </a:p>
          <a:p>
            <a:pPr indent="457200">
              <a:lnSpc>
                <a:spcPct val="150000"/>
              </a:lnSpc>
            </a:pPr>
            <a:r>
              <a:rPr lang="zh-CN" altLang="en-US" dirty="0">
                <a:latin typeface="Times New Roman" panose="02020603050405020304" pitchFamily="18" charset="0"/>
                <a:ea typeface="微软雅黑" panose="020B0503020204020204" pitchFamily="34" charset="-122"/>
                <a:cs typeface="Times New Roman" panose="02020603050405020304" pitchFamily="18" charset="0"/>
              </a:rPr>
              <a:t>采用重复放电方式作用钢套管与水泥环。在静水压力下作用次数为</a:t>
            </a:r>
            <a:r>
              <a:rPr lang="en-US" altLang="zh-CN" dirty="0">
                <a:latin typeface="Times New Roman" panose="02020603050405020304" pitchFamily="18" charset="0"/>
                <a:ea typeface="微软雅黑" panose="020B0503020204020204" pitchFamily="34" charset="-122"/>
                <a:cs typeface="Times New Roman" panose="02020603050405020304" pitchFamily="18" charset="0"/>
              </a:rPr>
              <a:t>50-500</a:t>
            </a:r>
            <a:r>
              <a:rPr lang="zh-CN" altLang="en-US" dirty="0">
                <a:latin typeface="Times New Roman" panose="02020603050405020304" pitchFamily="18" charset="0"/>
                <a:ea typeface="微软雅黑" panose="020B0503020204020204" pitchFamily="34" charset="-122"/>
                <a:cs typeface="Times New Roman" panose="02020603050405020304" pitchFamily="18" charset="0"/>
              </a:rPr>
              <a:t>次放电电压</a:t>
            </a:r>
            <a:r>
              <a:rPr lang="en-US" altLang="zh-CN" dirty="0" err="1">
                <a:latin typeface="Times New Roman" panose="02020603050405020304" pitchFamily="18" charset="0"/>
                <a:ea typeface="微软雅黑" panose="020B0503020204020204" pitchFamily="34" charset="-122"/>
                <a:cs typeface="Times New Roman" panose="02020603050405020304" pitchFamily="18" charset="0"/>
              </a:rPr>
              <a:t>7kV</a:t>
            </a:r>
            <a:r>
              <a:rPr lang="zh-CN" altLang="en-US" dirty="0">
                <a:latin typeface="Times New Roman" panose="02020603050405020304" pitchFamily="18" charset="0"/>
                <a:ea typeface="微软雅黑" panose="020B0503020204020204" pitchFamily="34" charset="-122"/>
                <a:cs typeface="Times New Roman" panose="02020603050405020304" pitchFamily="18" charset="0"/>
              </a:rPr>
              <a:t>，单次放电能量</a:t>
            </a:r>
            <a:r>
              <a:rPr lang="en-US" altLang="zh-CN" dirty="0" err="1" smtClean="0">
                <a:latin typeface="Times New Roman" panose="02020603050405020304" pitchFamily="18" charset="0"/>
                <a:ea typeface="微软雅黑" panose="020B0503020204020204" pitchFamily="34" charset="-122"/>
                <a:cs typeface="Times New Roman" panose="02020603050405020304" pitchFamily="18" charset="0"/>
              </a:rPr>
              <a:t>2.5kJ</a:t>
            </a:r>
            <a:r>
              <a:rPr lang="zh-CN" altLang="en-US" dirty="0" smtClean="0">
                <a:latin typeface="Times New Roman" panose="02020603050405020304" pitchFamily="18" charset="0"/>
                <a:ea typeface="微软雅黑" panose="020B0503020204020204" pitchFamily="34" charset="-122"/>
                <a:cs typeface="Times New Roman" panose="02020603050405020304" pitchFamily="18" charset="0"/>
              </a:rPr>
              <a:t>。</a:t>
            </a:r>
            <a:r>
              <a:rPr lang="zh-CN" altLang="en-US" dirty="0">
                <a:latin typeface="Times New Roman" panose="02020603050405020304" pitchFamily="18" charset="0"/>
                <a:ea typeface="微软雅黑" panose="020B0503020204020204" pitchFamily="34" charset="-122"/>
                <a:cs typeface="Times New Roman" panose="02020603050405020304" pitchFamily="18" charset="0"/>
              </a:rPr>
              <a:t>由于裂纹的几何特征与空间分布是衡量放电后固井水泥损伤程度的重要指标</a:t>
            </a:r>
            <a:r>
              <a:rPr lang="zh-CN" altLang="en-US" dirty="0" smtClean="0">
                <a:latin typeface="Times New Roman" panose="02020603050405020304" pitchFamily="18" charset="0"/>
                <a:ea typeface="微软雅黑" panose="020B0503020204020204" pitchFamily="34" charset="-122"/>
                <a:cs typeface="Times New Roman" panose="02020603050405020304" pitchFamily="18" charset="0"/>
              </a:rPr>
              <a:t>，以</a:t>
            </a:r>
            <a:r>
              <a:rPr lang="zh-CN" altLang="en-US" dirty="0">
                <a:latin typeface="Times New Roman" panose="02020603050405020304" pitchFamily="18" charset="0"/>
                <a:ea typeface="微软雅黑" panose="020B0503020204020204" pitchFamily="34" charset="-122"/>
                <a:cs typeface="Times New Roman" panose="02020603050405020304" pitchFamily="18" charset="0"/>
              </a:rPr>
              <a:t>高密度水泥环为例，分析放电脉冲冲击波对水泥环的损伤区域和破坏</a:t>
            </a:r>
            <a:r>
              <a:rPr lang="zh-CN" altLang="en-US" dirty="0" smtClean="0">
                <a:latin typeface="Times New Roman" panose="02020603050405020304" pitchFamily="18" charset="0"/>
                <a:ea typeface="微软雅黑" panose="020B0503020204020204" pitchFamily="34" charset="-122"/>
                <a:cs typeface="Times New Roman" panose="02020603050405020304" pitchFamily="18" charset="0"/>
              </a:rPr>
              <a:t>特征，实验结果如表所示。</a:t>
            </a:r>
            <a:endParaRPr lang="zh-CN" altLang="en-US" dirty="0">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3" name="Rectangle 2"/>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p>
        </p:txBody>
      </p:sp>
      <p:sp>
        <p:nvSpPr>
          <p:cNvPr id="6" name="Rectangle 4"/>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p>
        </p:txBody>
      </p:sp>
      <p:sp>
        <p:nvSpPr>
          <p:cNvPr id="12" name="Rectangle 6"/>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p>
        </p:txBody>
      </p:sp>
      <p:sp>
        <p:nvSpPr>
          <p:cNvPr id="16" name="Rectangle 8"/>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p>
        </p:txBody>
      </p:sp>
      <p:sp>
        <p:nvSpPr>
          <p:cNvPr id="4" name="Rectangle 3"/>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p>
        </p:txBody>
      </p:sp>
      <p:sp>
        <p:nvSpPr>
          <p:cNvPr id="5" name="Rectangle 4"/>
          <p:cNvSpPr>
            <a:spLocks noChangeArrowheads="1"/>
          </p:cNvSpPr>
          <p:nvPr/>
        </p:nvSpPr>
        <p:spPr bwMode="auto">
          <a:xfrm>
            <a:off x="0" y="202723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CN" sz="700" b="0" i="0" u="none" strike="noStrike" cap="none" normalizeH="0" baseline="0" smtClean="0">
                <a:ln>
                  <a:noFill/>
                </a:ln>
                <a:solidFill>
                  <a:schemeClr val="tx1"/>
                </a:solidFill>
                <a:effectLst/>
                <a:latin typeface="Arial" pitchFamily="34" charset="0"/>
                <a:ea typeface="宋体" pitchFamily="2" charset="-122"/>
                <a:cs typeface="Times New Roman" pitchFamily="18" charset="0"/>
              </a:rPr>
              <a:t> </a:t>
            </a:r>
            <a:endParaRPr kumimoji="0" lang="en-US" altLang="zh-CN" sz="1800" b="0" i="0" u="none" strike="noStrike" cap="none" normalizeH="0" baseline="0" smtClean="0">
              <a:ln>
                <a:noFill/>
              </a:ln>
              <a:solidFill>
                <a:schemeClr val="tx1"/>
              </a:solidFill>
              <a:effectLst/>
              <a:latin typeface="Arial" pitchFamily="34" charset="0"/>
              <a:ea typeface="宋体" pitchFamily="2" charset="-122"/>
              <a:cs typeface="宋体" pitchFamily="2" charset="-122"/>
            </a:endParaRPr>
          </a:p>
        </p:txBody>
      </p:sp>
      <p:sp>
        <p:nvSpPr>
          <p:cNvPr id="19" name="Text Box 6">
            <a:extLst>
              <a:ext uri="{FF2B5EF4-FFF2-40B4-BE49-F238E27FC236}">
                <a16:creationId xmlns:a16="http://schemas.microsoft.com/office/drawing/2014/main" xmlns="" id="{576885CE-53BC-4CC9-B0DB-81E4BC2CF162}"/>
              </a:ext>
            </a:extLst>
          </p:cNvPr>
          <p:cNvSpPr txBox="1">
            <a:spLocks noChangeArrowheads="1"/>
          </p:cNvSpPr>
          <p:nvPr/>
        </p:nvSpPr>
        <p:spPr bwMode="auto">
          <a:xfrm>
            <a:off x="36468" y="88762"/>
            <a:ext cx="6583606" cy="584775"/>
          </a:xfrm>
          <a:prstGeom prst="rect">
            <a:avLst/>
          </a:prstGeom>
          <a:noFill/>
          <a:ln w="9525">
            <a:noFill/>
            <a:miter lim="800000"/>
            <a:headEnd/>
            <a:tailEnd/>
          </a:ln>
        </p:spPr>
        <p:txBody>
          <a:bodyPr wrap="square">
            <a:spAutoFit/>
          </a:bodyPr>
          <a:lstStyle/>
          <a:p>
            <a:pPr marL="0" marR="0" lvl="0" indent="0" defTabSz="914400" rtl="0" eaLnBrk="1" fontAlgn="base" latinLnBrk="0" hangingPunct="1">
              <a:lnSpc>
                <a:spcPct val="100000"/>
              </a:lnSpc>
              <a:spcBef>
                <a:spcPct val="50000"/>
              </a:spcBef>
              <a:spcAft>
                <a:spcPct val="0"/>
              </a:spcAft>
              <a:buClrTx/>
              <a:buSzTx/>
              <a:buFontTx/>
              <a:buNone/>
              <a:tabLst/>
              <a:defRPr/>
            </a:pPr>
            <a:r>
              <a:rPr kumimoji="0" lang="zh-CN" altLang="en-US" sz="3200" b="1" i="0" u="none" strike="noStrike" kern="1200" cap="none" spc="0" normalizeH="0" baseline="0" noProof="0" dirty="0" smtClean="0">
                <a:ln>
                  <a:noFill/>
                </a:ln>
                <a:solidFill>
                  <a:srgbClr val="FF0000"/>
                </a:solidFill>
                <a:effectLst/>
                <a:uLnTx/>
                <a:uFillTx/>
                <a:latin typeface="微软雅黑" panose="020B0503020204020204" pitchFamily="34" charset="-122"/>
                <a:ea typeface="微软雅黑" panose="020B0503020204020204" pitchFamily="34" charset="-122"/>
                <a:cs typeface="+mn-cs"/>
              </a:rPr>
              <a:t>二、实验与分析</a:t>
            </a:r>
            <a:endParaRPr kumimoji="0" lang="zh-CN" altLang="en-US" sz="3200" b="1" i="0" u="none" strike="noStrike" kern="120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cs typeface="+mn-cs"/>
            </a:endParaRPr>
          </a:p>
        </p:txBody>
      </p:sp>
      <p:graphicFrame>
        <p:nvGraphicFramePr>
          <p:cNvPr id="10" name="表格 9"/>
          <p:cNvGraphicFramePr>
            <a:graphicFrameLocks noGrp="1"/>
          </p:cNvGraphicFramePr>
          <p:nvPr>
            <p:extLst>
              <p:ext uri="{D42A27DB-BD31-4B8C-83A1-F6EECF244321}">
                <p14:modId xmlns:p14="http://schemas.microsoft.com/office/powerpoint/2010/main" val="4237143399"/>
              </p:ext>
            </p:extLst>
          </p:nvPr>
        </p:nvGraphicFramePr>
        <p:xfrm>
          <a:off x="609600" y="3736903"/>
          <a:ext cx="10972800" cy="2626196"/>
        </p:xfrm>
        <a:graphic>
          <a:graphicData uri="http://schemas.openxmlformats.org/drawingml/2006/table">
            <a:tbl>
              <a:tblPr>
                <a:tableStyleId>{5C22544A-7EE6-4342-B048-85BDC9FD1C3A}</a:tableStyleId>
              </a:tblPr>
              <a:tblGrid>
                <a:gridCol w="1782339"/>
                <a:gridCol w="2010379"/>
                <a:gridCol w="1913641"/>
                <a:gridCol w="1979629"/>
                <a:gridCol w="3286812"/>
              </a:tblGrid>
              <a:tr h="457524">
                <a:tc>
                  <a:txBody>
                    <a:bodyPr/>
                    <a:lstStyle/>
                    <a:p>
                      <a:pPr algn="ctr">
                        <a:lnSpc>
                          <a:spcPct val="100000"/>
                        </a:lnSpc>
                        <a:spcAft>
                          <a:spcPts val="0"/>
                        </a:spcAft>
                      </a:pPr>
                      <a:r>
                        <a:rPr lang="zh-CN" altLang="en-US" sz="1400" b="1" kern="100" dirty="0" smtClean="0">
                          <a:solidFill>
                            <a:schemeClr val="bg1"/>
                          </a:solidFill>
                          <a:effectLst/>
                          <a:latin typeface="Times New Roman" panose="02020603050405020304" pitchFamily="18" charset="0"/>
                          <a:ea typeface="微软雅黑" panose="020B0503020204020204" pitchFamily="34" charset="-122"/>
                          <a:cs typeface="Times New Roman" panose="02020603050405020304" pitchFamily="18" charset="0"/>
                        </a:rPr>
                        <a:t>样品号</a:t>
                      </a:r>
                      <a:endParaRPr lang="zh-CN" sz="1400" b="1" kern="100" dirty="0">
                        <a:solidFill>
                          <a:schemeClr val="bg1"/>
                        </a:solidFill>
                        <a:effectLst/>
                        <a:latin typeface="Times New Roman" panose="02020603050405020304" pitchFamily="18" charset="0"/>
                        <a:ea typeface="微软雅黑" panose="020B0503020204020204" pitchFamily="34" charset="-122"/>
                        <a:cs typeface="Times New Roman" panose="02020603050405020304" pitchFamily="18" charset="0"/>
                      </a:endParaRPr>
                    </a:p>
                  </a:txBody>
                  <a:tcPr marL="68580" marR="68580"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2"/>
                    </a:solidFill>
                  </a:tcPr>
                </a:tc>
                <a:tc>
                  <a:txBody>
                    <a:bodyPr/>
                    <a:lstStyle/>
                    <a:p>
                      <a:pPr algn="ctr">
                        <a:lnSpc>
                          <a:spcPct val="100000"/>
                        </a:lnSpc>
                        <a:spcAft>
                          <a:spcPts val="0"/>
                        </a:spcAft>
                      </a:pPr>
                      <a:r>
                        <a:rPr lang="zh-CN" altLang="en-US" sz="1400" b="1" kern="100" dirty="0" smtClean="0">
                          <a:solidFill>
                            <a:schemeClr val="bg1"/>
                          </a:solidFill>
                          <a:effectLst/>
                          <a:latin typeface="Times New Roman" panose="02020603050405020304" pitchFamily="18" charset="0"/>
                          <a:ea typeface="微软雅黑" panose="020B0503020204020204" pitchFamily="34" charset="-122"/>
                          <a:cs typeface="Times New Roman" panose="02020603050405020304" pitchFamily="18" charset="0"/>
                        </a:rPr>
                        <a:t>脉冲次数</a:t>
                      </a:r>
                      <a:endParaRPr lang="zh-CN" sz="1400" b="1" kern="100" dirty="0">
                        <a:solidFill>
                          <a:schemeClr val="bg1"/>
                        </a:solidFill>
                        <a:effectLst/>
                        <a:latin typeface="Times New Roman" panose="02020603050405020304" pitchFamily="18" charset="0"/>
                        <a:ea typeface="微软雅黑" panose="020B0503020204020204" pitchFamily="34" charset="-122"/>
                        <a:cs typeface="Times New Roman" panose="02020603050405020304" pitchFamily="18" charset="0"/>
                      </a:endParaRPr>
                    </a:p>
                  </a:txBody>
                  <a:tcPr marL="68580" marR="68580"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2"/>
                    </a:solidFill>
                  </a:tcPr>
                </a:tc>
                <a:tc>
                  <a:txBody>
                    <a:bodyPr/>
                    <a:lstStyle/>
                    <a:p>
                      <a:pPr algn="ctr">
                        <a:lnSpc>
                          <a:spcPct val="100000"/>
                        </a:lnSpc>
                        <a:spcAft>
                          <a:spcPts val="0"/>
                        </a:spcAft>
                      </a:pPr>
                      <a:r>
                        <a:rPr lang="zh-CN" altLang="en-US" sz="1400" b="1" kern="100" dirty="0" smtClean="0">
                          <a:solidFill>
                            <a:schemeClr val="bg1"/>
                          </a:solidFill>
                          <a:effectLst/>
                          <a:latin typeface="Times New Roman" panose="02020603050405020304" pitchFamily="18" charset="0"/>
                          <a:ea typeface="微软雅黑" panose="020B0503020204020204" pitchFamily="34" charset="-122"/>
                          <a:cs typeface="Times New Roman" panose="02020603050405020304" pitchFamily="18" charset="0"/>
                        </a:rPr>
                        <a:t>放电电压</a:t>
                      </a:r>
                      <a:r>
                        <a:rPr lang="en-US" sz="1400" b="1" kern="100" dirty="0" smtClean="0">
                          <a:solidFill>
                            <a:schemeClr val="bg1"/>
                          </a:solidFill>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1400" b="1" kern="100" dirty="0">
                          <a:solidFill>
                            <a:schemeClr val="bg1"/>
                          </a:solidFill>
                          <a:effectLst/>
                          <a:latin typeface="Times New Roman" panose="02020603050405020304" pitchFamily="18" charset="0"/>
                          <a:ea typeface="微软雅黑" panose="020B0503020204020204" pitchFamily="34" charset="-122"/>
                          <a:cs typeface="Times New Roman" panose="02020603050405020304" pitchFamily="18" charset="0"/>
                        </a:rPr>
                        <a:t>kV)</a:t>
                      </a:r>
                      <a:endParaRPr lang="zh-CN" sz="1400" b="1" kern="100" dirty="0">
                        <a:solidFill>
                          <a:schemeClr val="bg1"/>
                        </a:solidFill>
                        <a:effectLst/>
                        <a:latin typeface="Times New Roman" panose="02020603050405020304" pitchFamily="18" charset="0"/>
                        <a:ea typeface="微软雅黑" panose="020B0503020204020204" pitchFamily="34" charset="-122"/>
                        <a:cs typeface="Times New Roman" panose="02020603050405020304" pitchFamily="18" charset="0"/>
                      </a:endParaRPr>
                    </a:p>
                  </a:txBody>
                  <a:tcPr marL="68580" marR="68580"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2"/>
                    </a:solidFill>
                  </a:tcPr>
                </a:tc>
                <a:tc>
                  <a:txBody>
                    <a:bodyPr/>
                    <a:lstStyle/>
                    <a:p>
                      <a:pPr algn="ctr">
                        <a:lnSpc>
                          <a:spcPct val="100000"/>
                        </a:lnSpc>
                        <a:spcAft>
                          <a:spcPts val="0"/>
                        </a:spcAft>
                      </a:pPr>
                      <a:r>
                        <a:rPr lang="zh-CN" altLang="en-US" sz="1400" b="1" kern="100" dirty="0" smtClean="0">
                          <a:solidFill>
                            <a:schemeClr val="bg1"/>
                          </a:solidFill>
                          <a:effectLst/>
                          <a:latin typeface="Times New Roman" panose="02020603050405020304" pitchFamily="18" charset="0"/>
                          <a:ea typeface="微软雅黑" panose="020B0503020204020204" pitchFamily="34" charset="-122"/>
                          <a:cs typeface="Times New Roman" panose="02020603050405020304" pitchFamily="18" charset="0"/>
                        </a:rPr>
                        <a:t>放电能量</a:t>
                      </a:r>
                      <a:r>
                        <a:rPr lang="en-GB" sz="1400" b="1" kern="100" dirty="0" smtClean="0">
                          <a:solidFill>
                            <a:schemeClr val="bg1"/>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en-GB" sz="1400" b="1" kern="100" dirty="0">
                          <a:solidFill>
                            <a:schemeClr val="bg1"/>
                          </a:solidFill>
                          <a:effectLst/>
                          <a:latin typeface="Times New Roman" panose="02020603050405020304" pitchFamily="18" charset="0"/>
                          <a:ea typeface="微软雅黑" panose="020B0503020204020204" pitchFamily="34" charset="-122"/>
                          <a:cs typeface="Times New Roman" panose="02020603050405020304" pitchFamily="18" charset="0"/>
                        </a:rPr>
                        <a:t>/(kJ)</a:t>
                      </a:r>
                      <a:endParaRPr lang="zh-CN" sz="1400" b="1" kern="100" dirty="0">
                        <a:solidFill>
                          <a:schemeClr val="bg1"/>
                        </a:solidFill>
                        <a:effectLst/>
                        <a:latin typeface="Times New Roman" panose="02020603050405020304" pitchFamily="18" charset="0"/>
                        <a:ea typeface="微软雅黑" panose="020B0503020204020204" pitchFamily="34" charset="-122"/>
                        <a:cs typeface="Times New Roman" panose="02020603050405020304" pitchFamily="18" charset="0"/>
                      </a:endParaRPr>
                    </a:p>
                  </a:txBody>
                  <a:tcPr marL="68580" marR="68580"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2"/>
                    </a:solidFill>
                  </a:tcPr>
                </a:tc>
                <a:tc>
                  <a:txBody>
                    <a:bodyPr/>
                    <a:lstStyle/>
                    <a:p>
                      <a:pPr algn="ctr">
                        <a:lnSpc>
                          <a:spcPct val="100000"/>
                        </a:lnSpc>
                        <a:spcAft>
                          <a:spcPts val="0"/>
                        </a:spcAft>
                      </a:pPr>
                      <a:r>
                        <a:rPr lang="zh-CN" altLang="en-US" sz="1400" b="1" kern="100" dirty="0" smtClean="0">
                          <a:solidFill>
                            <a:schemeClr val="bg1"/>
                          </a:solidFill>
                          <a:effectLst/>
                          <a:latin typeface="Times New Roman" panose="02020603050405020304" pitchFamily="18" charset="0"/>
                          <a:ea typeface="微软雅黑" panose="020B0503020204020204" pitchFamily="34" charset="-122"/>
                          <a:cs typeface="Times New Roman" panose="02020603050405020304" pitchFamily="18" charset="0"/>
                        </a:rPr>
                        <a:t>样品变化</a:t>
                      </a:r>
                      <a:endParaRPr lang="zh-CN" sz="1400" b="1" kern="100" dirty="0">
                        <a:solidFill>
                          <a:schemeClr val="bg1"/>
                        </a:solidFill>
                        <a:effectLst/>
                        <a:latin typeface="Times New Roman" panose="02020603050405020304" pitchFamily="18" charset="0"/>
                        <a:ea typeface="微软雅黑" panose="020B0503020204020204" pitchFamily="34" charset="-122"/>
                        <a:cs typeface="Times New Roman" panose="02020603050405020304" pitchFamily="18" charset="0"/>
                      </a:endParaRPr>
                    </a:p>
                  </a:txBody>
                  <a:tcPr marL="68580" marR="68580"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2"/>
                    </a:solidFill>
                  </a:tcPr>
                </a:tc>
              </a:tr>
              <a:tr h="542168">
                <a:tc>
                  <a:txBody>
                    <a:bodyPr/>
                    <a:lstStyle/>
                    <a:p>
                      <a:pPr algn="ctr">
                        <a:lnSpc>
                          <a:spcPct val="100000"/>
                        </a:lnSpc>
                        <a:spcAft>
                          <a:spcPts val="0"/>
                        </a:spcAft>
                      </a:pPr>
                      <a:r>
                        <a:rPr lang="en-GB" sz="1400" b="1" kern="100" dirty="0">
                          <a:effectLst/>
                          <a:latin typeface="Times New Roman" panose="02020603050405020304" pitchFamily="18" charset="0"/>
                          <a:ea typeface="微软雅黑" panose="020B0503020204020204" pitchFamily="34" charset="-122"/>
                          <a:cs typeface="Times New Roman" panose="02020603050405020304" pitchFamily="18" charset="0"/>
                        </a:rPr>
                        <a:t>1</a:t>
                      </a:r>
                      <a:endParaRPr lang="zh-CN" sz="1400" b="1" kern="100" dirty="0">
                        <a:effectLst/>
                        <a:latin typeface="Times New Roman" panose="02020603050405020304" pitchFamily="18" charset="0"/>
                        <a:ea typeface="微软雅黑" panose="020B0503020204020204" pitchFamily="34" charset="-122"/>
                        <a:cs typeface="Times New Roman" panose="02020603050405020304" pitchFamily="18" charset="0"/>
                      </a:endParaRPr>
                    </a:p>
                  </a:txBody>
                  <a:tcPr marL="68580" marR="68580"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algn="ctr">
                        <a:lnSpc>
                          <a:spcPct val="100000"/>
                        </a:lnSpc>
                        <a:spcAft>
                          <a:spcPts val="0"/>
                        </a:spcAft>
                      </a:pPr>
                      <a:r>
                        <a:rPr lang="en-GB" sz="1400" b="1" kern="100" dirty="0" smtClean="0">
                          <a:effectLst/>
                          <a:latin typeface="Times New Roman" panose="02020603050405020304" pitchFamily="18" charset="0"/>
                          <a:ea typeface="微软雅黑" panose="020B0503020204020204" pitchFamily="34" charset="-122"/>
                          <a:cs typeface="Times New Roman" panose="02020603050405020304" pitchFamily="18" charset="0"/>
                        </a:rPr>
                        <a:t>10</a:t>
                      </a:r>
                      <a:endParaRPr lang="zh-CN" sz="1400" b="1" kern="100" dirty="0">
                        <a:effectLst/>
                        <a:latin typeface="Times New Roman" panose="02020603050405020304" pitchFamily="18" charset="0"/>
                        <a:ea typeface="微软雅黑" panose="020B0503020204020204" pitchFamily="34" charset="-122"/>
                        <a:cs typeface="Times New Roman" panose="02020603050405020304" pitchFamily="18" charset="0"/>
                      </a:endParaRPr>
                    </a:p>
                  </a:txBody>
                  <a:tcPr marL="68580" marR="68580"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algn="ctr">
                        <a:lnSpc>
                          <a:spcPct val="100000"/>
                        </a:lnSpc>
                        <a:spcAft>
                          <a:spcPts val="0"/>
                        </a:spcAft>
                      </a:pPr>
                      <a:r>
                        <a:rPr lang="en-US" sz="1400" b="1" kern="100" dirty="0" err="1">
                          <a:effectLst/>
                          <a:latin typeface="Times New Roman" panose="02020603050405020304" pitchFamily="18" charset="0"/>
                          <a:ea typeface="微软雅黑" panose="020B0503020204020204" pitchFamily="34" charset="-122"/>
                          <a:cs typeface="Times New Roman" panose="02020603050405020304" pitchFamily="18" charset="0"/>
                        </a:rPr>
                        <a:t>7kV</a:t>
                      </a:r>
                      <a:endParaRPr lang="zh-CN" sz="1400" b="1" kern="100" dirty="0">
                        <a:effectLst/>
                        <a:latin typeface="Times New Roman" panose="02020603050405020304" pitchFamily="18" charset="0"/>
                        <a:ea typeface="微软雅黑" panose="020B0503020204020204" pitchFamily="34" charset="-122"/>
                        <a:cs typeface="Times New Roman" panose="02020603050405020304" pitchFamily="18" charset="0"/>
                      </a:endParaRPr>
                    </a:p>
                  </a:txBody>
                  <a:tcPr marL="68580" marR="68580"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algn="ctr">
                        <a:lnSpc>
                          <a:spcPct val="100000"/>
                        </a:lnSpc>
                        <a:spcAft>
                          <a:spcPts val="0"/>
                        </a:spcAft>
                      </a:pPr>
                      <a:r>
                        <a:rPr lang="en-US" sz="1400" b="1" kern="100">
                          <a:effectLst/>
                          <a:latin typeface="Times New Roman" panose="02020603050405020304" pitchFamily="18" charset="0"/>
                          <a:ea typeface="微软雅黑" panose="020B0503020204020204" pitchFamily="34" charset="-122"/>
                          <a:cs typeface="Times New Roman" panose="02020603050405020304" pitchFamily="18" charset="0"/>
                        </a:rPr>
                        <a:t>2.5kJ</a:t>
                      </a:r>
                      <a:endParaRPr lang="zh-CN" sz="1400" b="1" kern="100">
                        <a:effectLst/>
                        <a:latin typeface="Times New Roman" panose="02020603050405020304" pitchFamily="18" charset="0"/>
                        <a:ea typeface="微软雅黑" panose="020B0503020204020204" pitchFamily="34" charset="-122"/>
                        <a:cs typeface="Times New Roman" panose="02020603050405020304" pitchFamily="18" charset="0"/>
                      </a:endParaRPr>
                    </a:p>
                  </a:txBody>
                  <a:tcPr marL="68580" marR="68580"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algn="ctr">
                        <a:lnSpc>
                          <a:spcPct val="100000"/>
                        </a:lnSpc>
                        <a:spcAft>
                          <a:spcPts val="0"/>
                        </a:spcAft>
                      </a:pPr>
                      <a:r>
                        <a:rPr lang="zh-CN" sz="1400" b="1" kern="100">
                          <a:effectLst/>
                          <a:latin typeface="Times New Roman" panose="02020603050405020304" pitchFamily="18" charset="0"/>
                          <a:ea typeface="微软雅黑" panose="020B0503020204020204" pitchFamily="34" charset="-122"/>
                          <a:cs typeface="Times New Roman" panose="02020603050405020304" pitchFamily="18" charset="0"/>
                        </a:rPr>
                        <a:t>无明显变化，水泥环无损伤</a:t>
                      </a:r>
                    </a:p>
                  </a:txBody>
                  <a:tcPr marL="68580" marR="68580"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r>
              <a:tr h="542168">
                <a:tc>
                  <a:txBody>
                    <a:bodyPr/>
                    <a:lstStyle/>
                    <a:p>
                      <a:pPr algn="ctr">
                        <a:lnSpc>
                          <a:spcPct val="100000"/>
                        </a:lnSpc>
                        <a:spcAft>
                          <a:spcPts val="0"/>
                        </a:spcAft>
                      </a:pPr>
                      <a:r>
                        <a:rPr lang="en-GB" sz="1400" b="1" kern="100" dirty="0">
                          <a:effectLst/>
                          <a:latin typeface="Times New Roman" panose="02020603050405020304" pitchFamily="18" charset="0"/>
                          <a:ea typeface="微软雅黑" panose="020B0503020204020204" pitchFamily="34" charset="-122"/>
                          <a:cs typeface="Times New Roman" panose="02020603050405020304" pitchFamily="18" charset="0"/>
                        </a:rPr>
                        <a:t>2</a:t>
                      </a:r>
                      <a:endParaRPr lang="zh-CN" sz="1400" b="1" kern="100" dirty="0">
                        <a:effectLst/>
                        <a:latin typeface="Times New Roman" panose="02020603050405020304" pitchFamily="18" charset="0"/>
                        <a:ea typeface="微软雅黑" panose="020B0503020204020204" pitchFamily="34" charset="-122"/>
                        <a:cs typeface="Times New Roman" panose="02020603050405020304" pitchFamily="18" charset="0"/>
                      </a:endParaRPr>
                    </a:p>
                  </a:txBody>
                  <a:tcPr marL="68580" marR="68580"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95000"/>
                      </a:schemeClr>
                    </a:solidFill>
                  </a:tcPr>
                </a:tc>
                <a:tc>
                  <a:txBody>
                    <a:bodyPr/>
                    <a:lstStyle/>
                    <a:p>
                      <a:pPr algn="ctr">
                        <a:lnSpc>
                          <a:spcPct val="100000"/>
                        </a:lnSpc>
                        <a:spcAft>
                          <a:spcPts val="0"/>
                        </a:spcAft>
                      </a:pPr>
                      <a:r>
                        <a:rPr lang="en-GB" sz="1400" b="1" kern="100" dirty="0" smtClean="0">
                          <a:effectLst/>
                          <a:latin typeface="Times New Roman" panose="02020603050405020304" pitchFamily="18" charset="0"/>
                          <a:ea typeface="微软雅黑" panose="020B0503020204020204" pitchFamily="34" charset="-122"/>
                          <a:cs typeface="Times New Roman" panose="02020603050405020304" pitchFamily="18" charset="0"/>
                        </a:rPr>
                        <a:t>20</a:t>
                      </a:r>
                      <a:endParaRPr lang="zh-CN" sz="1400" b="1" kern="100" dirty="0">
                        <a:effectLst/>
                        <a:latin typeface="Times New Roman" panose="02020603050405020304" pitchFamily="18" charset="0"/>
                        <a:ea typeface="微软雅黑" panose="020B0503020204020204" pitchFamily="34" charset="-122"/>
                        <a:cs typeface="Times New Roman" panose="02020603050405020304" pitchFamily="18" charset="0"/>
                      </a:endParaRPr>
                    </a:p>
                  </a:txBody>
                  <a:tcPr marL="68580" marR="68580"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95000"/>
                      </a:schemeClr>
                    </a:solidFill>
                  </a:tcPr>
                </a:tc>
                <a:tc>
                  <a:txBody>
                    <a:bodyPr/>
                    <a:lstStyle/>
                    <a:p>
                      <a:pPr algn="ctr">
                        <a:lnSpc>
                          <a:spcPct val="100000"/>
                        </a:lnSpc>
                        <a:spcAft>
                          <a:spcPts val="0"/>
                        </a:spcAft>
                      </a:pPr>
                      <a:r>
                        <a:rPr lang="en-US" sz="1400" b="1" kern="100" dirty="0" err="1">
                          <a:effectLst/>
                          <a:latin typeface="Times New Roman" panose="02020603050405020304" pitchFamily="18" charset="0"/>
                          <a:ea typeface="微软雅黑" panose="020B0503020204020204" pitchFamily="34" charset="-122"/>
                          <a:cs typeface="Times New Roman" panose="02020603050405020304" pitchFamily="18" charset="0"/>
                        </a:rPr>
                        <a:t>7kV</a:t>
                      </a:r>
                      <a:endParaRPr lang="zh-CN" sz="1400" b="1" kern="100" dirty="0">
                        <a:effectLst/>
                        <a:latin typeface="Times New Roman" panose="02020603050405020304" pitchFamily="18" charset="0"/>
                        <a:ea typeface="微软雅黑" panose="020B0503020204020204" pitchFamily="34" charset="-122"/>
                        <a:cs typeface="Times New Roman" panose="02020603050405020304" pitchFamily="18" charset="0"/>
                      </a:endParaRPr>
                    </a:p>
                  </a:txBody>
                  <a:tcPr marL="68580" marR="68580"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95000"/>
                      </a:schemeClr>
                    </a:solidFill>
                  </a:tcPr>
                </a:tc>
                <a:tc>
                  <a:txBody>
                    <a:bodyPr/>
                    <a:lstStyle/>
                    <a:p>
                      <a:pPr algn="ctr">
                        <a:lnSpc>
                          <a:spcPct val="100000"/>
                        </a:lnSpc>
                        <a:spcAft>
                          <a:spcPts val="0"/>
                        </a:spcAft>
                      </a:pPr>
                      <a:r>
                        <a:rPr lang="en-US" sz="1400" b="1" kern="100" dirty="0" err="1">
                          <a:effectLst/>
                          <a:latin typeface="Times New Roman" panose="02020603050405020304" pitchFamily="18" charset="0"/>
                          <a:ea typeface="微软雅黑" panose="020B0503020204020204" pitchFamily="34" charset="-122"/>
                          <a:cs typeface="Times New Roman" panose="02020603050405020304" pitchFamily="18" charset="0"/>
                        </a:rPr>
                        <a:t>2.5kJ</a:t>
                      </a:r>
                      <a:endParaRPr lang="zh-CN" sz="1400" b="1" kern="100" dirty="0">
                        <a:effectLst/>
                        <a:latin typeface="Times New Roman" panose="02020603050405020304" pitchFamily="18" charset="0"/>
                        <a:ea typeface="微软雅黑" panose="020B0503020204020204" pitchFamily="34" charset="-122"/>
                        <a:cs typeface="Times New Roman" panose="02020603050405020304" pitchFamily="18" charset="0"/>
                      </a:endParaRPr>
                    </a:p>
                  </a:txBody>
                  <a:tcPr marL="68580" marR="68580"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95000"/>
                      </a:schemeClr>
                    </a:solidFill>
                  </a:tcPr>
                </a:tc>
                <a:tc>
                  <a:txBody>
                    <a:bodyPr/>
                    <a:lstStyle/>
                    <a:p>
                      <a:pPr algn="ctr">
                        <a:lnSpc>
                          <a:spcPct val="100000"/>
                        </a:lnSpc>
                        <a:spcAft>
                          <a:spcPts val="0"/>
                        </a:spcAft>
                      </a:pPr>
                      <a:r>
                        <a:rPr lang="zh-CN" sz="1400" b="1" kern="100" dirty="0">
                          <a:effectLst/>
                          <a:latin typeface="Times New Roman" panose="02020603050405020304" pitchFamily="18" charset="0"/>
                          <a:ea typeface="微软雅黑" panose="020B0503020204020204" pitchFamily="34" charset="-122"/>
                          <a:cs typeface="Times New Roman" panose="02020603050405020304" pitchFamily="18" charset="0"/>
                        </a:rPr>
                        <a:t>无明显变化，水泥环无损伤</a:t>
                      </a:r>
                    </a:p>
                  </a:txBody>
                  <a:tcPr marL="68580" marR="68580"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95000"/>
                      </a:schemeClr>
                    </a:solidFill>
                  </a:tcPr>
                </a:tc>
              </a:tr>
              <a:tr h="542168">
                <a:tc>
                  <a:txBody>
                    <a:bodyPr/>
                    <a:lstStyle/>
                    <a:p>
                      <a:pPr algn="ctr">
                        <a:lnSpc>
                          <a:spcPct val="100000"/>
                        </a:lnSpc>
                        <a:spcAft>
                          <a:spcPts val="0"/>
                        </a:spcAft>
                      </a:pPr>
                      <a:r>
                        <a:rPr lang="en-GB" sz="1400" b="1" kern="100">
                          <a:effectLst/>
                          <a:latin typeface="Times New Roman" panose="02020603050405020304" pitchFamily="18" charset="0"/>
                          <a:ea typeface="微软雅黑" panose="020B0503020204020204" pitchFamily="34" charset="-122"/>
                          <a:cs typeface="Times New Roman" panose="02020603050405020304" pitchFamily="18" charset="0"/>
                        </a:rPr>
                        <a:t>3</a:t>
                      </a:r>
                      <a:endParaRPr lang="zh-CN" sz="1400" b="1" kern="100">
                        <a:effectLst/>
                        <a:latin typeface="Times New Roman" panose="02020603050405020304" pitchFamily="18" charset="0"/>
                        <a:ea typeface="微软雅黑" panose="020B0503020204020204" pitchFamily="34" charset="-122"/>
                        <a:cs typeface="Times New Roman" panose="02020603050405020304" pitchFamily="18" charset="0"/>
                      </a:endParaRPr>
                    </a:p>
                  </a:txBody>
                  <a:tcPr marL="68580" marR="68580"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algn="ctr">
                        <a:lnSpc>
                          <a:spcPct val="100000"/>
                        </a:lnSpc>
                        <a:spcAft>
                          <a:spcPts val="0"/>
                        </a:spcAft>
                      </a:pPr>
                      <a:r>
                        <a:rPr lang="en-GB" sz="1400" b="1" kern="100" dirty="0" smtClean="0">
                          <a:effectLst/>
                          <a:latin typeface="Times New Roman" panose="02020603050405020304" pitchFamily="18" charset="0"/>
                          <a:ea typeface="微软雅黑" panose="020B0503020204020204" pitchFamily="34" charset="-122"/>
                          <a:cs typeface="Times New Roman" panose="02020603050405020304" pitchFamily="18" charset="0"/>
                        </a:rPr>
                        <a:t>50</a:t>
                      </a:r>
                      <a:endParaRPr lang="zh-CN" sz="1400" b="1" kern="100" dirty="0">
                        <a:effectLst/>
                        <a:latin typeface="Times New Roman" panose="02020603050405020304" pitchFamily="18" charset="0"/>
                        <a:ea typeface="微软雅黑" panose="020B0503020204020204" pitchFamily="34" charset="-122"/>
                        <a:cs typeface="Times New Roman" panose="02020603050405020304" pitchFamily="18" charset="0"/>
                      </a:endParaRPr>
                    </a:p>
                  </a:txBody>
                  <a:tcPr marL="68580" marR="68580"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algn="ctr">
                        <a:lnSpc>
                          <a:spcPct val="100000"/>
                        </a:lnSpc>
                        <a:spcAft>
                          <a:spcPts val="0"/>
                        </a:spcAft>
                      </a:pPr>
                      <a:r>
                        <a:rPr lang="en-US" sz="1400" b="1" kern="100">
                          <a:effectLst/>
                          <a:latin typeface="Times New Roman" panose="02020603050405020304" pitchFamily="18" charset="0"/>
                          <a:ea typeface="微软雅黑" panose="020B0503020204020204" pitchFamily="34" charset="-122"/>
                          <a:cs typeface="Times New Roman" panose="02020603050405020304" pitchFamily="18" charset="0"/>
                        </a:rPr>
                        <a:t>7kV</a:t>
                      </a:r>
                      <a:endParaRPr lang="zh-CN" sz="1400" b="1" kern="100">
                        <a:effectLst/>
                        <a:latin typeface="Times New Roman" panose="02020603050405020304" pitchFamily="18" charset="0"/>
                        <a:ea typeface="微软雅黑" panose="020B0503020204020204" pitchFamily="34" charset="-122"/>
                        <a:cs typeface="Times New Roman" panose="02020603050405020304" pitchFamily="18" charset="0"/>
                      </a:endParaRPr>
                    </a:p>
                  </a:txBody>
                  <a:tcPr marL="68580" marR="68580"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algn="ctr">
                        <a:lnSpc>
                          <a:spcPct val="100000"/>
                        </a:lnSpc>
                        <a:spcAft>
                          <a:spcPts val="0"/>
                        </a:spcAft>
                      </a:pPr>
                      <a:r>
                        <a:rPr lang="en-US" sz="1400" b="1" kern="100">
                          <a:effectLst/>
                          <a:latin typeface="Times New Roman" panose="02020603050405020304" pitchFamily="18" charset="0"/>
                          <a:ea typeface="微软雅黑" panose="020B0503020204020204" pitchFamily="34" charset="-122"/>
                          <a:cs typeface="Times New Roman" panose="02020603050405020304" pitchFamily="18" charset="0"/>
                        </a:rPr>
                        <a:t>2.5kJ</a:t>
                      </a:r>
                      <a:endParaRPr lang="zh-CN" sz="1400" b="1" kern="100">
                        <a:effectLst/>
                        <a:latin typeface="Times New Roman" panose="02020603050405020304" pitchFamily="18" charset="0"/>
                        <a:ea typeface="微软雅黑" panose="020B0503020204020204" pitchFamily="34" charset="-122"/>
                        <a:cs typeface="Times New Roman" panose="02020603050405020304" pitchFamily="18" charset="0"/>
                      </a:endParaRPr>
                    </a:p>
                  </a:txBody>
                  <a:tcPr marL="68580" marR="68580"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algn="ctr">
                        <a:lnSpc>
                          <a:spcPct val="100000"/>
                        </a:lnSpc>
                        <a:spcAft>
                          <a:spcPts val="0"/>
                        </a:spcAft>
                      </a:pPr>
                      <a:r>
                        <a:rPr lang="zh-CN" sz="1400" b="1" kern="100" dirty="0">
                          <a:effectLst/>
                          <a:latin typeface="Times New Roman" panose="02020603050405020304" pitchFamily="18" charset="0"/>
                          <a:ea typeface="微软雅黑" panose="020B0503020204020204" pitchFamily="34" charset="-122"/>
                          <a:cs typeface="Times New Roman" panose="02020603050405020304" pitchFamily="18" charset="0"/>
                        </a:rPr>
                        <a:t>射孔周围出现微裂隙，裂隙延伸至放电位置上部</a:t>
                      </a:r>
                      <a:r>
                        <a:rPr lang="en-US" sz="1400" b="1" kern="100" dirty="0" err="1">
                          <a:effectLst/>
                          <a:latin typeface="Times New Roman" panose="02020603050405020304" pitchFamily="18" charset="0"/>
                          <a:ea typeface="微软雅黑" panose="020B0503020204020204" pitchFamily="34" charset="-122"/>
                          <a:cs typeface="Times New Roman" panose="02020603050405020304" pitchFamily="18" charset="0"/>
                        </a:rPr>
                        <a:t>20cm</a:t>
                      </a:r>
                      <a:r>
                        <a:rPr lang="zh-CN" sz="1400" b="1" kern="100" dirty="0">
                          <a:effectLst/>
                          <a:latin typeface="Times New Roman" panose="02020603050405020304" pitchFamily="18" charset="0"/>
                          <a:ea typeface="微软雅黑" panose="020B0503020204020204" pitchFamily="34" charset="-122"/>
                          <a:cs typeface="Times New Roman" panose="02020603050405020304" pitchFamily="18" charset="0"/>
                        </a:rPr>
                        <a:t>处停止</a:t>
                      </a:r>
                    </a:p>
                  </a:txBody>
                  <a:tcPr marL="68580" marR="68580"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r>
              <a:tr h="542168">
                <a:tc>
                  <a:txBody>
                    <a:bodyPr/>
                    <a:lstStyle/>
                    <a:p>
                      <a:pPr algn="ctr">
                        <a:lnSpc>
                          <a:spcPct val="100000"/>
                        </a:lnSpc>
                        <a:spcAft>
                          <a:spcPts val="0"/>
                        </a:spcAft>
                      </a:pPr>
                      <a:r>
                        <a:rPr lang="en-GB" sz="1400" b="1" kern="100" dirty="0">
                          <a:effectLst/>
                          <a:latin typeface="Times New Roman" panose="02020603050405020304" pitchFamily="18" charset="0"/>
                          <a:ea typeface="微软雅黑" panose="020B0503020204020204" pitchFamily="34" charset="-122"/>
                          <a:cs typeface="Times New Roman" panose="02020603050405020304" pitchFamily="18" charset="0"/>
                        </a:rPr>
                        <a:t>4</a:t>
                      </a:r>
                      <a:endParaRPr lang="zh-CN" sz="1400" b="1" kern="100" dirty="0">
                        <a:effectLst/>
                        <a:latin typeface="Times New Roman" panose="02020603050405020304" pitchFamily="18" charset="0"/>
                        <a:ea typeface="微软雅黑" panose="020B0503020204020204" pitchFamily="34" charset="-122"/>
                        <a:cs typeface="Times New Roman" panose="02020603050405020304" pitchFamily="18" charset="0"/>
                      </a:endParaRPr>
                    </a:p>
                  </a:txBody>
                  <a:tcPr marL="68580" marR="68580"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95000"/>
                      </a:schemeClr>
                    </a:solidFill>
                  </a:tcPr>
                </a:tc>
                <a:tc>
                  <a:txBody>
                    <a:bodyPr/>
                    <a:lstStyle/>
                    <a:p>
                      <a:pPr algn="ctr">
                        <a:lnSpc>
                          <a:spcPct val="100000"/>
                        </a:lnSpc>
                        <a:spcAft>
                          <a:spcPts val="0"/>
                        </a:spcAft>
                      </a:pPr>
                      <a:r>
                        <a:rPr lang="en-GB" sz="1400" b="1" kern="100" dirty="0" smtClean="0">
                          <a:effectLst/>
                          <a:latin typeface="Times New Roman" panose="02020603050405020304" pitchFamily="18" charset="0"/>
                          <a:ea typeface="微软雅黑" panose="020B0503020204020204" pitchFamily="34" charset="-122"/>
                          <a:cs typeface="Times New Roman" panose="02020603050405020304" pitchFamily="18" charset="0"/>
                        </a:rPr>
                        <a:t>100</a:t>
                      </a:r>
                      <a:endParaRPr lang="zh-CN" sz="1400" b="1" kern="100" dirty="0">
                        <a:effectLst/>
                        <a:latin typeface="Times New Roman" panose="02020603050405020304" pitchFamily="18" charset="0"/>
                        <a:ea typeface="微软雅黑" panose="020B0503020204020204" pitchFamily="34" charset="-122"/>
                        <a:cs typeface="Times New Roman" panose="02020603050405020304" pitchFamily="18" charset="0"/>
                      </a:endParaRPr>
                    </a:p>
                  </a:txBody>
                  <a:tcPr marL="68580" marR="68580"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95000"/>
                      </a:schemeClr>
                    </a:solidFill>
                  </a:tcPr>
                </a:tc>
                <a:tc>
                  <a:txBody>
                    <a:bodyPr/>
                    <a:lstStyle/>
                    <a:p>
                      <a:pPr algn="ctr">
                        <a:lnSpc>
                          <a:spcPct val="100000"/>
                        </a:lnSpc>
                        <a:spcAft>
                          <a:spcPts val="0"/>
                        </a:spcAft>
                      </a:pPr>
                      <a:r>
                        <a:rPr lang="en-US" sz="1400" b="1" kern="100" dirty="0" err="1">
                          <a:effectLst/>
                          <a:latin typeface="Times New Roman" panose="02020603050405020304" pitchFamily="18" charset="0"/>
                          <a:ea typeface="微软雅黑" panose="020B0503020204020204" pitchFamily="34" charset="-122"/>
                          <a:cs typeface="Times New Roman" panose="02020603050405020304" pitchFamily="18" charset="0"/>
                        </a:rPr>
                        <a:t>7kV</a:t>
                      </a:r>
                      <a:endParaRPr lang="zh-CN" sz="1400" b="1" kern="100" dirty="0">
                        <a:effectLst/>
                        <a:latin typeface="Times New Roman" panose="02020603050405020304" pitchFamily="18" charset="0"/>
                        <a:ea typeface="微软雅黑" panose="020B0503020204020204" pitchFamily="34" charset="-122"/>
                        <a:cs typeface="Times New Roman" panose="02020603050405020304" pitchFamily="18" charset="0"/>
                      </a:endParaRPr>
                    </a:p>
                  </a:txBody>
                  <a:tcPr marL="68580" marR="68580"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95000"/>
                      </a:schemeClr>
                    </a:solidFill>
                  </a:tcPr>
                </a:tc>
                <a:tc>
                  <a:txBody>
                    <a:bodyPr/>
                    <a:lstStyle/>
                    <a:p>
                      <a:pPr algn="ctr">
                        <a:lnSpc>
                          <a:spcPct val="100000"/>
                        </a:lnSpc>
                        <a:spcAft>
                          <a:spcPts val="0"/>
                        </a:spcAft>
                      </a:pPr>
                      <a:r>
                        <a:rPr lang="en-US" sz="1400" b="1" kern="100" dirty="0" err="1">
                          <a:effectLst/>
                          <a:latin typeface="Times New Roman" panose="02020603050405020304" pitchFamily="18" charset="0"/>
                          <a:ea typeface="微软雅黑" panose="020B0503020204020204" pitchFamily="34" charset="-122"/>
                          <a:cs typeface="Times New Roman" panose="02020603050405020304" pitchFamily="18" charset="0"/>
                        </a:rPr>
                        <a:t>2.5kJ</a:t>
                      </a:r>
                      <a:endParaRPr lang="zh-CN" sz="1400" b="1" kern="100" dirty="0">
                        <a:effectLst/>
                        <a:latin typeface="Times New Roman" panose="02020603050405020304" pitchFamily="18" charset="0"/>
                        <a:ea typeface="微软雅黑" panose="020B0503020204020204" pitchFamily="34" charset="-122"/>
                        <a:cs typeface="Times New Roman" panose="02020603050405020304" pitchFamily="18" charset="0"/>
                      </a:endParaRPr>
                    </a:p>
                  </a:txBody>
                  <a:tcPr marL="68580" marR="68580"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95000"/>
                      </a:schemeClr>
                    </a:solidFill>
                  </a:tcPr>
                </a:tc>
                <a:tc>
                  <a:txBody>
                    <a:bodyPr/>
                    <a:lstStyle/>
                    <a:p>
                      <a:pPr algn="ctr">
                        <a:lnSpc>
                          <a:spcPct val="100000"/>
                        </a:lnSpc>
                        <a:spcAft>
                          <a:spcPts val="0"/>
                        </a:spcAft>
                      </a:pPr>
                      <a:r>
                        <a:rPr lang="zh-CN" sz="1400" b="1" kern="100" dirty="0">
                          <a:effectLst/>
                          <a:latin typeface="Times New Roman" panose="02020603050405020304" pitchFamily="18" charset="0"/>
                          <a:ea typeface="微软雅黑" panose="020B0503020204020204" pitchFamily="34" charset="-122"/>
                          <a:cs typeface="Times New Roman" panose="02020603050405020304" pitchFamily="18" charset="0"/>
                        </a:rPr>
                        <a:t>水泥环在前期生成裂隙位置形成了脱落</a:t>
                      </a:r>
                    </a:p>
                  </a:txBody>
                  <a:tcPr marL="68580" marR="68580"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95000"/>
                      </a:schemeClr>
                    </a:solidFill>
                  </a:tcPr>
                </a:tc>
              </a:tr>
            </a:tbl>
          </a:graphicData>
        </a:graphic>
      </p:graphicFrame>
      <p:sp>
        <p:nvSpPr>
          <p:cNvPr id="13" name="矩形 12"/>
          <p:cNvSpPr/>
          <p:nvPr/>
        </p:nvSpPr>
        <p:spPr>
          <a:xfrm>
            <a:off x="4836681" y="3275111"/>
            <a:ext cx="2518638" cy="307777"/>
          </a:xfrm>
          <a:prstGeom prst="rect">
            <a:avLst/>
          </a:prstGeom>
        </p:spPr>
        <p:txBody>
          <a:bodyPr wrap="none">
            <a:spAutoFit/>
          </a:bodyPr>
          <a:lstStyle/>
          <a:p>
            <a:pPr lvl="0" fontAlgn="base">
              <a:spcBef>
                <a:spcPct val="0"/>
              </a:spcBef>
              <a:spcAft>
                <a:spcPct val="0"/>
              </a:spcAft>
            </a:pPr>
            <a:r>
              <a:rPr lang="zh-CN" altLang="zh-CN" sz="1400" b="1" dirty="0">
                <a:latin typeface="微软雅黑" panose="020B0503020204020204" pitchFamily="34" charset="-122"/>
                <a:ea typeface="微软雅黑" panose="020B0503020204020204" pitchFamily="34" charset="-122"/>
                <a:cs typeface="Times New Roman" pitchFamily="18" charset="0"/>
              </a:rPr>
              <a:t>水泥环放电损伤试验数据统计</a:t>
            </a:r>
            <a:endParaRPr lang="zh-CN" altLang="zh-CN" sz="1400" b="1" dirty="0">
              <a:latin typeface="微软雅黑" panose="020B0503020204020204" pitchFamily="34" charset="-122"/>
              <a:ea typeface="微软雅黑" panose="020B0503020204020204" pitchFamily="34" charset="-122"/>
              <a:cs typeface="宋体" pitchFamily="2" charset="-122"/>
            </a:endParaRPr>
          </a:p>
        </p:txBody>
      </p:sp>
    </p:spTree>
    <p:extLst>
      <p:ext uri="{BB962C8B-B14F-4D97-AF65-F5344CB8AC3E}">
        <p14:creationId xmlns:p14="http://schemas.microsoft.com/office/powerpoint/2010/main" val="437351448"/>
      </p:ext>
    </p:extLst>
  </p:cSld>
  <p:clrMapOvr>
    <a:masterClrMapping/>
  </p:clrMapOvr>
</p:sld>
</file>

<file path=ppt/theme/theme1.xml><?xml version="1.0" encoding="utf-8"?>
<a:theme xmlns:a="http://schemas.openxmlformats.org/drawingml/2006/main" name="5_SWPU-LiuYong-个人版权所有-复制散布必究">
  <a:themeElements>
    <a:clrScheme name="1_中心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中心">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中心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中心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中心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中心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中心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中心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中心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中心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中心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中心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中心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中心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6_SWPU-LiuYong-个人版权所有-复制散布必究">
  <a:themeElements>
    <a:clrScheme name="1_中心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中心">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中心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中心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中心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中心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中心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中心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中心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中心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中心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中心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中心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中心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CCE8C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12818</TotalTime>
  <Words>1458</Words>
  <Application>Microsoft Office PowerPoint</Application>
  <PresentationFormat>自定义</PresentationFormat>
  <Paragraphs>162</Paragraphs>
  <Slides>15</Slides>
  <Notes>14</Notes>
  <HiddenSlides>0</HiddenSlides>
  <MMClips>0</MMClips>
  <ScaleCrop>false</ScaleCrop>
  <HeadingPairs>
    <vt:vector size="6" baseType="variant">
      <vt:variant>
        <vt:lpstr>主题</vt:lpstr>
      </vt:variant>
      <vt:variant>
        <vt:i4>2</vt:i4>
      </vt:variant>
      <vt:variant>
        <vt:lpstr>嵌入 OLE 服务器</vt:lpstr>
      </vt:variant>
      <vt:variant>
        <vt:i4>1</vt:i4>
      </vt:variant>
      <vt:variant>
        <vt:lpstr>幻灯片标题</vt:lpstr>
      </vt:variant>
      <vt:variant>
        <vt:i4>15</vt:i4>
      </vt:variant>
    </vt:vector>
  </HeadingPairs>
  <TitlesOfParts>
    <vt:vector size="18" baseType="lpstr">
      <vt:lpstr>5_SWPU-LiuYong-个人版权所有-复制散布必究</vt:lpstr>
      <vt:lpstr>6_SWPU-LiuYong-个人版权所有-复制散布必究</vt:lpstr>
      <vt:lpstr>Equation</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李欣阳</dc:creator>
  <cp:lastModifiedBy>zaki</cp:lastModifiedBy>
  <cp:revision>1015</cp:revision>
  <cp:lastPrinted>2020-05-12T00:00:00Z</cp:lastPrinted>
  <dcterms:created xsi:type="dcterms:W3CDTF">2019-05-11T11:58:00Z</dcterms:created>
  <dcterms:modified xsi:type="dcterms:W3CDTF">2021-10-27T03:16:06Z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2052-11.3.0.9228</vt:lpwstr>
  </property>
</Properties>
</file>