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820" r:id="rId2"/>
    <p:sldId id="916" r:id="rId3"/>
    <p:sldId id="1146" r:id="rId4"/>
    <p:sldId id="1133" r:id="rId5"/>
    <p:sldId id="1136" r:id="rId6"/>
    <p:sldId id="1137" r:id="rId7"/>
    <p:sldId id="1143" r:id="rId8"/>
    <p:sldId id="1138" r:id="rId9"/>
    <p:sldId id="1147" r:id="rId10"/>
    <p:sldId id="1150" r:id="rId11"/>
    <p:sldId id="1148" r:id="rId12"/>
    <p:sldId id="1149" r:id="rId13"/>
    <p:sldId id="1151" r:id="rId14"/>
    <p:sldId id="1152" r:id="rId15"/>
    <p:sldId id="1154" r:id="rId16"/>
    <p:sldId id="1155" r:id="rId17"/>
    <p:sldId id="1156" r:id="rId18"/>
    <p:sldId id="1118" r:id="rId19"/>
  </p:sldIdLst>
  <p:sldSz cx="12196763"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80604020202020204" pitchFamily="34" charset="0"/>
        <a:ea typeface="宋体" pitchFamily="2" charset="-122"/>
        <a:cs typeface="+mn-cs"/>
      </a:defRPr>
    </a:lvl9pPr>
  </p:defaultTextStyle>
  <p:extLst>
    <p:ext uri="{EFAFB233-063F-42B5-8137-9DF3F51BA10A}">
      <p15:sldGuideLst xmlns:p15="http://schemas.microsoft.com/office/powerpoint/2012/main">
        <p15:guide id="1" orient="horz" pos="2142">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00"/>
    <a:srgbClr val="F8D0CD"/>
    <a:srgbClr val="FDFDFD"/>
    <a:srgbClr val="99FFCC"/>
    <a:srgbClr val="C4261D"/>
    <a:srgbClr val="EE3900"/>
    <a:srgbClr val="7477E8"/>
    <a:srgbClr val="FF00FF"/>
    <a:srgbClr val="F9F9F9"/>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0" autoAdjust="0"/>
    <p:restoredTop sz="97875" autoAdjust="0"/>
  </p:normalViewPr>
  <p:slideViewPr>
    <p:cSldViewPr snapToObjects="1" showGuides="1">
      <p:cViewPr varScale="1">
        <p:scale>
          <a:sx n="114" d="100"/>
          <a:sy n="114" d="100"/>
        </p:scale>
        <p:origin x="240" y="108"/>
      </p:cViewPr>
      <p:guideLst>
        <p:guide orient="horz" pos="2142"/>
        <p:guide pos="3842"/>
      </p:guideLst>
    </p:cSldViewPr>
  </p:slideViewPr>
  <p:outlineViewPr>
    <p:cViewPr>
      <p:scale>
        <a:sx n="33" d="100"/>
        <a:sy n="33" d="100"/>
      </p:scale>
      <p:origin x="0" y="0"/>
    </p:cViewPr>
  </p:outlineViewPr>
  <p:notesTextViewPr>
    <p:cViewPr>
      <p:scale>
        <a:sx n="1" d="1"/>
        <a:sy n="1" d="1"/>
      </p:scale>
      <p:origin x="0" y="0"/>
    </p:cViewPr>
  </p:notesTextViewPr>
  <p:sorterViewPr showFormatting="0">
    <p:cViewPr>
      <p:scale>
        <a:sx n="100" d="100"/>
        <a:sy n="100" d="100"/>
      </p:scale>
      <p:origin x="0" y="10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buFont typeface="Arial" panose="0208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buFont typeface="Arial" panose="02080604020202020204" pitchFamily="34" charset="0"/>
              <a:buNone/>
              <a:defRPr sz="1200" smtClean="0"/>
            </a:lvl1pPr>
          </a:lstStyle>
          <a:p>
            <a:pPr marL="0" marR="0" lvl="0" indent="0" algn="r" defTabSz="914400" rtl="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buFont typeface="Arial" panose="02080604020202020204" pitchFamily="34" charset="0"/>
              <a:buNone/>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buFont typeface="Arial" panose="02080604020202020204" pitchFamily="34" charset="0"/>
              <a:buNone/>
              <a:defRPr sz="1200" smtClean="0"/>
            </a:lvl1pPr>
          </a:lstStyle>
          <a:p>
            <a:pPr marL="0" marR="0" lvl="0" indent="0" algn="r" defTabSz="914400" rtl="0" eaLnBrk="1" fontAlgn="base" latinLnBrk="0" hangingPunct="1">
              <a:lnSpc>
                <a:spcPct val="100000"/>
              </a:lnSpc>
              <a:spcBef>
                <a:spcPct val="0"/>
              </a:spcBef>
              <a:spcAft>
                <a:spcPct val="0"/>
              </a:spcAft>
              <a:buClrTx/>
              <a:buSzTx/>
              <a:buFont typeface="Arial" panose="02080604020202020204" pitchFamily="34" charset="0"/>
              <a:buNone/>
              <a:defRPr/>
            </a:pPr>
            <a:fld id="{165A13D5-AAEA-4388-9A69-E1CB59121D32}" type="slidenum">
              <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rPr>
              <a:t>‹#›</a:t>
            </a:fld>
            <a:endPar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buFont typeface="Arial" panose="02080604020202020204" pitchFamily="34" charset="0"/>
              <a:buNone/>
              <a:defRPr sz="1200"/>
            </a:lvl1pPr>
          </a:lstStyle>
          <a:p>
            <a:pPr marL="0" marR="0" lvl="0" indent="0" algn="l" defTabSz="914400" rtl="0" eaLnBrk="0" fontAlgn="base" latinLnBrk="0" hangingPunct="0">
              <a:lnSpc>
                <a:spcPct val="100000"/>
              </a:lnSpc>
              <a:spcBef>
                <a:spcPct val="0"/>
              </a:spcBef>
              <a:spcAft>
                <a:spcPct val="0"/>
              </a:spcAft>
              <a:buClrTx/>
              <a:buSzTx/>
              <a:buFont typeface="Arial" panose="0208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0" hangingPunct="0">
              <a:buFont typeface="Arial" panose="02080604020202020204" pitchFamily="34" charset="0"/>
              <a:buNone/>
              <a:defRPr sz="1200"/>
            </a:lvl1pPr>
          </a:lstStyle>
          <a:p>
            <a:pPr marL="0" marR="0" lvl="0" indent="0" algn="r" defTabSz="914400" rtl="0" eaLnBrk="0" fontAlgn="base" latinLnBrk="0" hangingPunct="0">
              <a:lnSpc>
                <a:spcPct val="100000"/>
              </a:lnSpc>
              <a:spcBef>
                <a:spcPct val="0"/>
              </a:spcBef>
              <a:spcAft>
                <a:spcPct val="0"/>
              </a:spcAft>
              <a:buClrTx/>
              <a:buSzTx/>
              <a:buFont typeface="Arial" panose="0208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5124" name="Rectangle 4"/>
          <p:cNvSpPr>
            <a:spLocks noGrp="1" noRot="1" noChangeAspect="1"/>
          </p:cNvSpPr>
          <p:nvPr>
            <p:ph type="sldImg" idx="2"/>
          </p:nvPr>
        </p:nvSpPr>
        <p:spPr>
          <a:xfrm>
            <a:off x="381000" y="685800"/>
            <a:ext cx="6096000" cy="3429000"/>
          </a:xfrm>
          <a:prstGeom prst="rect">
            <a:avLst/>
          </a:prstGeom>
          <a:noFill/>
          <a:ln w="9525">
            <a:noFill/>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itchFamily="2"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itchFamily="2"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itchFamily="2"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itchFamily="2"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itchFamily="2" charset="-122"/>
                <a:cs typeface="+mn-cs"/>
              </a:rPr>
              <a:t>第五级</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0" hangingPunct="0">
              <a:buFont typeface="Arial" panose="02080604020202020204" pitchFamily="34" charset="0"/>
              <a:buNone/>
              <a:defRPr sz="1200"/>
            </a:lvl1pPr>
          </a:lstStyle>
          <a:p>
            <a:pPr marL="0" marR="0" lvl="0" indent="0" algn="l" defTabSz="914400" rtl="0" eaLnBrk="0" fontAlgn="base" latinLnBrk="0" hangingPunct="0">
              <a:lnSpc>
                <a:spcPct val="100000"/>
              </a:lnSpc>
              <a:spcBef>
                <a:spcPct val="0"/>
              </a:spcBef>
              <a:spcAft>
                <a:spcPct val="0"/>
              </a:spcAft>
              <a:buClrTx/>
              <a:buSzTx/>
              <a:buFont typeface="Arial" panose="02080604020202020204" pitchFamily="34" charset="0"/>
              <a:buNone/>
              <a:defRPr/>
            </a:pPr>
            <a:endParaRPr kumimoji="0" 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0" hangingPunct="0">
              <a:buFont typeface="Arial" panose="02080604020202020204" pitchFamily="34" charset="0"/>
              <a:buNone/>
              <a:defRPr sz="1200"/>
            </a:lvl1pPr>
          </a:lstStyle>
          <a:p>
            <a:pPr marL="0" marR="0" lvl="0" indent="0" algn="r" defTabSz="914400" rtl="0" eaLnBrk="0" fontAlgn="base" latinLnBrk="0" hangingPunct="0">
              <a:lnSpc>
                <a:spcPct val="100000"/>
              </a:lnSpc>
              <a:spcBef>
                <a:spcPct val="0"/>
              </a:spcBef>
              <a:spcAft>
                <a:spcPct val="0"/>
              </a:spcAft>
              <a:buClrTx/>
              <a:buSzTx/>
              <a:buFont typeface="Arial" panose="02080604020202020204" pitchFamily="34" charset="0"/>
              <a:buNone/>
              <a:defRPr/>
            </a:pPr>
            <a:fld id="{A94DCA20-DB56-47F7-8AB0-E991AEA2C667}" type="slidenum">
              <a:rPr kumimoji="0" lang="zh-CN" alt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rPr>
              <a:t>‹#›</a:t>
            </a:fld>
            <a:endParaRPr kumimoji="0" lang="en-US" sz="12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a:xfrm>
            <a:off x="381000" y="685800"/>
            <a:ext cx="6096000" cy="3429000"/>
          </a:xfrm>
        </p:spPr>
      </p:sp>
      <p:sp>
        <p:nvSpPr>
          <p:cNvPr id="8195" name="备注占位符 2"/>
          <p:cNvSpPr>
            <a:spLocks noGrp="1"/>
          </p:cNvSpPr>
          <p:nvPr>
            <p:ph type="body" idx="1"/>
          </p:nvPr>
        </p:nvSpPr>
        <p:spPr/>
        <p:txBody>
          <a:bodyPr wrap="square" lIns="91440" tIns="45720" rIns="91440" bIns="45720" anchor="ctr"/>
          <a:lstStyle/>
          <a:p>
            <a:pPr lvl="0"/>
            <a:endParaRPr lang="zh-CN" altLang="en-US" dirty="0"/>
          </a:p>
        </p:txBody>
      </p:sp>
      <p:sp>
        <p:nvSpPr>
          <p:cNvPr id="8196"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1</a:t>
            </a:fld>
            <a:endParaRPr lang="zh-CN" altLang="en-US" sz="1200" dirty="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18</a:t>
            </a:fld>
            <a:endParaRPr lang="zh-CN" altLang="en-US" sz="1200"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a:xfrm>
            <a:off x="381000" y="685800"/>
            <a:ext cx="6096000" cy="3429000"/>
          </a:xfrm>
        </p:spPr>
      </p:sp>
      <p:sp>
        <p:nvSpPr>
          <p:cNvPr id="10243" name="备注占位符 2"/>
          <p:cNvSpPr>
            <a:spLocks noGrp="1"/>
          </p:cNvSpPr>
          <p:nvPr>
            <p:ph type="body" idx="1"/>
          </p:nvPr>
        </p:nvSpPr>
        <p:spPr/>
        <p:txBody>
          <a:bodyPr wrap="square" lIns="91440" tIns="45720" rIns="91440" bIns="45720" anchor="ctr"/>
          <a:lstStyle/>
          <a:p>
            <a:pPr lvl="0"/>
            <a:endParaRPr lang="zh-CN" altLang="en-US" dirty="0"/>
          </a:p>
        </p:txBody>
      </p:sp>
      <p:sp>
        <p:nvSpPr>
          <p:cNvPr id="1024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2</a:t>
            </a:fld>
            <a:endParaRPr lang="zh-CN" altLang="en-US" sz="12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a:xfrm>
            <a:off x="381000" y="685800"/>
            <a:ext cx="6096000" cy="3429000"/>
          </a:xfrm>
        </p:spPr>
      </p:sp>
      <p:sp>
        <p:nvSpPr>
          <p:cNvPr id="12291" name="备注占位符 2"/>
          <p:cNvSpPr>
            <a:spLocks noGrp="1"/>
          </p:cNvSpPr>
          <p:nvPr>
            <p:ph type="body" idx="1"/>
          </p:nvPr>
        </p:nvSpPr>
        <p:spPr/>
        <p:txBody>
          <a:bodyPr wrap="square" lIns="91440" tIns="45720" rIns="91440" bIns="45720" anchor="ctr"/>
          <a:lstStyle/>
          <a:p>
            <a:pPr lvl="0"/>
            <a:endParaRPr lang="zh-CN" altLang="en-US" dirty="0"/>
          </a:p>
        </p:txBody>
      </p:sp>
      <p:sp>
        <p:nvSpPr>
          <p:cNvPr id="1229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3</a:t>
            </a:fld>
            <a:endParaRPr lang="zh-CN" altLang="en-US" sz="1200" dirty="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4</a:t>
            </a:fld>
            <a:endParaRPr lang="zh-CN" altLang="en-US" sz="1200"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6</a:t>
            </a:fld>
            <a:endParaRPr lang="zh-CN" altLang="en-US" sz="1200"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7</a:t>
            </a:fld>
            <a:endParaRPr lang="zh-CN" altLang="en-US" sz="1200" dirty="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8</a:t>
            </a:fld>
            <a:endParaRPr lang="zh-CN" altLang="en-US" sz="1200" dirty="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a:xfrm>
            <a:off x="381000" y="685800"/>
            <a:ext cx="6096000" cy="3429000"/>
          </a:xfrm>
        </p:spPr>
      </p:sp>
      <p:sp>
        <p:nvSpPr>
          <p:cNvPr id="12291" name="备注占位符 2"/>
          <p:cNvSpPr>
            <a:spLocks noGrp="1"/>
          </p:cNvSpPr>
          <p:nvPr>
            <p:ph type="body" idx="1"/>
          </p:nvPr>
        </p:nvSpPr>
        <p:spPr/>
        <p:txBody>
          <a:bodyPr wrap="square" lIns="91440" tIns="45720" rIns="91440" bIns="45720" anchor="ctr"/>
          <a:lstStyle/>
          <a:p>
            <a:pPr lvl="0"/>
            <a:endParaRPr lang="zh-CN" altLang="en-US" dirty="0"/>
          </a:p>
        </p:txBody>
      </p:sp>
      <p:sp>
        <p:nvSpPr>
          <p:cNvPr id="1229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9</a:t>
            </a:fld>
            <a:endParaRPr lang="zh-CN" altLang="en-US" sz="1200" dirty="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a:xfrm>
            <a:off x="381000" y="685800"/>
            <a:ext cx="6096000" cy="3429000"/>
          </a:xfrm>
        </p:spPr>
      </p:sp>
      <p:sp>
        <p:nvSpPr>
          <p:cNvPr id="14339" name="备注占位符 2"/>
          <p:cNvSpPr>
            <a:spLocks noGrp="1"/>
          </p:cNvSpPr>
          <p:nvPr>
            <p:ph type="body" idx="1"/>
          </p:nvPr>
        </p:nvSpPr>
        <p:spPr/>
        <p:txBody>
          <a:bodyPr wrap="square" lIns="91440" tIns="45720" rIns="91440" bIns="45720" anchor="ctr"/>
          <a:lstStyle/>
          <a:p>
            <a:pPr lvl="0"/>
            <a:endParaRPr lang="zh-CN" altLang="en-US" dirty="0"/>
          </a:p>
        </p:txBody>
      </p:sp>
      <p:sp>
        <p:nvSpPr>
          <p:cNvPr id="14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a:buChar char="•"/>
            </a:pPr>
            <a:fld id="{9A0DB2DC-4C9A-4742-B13C-FB6460FD3503}" type="slidenum">
              <a:rPr lang="zh-CN" altLang="en-US" sz="1200" dirty="0">
                <a:solidFill>
                  <a:srgbClr val="000000"/>
                </a:solidFill>
              </a:rPr>
              <a:t>10</a:t>
            </a:fld>
            <a:endParaRPr lang="zh-CN" altLang="en-US" sz="1200" dirty="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EDEDED"/>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946651" y="2565400"/>
            <a:ext cx="6334126" cy="863600"/>
          </a:xfrm>
        </p:spPr>
        <p:txBody>
          <a:bodyPr/>
          <a:lstStyle>
            <a:lvl1pPr>
              <a:defRPr sz="3600"/>
            </a:lvl1pPr>
          </a:lstStyle>
          <a:p>
            <a:pPr lvl="0"/>
            <a:r>
              <a:rPr lang="zh-CN" noProof="0"/>
              <a:t>单击此处编辑母版标题样式</a:t>
            </a:r>
          </a:p>
        </p:txBody>
      </p:sp>
      <p:sp>
        <p:nvSpPr>
          <p:cNvPr id="2051" name="Rectangle 3"/>
          <p:cNvSpPr>
            <a:spLocks noGrp="1" noChangeArrowheads="1"/>
          </p:cNvSpPr>
          <p:nvPr>
            <p:ph type="subTitle" idx="1"/>
          </p:nvPr>
        </p:nvSpPr>
        <p:spPr>
          <a:xfrm>
            <a:off x="4948237" y="3644900"/>
            <a:ext cx="6335712" cy="647700"/>
          </a:xfrm>
        </p:spPr>
        <p:txBody>
          <a:bodyPr/>
          <a:lstStyle>
            <a:lvl1pPr marL="0" indent="0">
              <a:buFontTx/>
              <a:buNone/>
              <a:defRPr sz="2400"/>
            </a:lvl1pPr>
          </a:lstStyle>
          <a:p>
            <a:pPr lvl="0"/>
            <a:r>
              <a:rPr lang="zh-CN" noProof="0"/>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963" y="908050"/>
            <a:ext cx="2743201" cy="521811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1" y="908050"/>
            <a:ext cx="8081963" cy="521811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2F2F2"/>
        </a:solidFill>
        <a:effectLst/>
      </p:bgPr>
    </p:bg>
    <p:spTree>
      <p:nvGrpSpPr>
        <p:cNvPr id="1" name=""/>
        <p:cNvGrpSpPr/>
        <p:nvPr/>
      </p:nvGrpSpPr>
      <p:grpSpPr>
        <a:xfrm>
          <a:off x="0" y="0"/>
          <a:ext cx="0" cy="0"/>
          <a:chOff x="0" y="0"/>
          <a:chExt cx="0" cy="0"/>
        </a:xfrm>
      </p:grpSpPr>
      <p:pic>
        <p:nvPicPr>
          <p:cNvPr id="19" name="Picture 18" descr="PPECLOGO-eff2-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5663" y="3446465"/>
            <a:ext cx="280987" cy="236537"/>
          </a:xfrm>
          <a:prstGeom prst="rect">
            <a:avLst/>
          </a:prstGeom>
          <a:noFill/>
          <a:ln w="9525">
            <a:noFill/>
          </a:ln>
        </p:spPr>
      </p:pic>
      <p:pic>
        <p:nvPicPr>
          <p:cNvPr id="18" name="Picture 17" descr="PPECLOGO-eff2-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9252" y="2909890"/>
            <a:ext cx="360363" cy="301625"/>
          </a:xfrm>
          <a:prstGeom prst="rect">
            <a:avLst/>
          </a:prstGeom>
          <a:noFill/>
          <a:ln w="9525">
            <a:noFill/>
          </a:ln>
        </p:spPr>
      </p:pic>
      <p:pic>
        <p:nvPicPr>
          <p:cNvPr id="17" name="Picture 16" descr="PPECLOGO-eff2-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20113" y="3325814"/>
            <a:ext cx="703263" cy="585787"/>
          </a:xfrm>
          <a:prstGeom prst="rect">
            <a:avLst/>
          </a:prstGeom>
          <a:noFill/>
          <a:ln w="9525">
            <a:noFill/>
          </a:ln>
        </p:spPr>
      </p:pic>
      <p:pic>
        <p:nvPicPr>
          <p:cNvPr id="16" name="Picture 15" descr="PPECLOGO-eff2-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3038" y="2786065"/>
            <a:ext cx="438150" cy="365125"/>
          </a:xfrm>
          <a:prstGeom prst="rect">
            <a:avLst/>
          </a:prstGeom>
          <a:noFill/>
          <a:ln w="9525">
            <a:noFill/>
          </a:ln>
        </p:spPr>
      </p:pic>
      <p:pic>
        <p:nvPicPr>
          <p:cNvPr id="15" name="Picture 14" descr="PPECLOGO-eff2-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54226" y="2795588"/>
            <a:ext cx="1697037" cy="1428750"/>
          </a:xfrm>
          <a:prstGeom prst="rect">
            <a:avLst/>
          </a:prstGeom>
          <a:noFill/>
          <a:ln w="9525">
            <a:noFill/>
          </a:ln>
        </p:spPr>
      </p:pic>
      <p:pic>
        <p:nvPicPr>
          <p:cNvPr id="14" name="Picture 13" descr="PPECLOGO-eff-0-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55376" y="2365377"/>
            <a:ext cx="522288" cy="392113"/>
          </a:xfrm>
          <a:prstGeom prst="rect">
            <a:avLst/>
          </a:prstGeom>
          <a:noFill/>
          <a:ln w="9525">
            <a:noFill/>
          </a:ln>
        </p:spPr>
      </p:pic>
      <p:pic>
        <p:nvPicPr>
          <p:cNvPr id="13" name="Picture 12" descr="PPECLOGO-eff-0-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2264" y="3624263"/>
            <a:ext cx="522287" cy="393700"/>
          </a:xfrm>
          <a:prstGeom prst="rect">
            <a:avLst/>
          </a:prstGeom>
          <a:noFill/>
          <a:ln w="9525">
            <a:noFill/>
          </a:ln>
        </p:spPr>
      </p:pic>
      <p:pic>
        <p:nvPicPr>
          <p:cNvPr id="12" name="Picture 11" descr="PPECLOGO-eff-5-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885364" y="2725738"/>
            <a:ext cx="1117600" cy="850900"/>
          </a:xfrm>
          <a:prstGeom prst="rect">
            <a:avLst/>
          </a:prstGeom>
          <a:noFill/>
          <a:ln w="9525">
            <a:noFill/>
          </a:ln>
        </p:spPr>
      </p:pic>
      <p:pic>
        <p:nvPicPr>
          <p:cNvPr id="11" name="Picture 10" descr="PPECLOGO-eff-5-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53051" y="3446463"/>
            <a:ext cx="1833563" cy="1435100"/>
          </a:xfrm>
          <a:prstGeom prst="rect">
            <a:avLst/>
          </a:prstGeom>
          <a:noFill/>
          <a:ln w="9525">
            <a:noFill/>
          </a:ln>
        </p:spPr>
      </p:pic>
      <p:pic>
        <p:nvPicPr>
          <p:cNvPr id="10" name="Picture 9" descr="PPECLOGO-eff-5-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62314" y="3206750"/>
            <a:ext cx="1477962" cy="1123950"/>
          </a:xfrm>
          <a:prstGeom prst="rect">
            <a:avLst/>
          </a:prstGeom>
          <a:noFill/>
          <a:ln w="9525">
            <a:noFill/>
          </a:ln>
        </p:spPr>
      </p:pic>
      <p:pic>
        <p:nvPicPr>
          <p:cNvPr id="9" name="Picture 8" descr="PPECLOGO-eff-0-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5278439" y="2574925"/>
            <a:ext cx="981075" cy="750888"/>
          </a:xfrm>
          <a:prstGeom prst="rect">
            <a:avLst/>
          </a:prstGeom>
          <a:noFill/>
          <a:ln w="9525">
            <a:noFill/>
          </a:ln>
        </p:spPr>
      </p:pic>
      <p:pic>
        <p:nvPicPr>
          <p:cNvPr id="8" name="Picture 6" descr="PPECLOGO-eff-0-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77113" y="2903538"/>
            <a:ext cx="400050" cy="303212"/>
          </a:xfrm>
          <a:prstGeom prst="rect">
            <a:avLst/>
          </a:prstGeom>
          <a:noFill/>
          <a:ln w="9525">
            <a:noFill/>
          </a:ln>
        </p:spPr>
      </p:pic>
      <p:pic>
        <p:nvPicPr>
          <p:cNvPr id="7" name="Picture 5" descr="PPECLOGO-eff-0-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467227" y="3770315"/>
            <a:ext cx="523875" cy="396875"/>
          </a:xfrm>
          <a:prstGeom prst="rect">
            <a:avLst/>
          </a:prstGeom>
          <a:noFill/>
          <a:ln w="9525">
            <a:noFill/>
          </a:ln>
        </p:spPr>
      </p:pic>
      <p:pic>
        <p:nvPicPr>
          <p:cNvPr id="6" name="Picture 4" descr="PPECLOGO-eff-0-3"/>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39813" y="1447800"/>
            <a:ext cx="3014663" cy="2376488"/>
          </a:xfrm>
          <a:prstGeom prst="rect">
            <a:avLst/>
          </a:prstGeom>
          <a:noFill/>
          <a:ln w="9525">
            <a:noFill/>
          </a:ln>
        </p:spPr>
      </p:pic>
      <p:pic>
        <p:nvPicPr>
          <p:cNvPr id="5" name="Picture 3" descr="PPECLOGO-eff-0-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431214" y="2757490"/>
            <a:ext cx="1095374" cy="839787"/>
          </a:xfrm>
          <a:prstGeom prst="rect">
            <a:avLst/>
          </a:prstGeom>
          <a:noFill/>
          <a:ln w="9525">
            <a:noFill/>
          </a:ln>
        </p:spPr>
      </p:pic>
      <p:pic>
        <p:nvPicPr>
          <p:cNvPr id="4" name="Picture 2" descr="PPECLOGO-eff-0-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46551" y="2886075"/>
            <a:ext cx="1060450" cy="8001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35" presetClass="path" presetSubtype="0" fill="hold" nodeType="withEffect">
                                  <p:stCondLst>
                                    <p:cond delay="0"/>
                                  </p:stCondLst>
                                  <p:childTnLst>
                                    <p:animMotion origin="layout" path="M 0 0  L -0.25 0  E" pathEditMode="relative" rAng="0" ptsTypes="">
                                      <p:cBhvr>
                                        <p:cTn id="39" dur="3000" fill="hold"/>
                                        <p:tgtEl>
                                          <p:spTgt spid="12"/>
                                        </p:tgtEl>
                                        <p:attrNameLst>
                                          <p:attrName>ppt_x</p:attrName>
                                          <p:attrName>ppt_y</p:attrName>
                                        </p:attrNameLst>
                                      </p:cBhvr>
                                      <p:rCtr x="0" y="0"/>
                                    </p:animMotion>
                                  </p:childTnLst>
                                </p:cTn>
                              </p:par>
                              <p:par>
                                <p:cTn id="40" presetID="35" presetClass="path" presetSubtype="0" fill="hold" nodeType="withEffect">
                                  <p:stCondLst>
                                    <p:cond delay="0"/>
                                  </p:stCondLst>
                                  <p:childTnLst>
                                    <p:animMotion origin="layout" path="M 4.16667E-6 3.33333E-6 L -0.31632 3.33333E-6 " pathEditMode="relative" rAng="0" ptsTypes="AA">
                                      <p:cBhvr>
                                        <p:cTn id="41" dur="3000" fill="hold"/>
                                        <p:tgtEl>
                                          <p:spTgt spid="5"/>
                                        </p:tgtEl>
                                        <p:attrNameLst>
                                          <p:attrName>ppt_x</p:attrName>
                                          <p:attrName>ppt_y</p:attrName>
                                        </p:attrNameLst>
                                      </p:cBhvr>
                                      <p:rCtr x="-15800" y="0"/>
                                    </p:animMotion>
                                  </p:childTnLst>
                                </p:cTn>
                              </p:par>
                              <p:par>
                                <p:cTn id="42" presetID="35" presetClass="path" presetSubtype="0" fill="hold" nodeType="withEffect">
                                  <p:stCondLst>
                                    <p:cond delay="0"/>
                                  </p:stCondLst>
                                  <p:childTnLst>
                                    <p:animMotion origin="layout" path="M 0.00504 -1.85185E-6 L -0.46684 -1.85185E-6 " pathEditMode="relative" rAng="0" ptsTypes="AA">
                                      <p:cBhvr>
                                        <p:cTn id="43" dur="3000" fill="hold"/>
                                        <p:tgtEl>
                                          <p:spTgt spid="8"/>
                                        </p:tgtEl>
                                        <p:attrNameLst>
                                          <p:attrName>ppt_x</p:attrName>
                                          <p:attrName>ppt_y</p:attrName>
                                        </p:attrNameLst>
                                      </p:cBhvr>
                                      <p:rCtr x="-23600" y="0"/>
                                    </p:animMotion>
                                  </p:childTnLst>
                                </p:cTn>
                              </p:par>
                              <p:par>
                                <p:cTn id="44" presetID="35" presetClass="path" presetSubtype="0" fill="hold" nodeType="withEffect">
                                  <p:stCondLst>
                                    <p:cond delay="0"/>
                                  </p:stCondLst>
                                  <p:childTnLst>
                                    <p:animMotion origin="layout" path="M -3.05556E-6 1.11111E-6 L -0.19531 1.11111E-6 " pathEditMode="relative" rAng="0" ptsTypes="AA">
                                      <p:cBhvr>
                                        <p:cTn id="45" dur="3000" fill="hold"/>
                                        <p:tgtEl>
                                          <p:spTgt spid="9"/>
                                        </p:tgtEl>
                                        <p:attrNameLst>
                                          <p:attrName>ppt_x</p:attrName>
                                          <p:attrName>ppt_y</p:attrName>
                                        </p:attrNameLst>
                                      </p:cBhvr>
                                      <p:rCtr x="-9800" y="0"/>
                                    </p:animMotion>
                                  </p:childTnLst>
                                </p:cTn>
                              </p:par>
                              <p:par>
                                <p:cTn id="46" presetID="35" presetClass="path" presetSubtype="0" fill="hold" nodeType="withEffect">
                                  <p:stCondLst>
                                    <p:cond delay="0"/>
                                  </p:stCondLst>
                                  <p:childTnLst>
                                    <p:animMotion origin="layout" path="M 5.55556E-7 2.59259E-6 L -0.43594 2.59259E-6 " pathEditMode="relative" rAng="0" ptsTypes="AA">
                                      <p:cBhvr>
                                        <p:cTn id="47" dur="3000" fill="hold"/>
                                        <p:tgtEl>
                                          <p:spTgt spid="7"/>
                                        </p:tgtEl>
                                        <p:attrNameLst>
                                          <p:attrName>ppt_x</p:attrName>
                                          <p:attrName>ppt_y</p:attrName>
                                        </p:attrNameLst>
                                      </p:cBhvr>
                                      <p:rCtr x="-21800" y="0"/>
                                    </p:animMotion>
                                  </p:childTnLst>
                                </p:cTn>
                              </p:par>
                              <p:par>
                                <p:cTn id="48" presetID="35" presetClass="path" presetSubtype="0" fill="hold" nodeType="withEffect">
                                  <p:stCondLst>
                                    <p:cond delay="0"/>
                                  </p:stCondLst>
                                  <p:childTnLst>
                                    <p:animMotion origin="layout" path="M 3.05556E-6 -1.85185E-6 L -0.33577 -1.85185E-6 " pathEditMode="relative" rAng="0" ptsTypes="AA">
                                      <p:cBhvr>
                                        <p:cTn id="49" dur="3000" fill="hold"/>
                                        <p:tgtEl>
                                          <p:spTgt spid="4"/>
                                        </p:tgtEl>
                                        <p:attrNameLst>
                                          <p:attrName>ppt_x</p:attrName>
                                          <p:attrName>ppt_y</p:attrName>
                                        </p:attrNameLst>
                                      </p:cBhvr>
                                      <p:rCtr x="-16800" y="0"/>
                                    </p:animMotion>
                                  </p:childTnLst>
                                </p:cTn>
                              </p:par>
                              <p:par>
                                <p:cTn id="50" presetID="35" presetClass="path" presetSubtype="0" fill="hold" nodeType="withEffect">
                                  <p:stCondLst>
                                    <p:cond delay="0"/>
                                  </p:stCondLst>
                                  <p:childTnLst>
                                    <p:animMotion origin="layout" path="M 1.66667E-6 -1.85185E-6 L -0.57188 -1.85185E-6 " pathEditMode="relative" rAng="0" ptsTypes="AA">
                                      <p:cBhvr>
                                        <p:cTn id="51" dur="3000" fill="hold"/>
                                        <p:tgtEl>
                                          <p:spTgt spid="13"/>
                                        </p:tgtEl>
                                        <p:attrNameLst>
                                          <p:attrName>ppt_x</p:attrName>
                                          <p:attrName>ppt_y</p:attrName>
                                        </p:attrNameLst>
                                      </p:cBhvr>
                                      <p:rCtr x="-28600" y="0"/>
                                    </p:animMotion>
                                  </p:childTnLst>
                                </p:cTn>
                              </p:par>
                              <p:par>
                                <p:cTn id="52" presetID="35" presetClass="path" presetSubtype="0" fill="hold" nodeType="withEffect">
                                  <p:stCondLst>
                                    <p:cond delay="0"/>
                                  </p:stCondLst>
                                  <p:childTnLst>
                                    <p:animMotion origin="layout" path="M 1.66667E-6 -1.85185E-6 L -0.57188 -1.85185E-6 " pathEditMode="relative" rAng="0" ptsTypes="AA">
                                      <p:cBhvr>
                                        <p:cTn id="53" dur="3000" fill="hold"/>
                                        <p:tgtEl>
                                          <p:spTgt spid="14"/>
                                        </p:tgtEl>
                                        <p:attrNameLst>
                                          <p:attrName>ppt_x</p:attrName>
                                          <p:attrName>ppt_y</p:attrName>
                                        </p:attrNameLst>
                                      </p:cBhvr>
                                      <p:rCtr x="-28600" y="0"/>
                                    </p:animMotion>
                                  </p:childTnLst>
                                </p:cTn>
                              </p:par>
                              <p:par>
                                <p:cTn id="54" presetID="63" presetClass="path" presetSubtype="0" fill="hold" nodeType="withEffect">
                                  <p:stCondLst>
                                    <p:cond delay="0"/>
                                  </p:stCondLst>
                                  <p:childTnLst>
                                    <p:animMotion origin="layout" path="M 5.55556E-7 2.59259E-6 L 0.43906 2.59259E-6 " pathEditMode="relative" rAng="0" ptsTypes="AA">
                                      <p:cBhvr>
                                        <p:cTn id="55" dur="3000" fill="hold"/>
                                        <p:tgtEl>
                                          <p:spTgt spid="11"/>
                                        </p:tgtEl>
                                        <p:attrNameLst>
                                          <p:attrName>ppt_x</p:attrName>
                                          <p:attrName>ppt_y</p:attrName>
                                        </p:attrNameLst>
                                      </p:cBhvr>
                                      <p:rCtr x="21900" y="0"/>
                                    </p:animMotion>
                                  </p:childTnLst>
                                </p:cTn>
                              </p:par>
                              <p:par>
                                <p:cTn id="56" presetID="63" presetClass="path" presetSubtype="0" fill="hold" nodeType="withEffect">
                                  <p:stCondLst>
                                    <p:cond delay="0"/>
                                  </p:stCondLst>
                                  <p:childTnLst>
                                    <p:animMotion origin="layout" path="M -1.38889E-6 2.96296E-6 L 0.62813 2.96296E-6 " pathEditMode="relative" rAng="0" ptsTypes="AA">
                                      <p:cBhvr>
                                        <p:cTn id="57" dur="3000" fill="hold"/>
                                        <p:tgtEl>
                                          <p:spTgt spid="10"/>
                                        </p:tgtEl>
                                        <p:attrNameLst>
                                          <p:attrName>ppt_x</p:attrName>
                                          <p:attrName>ppt_y</p:attrName>
                                        </p:attrNameLst>
                                      </p:cBhvr>
                                      <p:rCtr x="31400" y="0"/>
                                    </p:animMotion>
                                  </p:childTnLst>
                                </p:cTn>
                              </p:par>
                              <p:par>
                                <p:cTn id="58" presetID="63" presetClass="path" presetSubtype="0" fill="hold" nodeType="withEffect">
                                  <p:stCondLst>
                                    <p:cond delay="0"/>
                                  </p:stCondLst>
                                  <p:childTnLst>
                                    <p:animMotion origin="layout" path="M 2.77778E-6 -2.96296E-6 L 0.42465 -2.96296E-6 " pathEditMode="relative" rAng="0" ptsTypes="AA">
                                      <p:cBhvr>
                                        <p:cTn id="59" dur="3000" fill="hold"/>
                                        <p:tgtEl>
                                          <p:spTgt spid="6"/>
                                        </p:tgtEl>
                                        <p:attrNameLst>
                                          <p:attrName>ppt_x</p:attrName>
                                          <p:attrName>ppt_y</p:attrName>
                                        </p:attrNameLst>
                                      </p:cBhvr>
                                      <p:rCtr x="21200" y="0"/>
                                    </p:animMotion>
                                  </p:childTnLst>
                                </p:cTn>
                              </p:par>
                              <p:par>
                                <p:cTn id="60" presetID="10" presetClass="exit" presetSubtype="0" fill="hold" nodeType="withEffect">
                                  <p:stCondLst>
                                    <p:cond delay="2500"/>
                                  </p:stCondLst>
                                  <p:childTnLst>
                                    <p:animEffect transition="out" filter="fade">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par>
                                <p:cTn id="63" presetID="10" presetClass="exit" presetSubtype="0" fill="hold" nodeType="withEffect">
                                  <p:stCondLst>
                                    <p:cond delay="2500"/>
                                  </p:stCondLst>
                                  <p:childTnLst>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0" presetClass="exit" presetSubtype="0" fill="hold" nodeType="withEffect">
                                  <p:stCondLst>
                                    <p:cond delay="250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nodeType="withEffect">
                                  <p:stCondLst>
                                    <p:cond delay="2500"/>
                                  </p:stCondLst>
                                  <p:childTnLst>
                                    <p:animEffect transition="out" filter="fade">
                                      <p:cBhvr>
                                        <p:cTn id="70" dur="500"/>
                                        <p:tgtEl>
                                          <p:spTgt spid="7"/>
                                        </p:tgtEl>
                                      </p:cBhvr>
                                    </p:animEffect>
                                    <p:set>
                                      <p:cBhvr>
                                        <p:cTn id="71" dur="1" fill="hold">
                                          <p:stCondLst>
                                            <p:cond delay="499"/>
                                          </p:stCondLst>
                                        </p:cTn>
                                        <p:tgtEl>
                                          <p:spTgt spid="7"/>
                                        </p:tgtEl>
                                        <p:attrNameLst>
                                          <p:attrName>style.visibility</p:attrName>
                                        </p:attrNameLst>
                                      </p:cBhvr>
                                      <p:to>
                                        <p:strVal val="hidden"/>
                                      </p:to>
                                    </p:set>
                                  </p:childTnLst>
                                </p:cTn>
                              </p:par>
                              <p:par>
                                <p:cTn id="72" presetID="10" presetClass="exit" presetSubtype="0" fill="hold" nodeType="withEffect">
                                  <p:stCondLst>
                                    <p:cond delay="2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nodeType="withEffect">
                                  <p:stCondLst>
                                    <p:cond delay="2500"/>
                                  </p:stCondLst>
                                  <p:childTnLst>
                                    <p:animEffect transition="out" filter="fade">
                                      <p:cBhvr>
                                        <p:cTn id="76" dur="500"/>
                                        <p:tgtEl>
                                          <p:spTgt spid="5"/>
                                        </p:tgtEl>
                                      </p:cBhvr>
                                    </p:animEffect>
                                    <p:set>
                                      <p:cBhvr>
                                        <p:cTn id="77" dur="1" fill="hold">
                                          <p:stCondLst>
                                            <p:cond delay="499"/>
                                          </p:stCondLst>
                                        </p:cTn>
                                        <p:tgtEl>
                                          <p:spTgt spid="5"/>
                                        </p:tgtEl>
                                        <p:attrNameLst>
                                          <p:attrName>style.visibility</p:attrName>
                                        </p:attrNameLst>
                                      </p:cBhvr>
                                      <p:to>
                                        <p:strVal val="hidden"/>
                                      </p:to>
                                    </p:set>
                                  </p:childTnLst>
                                </p:cTn>
                              </p:par>
                              <p:par>
                                <p:cTn id="78" presetID="10" presetClass="exit" presetSubtype="0" fill="hold" nodeType="withEffect">
                                  <p:stCondLst>
                                    <p:cond delay="2500"/>
                                  </p:stCondLst>
                                  <p:childTnLst>
                                    <p:animEffect transition="out" filter="fade">
                                      <p:cBhvr>
                                        <p:cTn id="79" dur="500"/>
                                        <p:tgtEl>
                                          <p:spTgt spid="12"/>
                                        </p:tgtEl>
                                      </p:cBhvr>
                                    </p:animEffect>
                                    <p:set>
                                      <p:cBhvr>
                                        <p:cTn id="80" dur="1" fill="hold">
                                          <p:stCondLst>
                                            <p:cond delay="499"/>
                                          </p:stCondLst>
                                        </p:cTn>
                                        <p:tgtEl>
                                          <p:spTgt spid="12"/>
                                        </p:tgtEl>
                                        <p:attrNameLst>
                                          <p:attrName>style.visibility</p:attrName>
                                        </p:attrNameLst>
                                      </p:cBhvr>
                                      <p:to>
                                        <p:strVal val="hidden"/>
                                      </p:to>
                                    </p:set>
                                  </p:childTnLst>
                                </p:cTn>
                              </p:par>
                              <p:par>
                                <p:cTn id="81" presetID="10" presetClass="exit" presetSubtype="0" fill="hold" nodeType="withEffect">
                                  <p:stCondLst>
                                    <p:cond delay="2500"/>
                                  </p:stCondLst>
                                  <p:childTnLst>
                                    <p:animEffect transition="out" filter="fade">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0" presetClass="exit" presetSubtype="0" fill="hold" nodeType="withEffect">
                                  <p:stCondLst>
                                    <p:cond delay="2500"/>
                                  </p:stCondLst>
                                  <p:childTnLst>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par>
                                <p:cTn id="87" presetID="10" presetClass="exit" presetSubtype="0" fill="hold" nodeType="withEffect">
                                  <p:stCondLst>
                                    <p:cond delay="2500"/>
                                  </p:stCondLst>
                                  <p:childTnLst>
                                    <p:animEffect transition="out" filter="fade">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10" presetClass="exit" presetSubtype="0" fill="hold" nodeType="withEffect">
                                  <p:stCondLst>
                                    <p:cond delay="2500"/>
                                  </p:stCondLst>
                                  <p:childTnLst>
                                    <p:animEffect transition="out" filter="fade">
                                      <p:cBhvr>
                                        <p:cTn id="91" dur="500"/>
                                        <p:tgtEl>
                                          <p:spTgt spid="8"/>
                                        </p:tgtEl>
                                      </p:cBhvr>
                                    </p:animEffect>
                                    <p:set>
                                      <p:cBhvr>
                                        <p:cTn id="92" dur="1" fill="hold">
                                          <p:stCondLst>
                                            <p:cond delay="499"/>
                                          </p:stCondLst>
                                        </p:cTn>
                                        <p:tgtEl>
                                          <p:spTgt spid="8"/>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100"/>
                                        <p:tgtEl>
                                          <p:spTgt spid="15"/>
                                        </p:tgtEl>
                                      </p:cBhvr>
                                    </p:animEffect>
                                  </p:childTnLst>
                                </p:cTn>
                              </p:par>
                              <p:par>
                                <p:cTn id="96" presetID="10" presetClass="entr" presetSubtype="0" fill="hold" nodeType="withEffect">
                                  <p:stCondLst>
                                    <p:cond delay="600"/>
                                  </p:stCondLst>
                                  <p:childTnLst>
                                    <p:set>
                                      <p:cBhvr>
                                        <p:cTn id="97" dur="1" fill="hold">
                                          <p:stCondLst>
                                            <p:cond delay="0"/>
                                          </p:stCondLst>
                                        </p:cTn>
                                        <p:tgtEl>
                                          <p:spTgt spid="16"/>
                                        </p:tgtEl>
                                        <p:attrNameLst>
                                          <p:attrName>style.visibility</p:attrName>
                                        </p:attrNameLst>
                                      </p:cBhvr>
                                      <p:to>
                                        <p:strVal val="visible"/>
                                      </p:to>
                                    </p:set>
                                    <p:animEffect transition="in" filter="fade">
                                      <p:cBhvr>
                                        <p:cTn id="98" dur="100"/>
                                        <p:tgtEl>
                                          <p:spTgt spid="16"/>
                                        </p:tgtEl>
                                      </p:cBhvr>
                                    </p:animEffect>
                                  </p:childTnLst>
                                </p:cTn>
                              </p:par>
                              <p:par>
                                <p:cTn id="99" presetID="10" presetClass="entr" presetSubtype="0" fill="hold" nodeType="withEffect">
                                  <p:stCondLst>
                                    <p:cond delay="20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100"/>
                                        <p:tgtEl>
                                          <p:spTgt spid="17"/>
                                        </p:tgtEl>
                                      </p:cBhvr>
                                    </p:animEffect>
                                  </p:childTnLst>
                                </p:cTn>
                              </p:par>
                              <p:par>
                                <p:cTn id="102" presetID="10" presetClass="entr" presetSubtype="0" fill="hold" nodeType="withEffect">
                                  <p:stCondLst>
                                    <p:cond delay="180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100"/>
                                        <p:tgtEl>
                                          <p:spTgt spid="18"/>
                                        </p:tgtEl>
                                      </p:cBhvr>
                                    </p:animEffect>
                                  </p:childTnLst>
                                </p:cTn>
                              </p:par>
                              <p:par>
                                <p:cTn id="105" presetID="10" presetClass="entr" presetSubtype="0" fill="hold" nodeType="withEffect">
                                  <p:stCondLst>
                                    <p:cond delay="220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100"/>
                                        <p:tgtEl>
                                          <p:spTgt spid="19"/>
                                        </p:tgtEl>
                                      </p:cBhvr>
                                    </p:animEffect>
                                  </p:childTnLst>
                                </p:cTn>
                              </p:par>
                              <p:par>
                                <p:cTn id="108" presetID="53" presetClass="exit" presetSubtype="16" fill="hold" nodeType="withEffect">
                                  <p:stCondLst>
                                    <p:cond delay="100"/>
                                  </p:stCondLst>
                                  <p:childTnLst>
                                    <p:anim calcmode="lin" valueType="num">
                                      <p:cBhvr>
                                        <p:cTn id="109" dur="1000"/>
                                        <p:tgtEl>
                                          <p:spTgt spid="15"/>
                                        </p:tgtEl>
                                        <p:attrNameLst>
                                          <p:attrName>ppt_w</p:attrName>
                                        </p:attrNameLst>
                                      </p:cBhvr>
                                      <p:tavLst>
                                        <p:tav tm="0">
                                          <p:val>
                                            <p:strVal val="ppt_w"/>
                                          </p:val>
                                        </p:tav>
                                        <p:tav tm="100000">
                                          <p:val>
                                            <p:fltVal val="0"/>
                                          </p:val>
                                        </p:tav>
                                      </p:tavLst>
                                    </p:anim>
                                    <p:anim calcmode="lin" valueType="num">
                                      <p:cBhvr>
                                        <p:cTn id="110" dur="1000"/>
                                        <p:tgtEl>
                                          <p:spTgt spid="15"/>
                                        </p:tgtEl>
                                        <p:attrNameLst>
                                          <p:attrName>ppt_h</p:attrName>
                                        </p:attrNameLst>
                                      </p:cBhvr>
                                      <p:tavLst>
                                        <p:tav tm="0">
                                          <p:val>
                                            <p:strVal val="ppt_h"/>
                                          </p:val>
                                        </p:tav>
                                        <p:tav tm="100000">
                                          <p:val>
                                            <p:fltVal val="0"/>
                                          </p:val>
                                        </p:tav>
                                      </p:tavLst>
                                    </p:anim>
                                    <p:animEffect transition="out" filter="fade">
                                      <p:cBhvr>
                                        <p:cTn id="111" dur="1000"/>
                                        <p:tgtEl>
                                          <p:spTgt spid="15"/>
                                        </p:tgtEl>
                                      </p:cBhvr>
                                    </p:animEffect>
                                    <p:set>
                                      <p:cBhvr>
                                        <p:cTn id="112" dur="1" fill="hold">
                                          <p:stCondLst>
                                            <p:cond delay="999"/>
                                          </p:stCondLst>
                                        </p:cTn>
                                        <p:tgtEl>
                                          <p:spTgt spid="15"/>
                                        </p:tgtEl>
                                        <p:attrNameLst>
                                          <p:attrName>style.visibility</p:attrName>
                                        </p:attrNameLst>
                                      </p:cBhvr>
                                      <p:to>
                                        <p:strVal val="hidden"/>
                                      </p:to>
                                    </p:set>
                                  </p:childTnLst>
                                </p:cTn>
                              </p:par>
                              <p:par>
                                <p:cTn id="113" presetID="53" presetClass="exit" presetSubtype="16" fill="hold" nodeType="withEffect">
                                  <p:stCondLst>
                                    <p:cond delay="700"/>
                                  </p:stCondLst>
                                  <p:childTnLst>
                                    <p:anim calcmode="lin" valueType="num">
                                      <p:cBhvr>
                                        <p:cTn id="114" dur="500"/>
                                        <p:tgtEl>
                                          <p:spTgt spid="16"/>
                                        </p:tgtEl>
                                        <p:attrNameLst>
                                          <p:attrName>ppt_w</p:attrName>
                                        </p:attrNameLst>
                                      </p:cBhvr>
                                      <p:tavLst>
                                        <p:tav tm="0">
                                          <p:val>
                                            <p:strVal val="ppt_w"/>
                                          </p:val>
                                        </p:tav>
                                        <p:tav tm="100000">
                                          <p:val>
                                            <p:fltVal val="0"/>
                                          </p:val>
                                        </p:tav>
                                      </p:tavLst>
                                    </p:anim>
                                    <p:anim calcmode="lin" valueType="num">
                                      <p:cBhvr>
                                        <p:cTn id="115" dur="500"/>
                                        <p:tgtEl>
                                          <p:spTgt spid="16"/>
                                        </p:tgtEl>
                                        <p:attrNameLst>
                                          <p:attrName>ppt_h</p:attrName>
                                        </p:attrNameLst>
                                      </p:cBhvr>
                                      <p:tavLst>
                                        <p:tav tm="0">
                                          <p:val>
                                            <p:strVal val="ppt_h"/>
                                          </p:val>
                                        </p:tav>
                                        <p:tav tm="100000">
                                          <p:val>
                                            <p:fltVal val="0"/>
                                          </p:val>
                                        </p:tav>
                                      </p:tavLst>
                                    </p:anim>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53" presetClass="exit" presetSubtype="16" fill="hold" nodeType="withEffect">
                                  <p:stCondLst>
                                    <p:cond delay="300"/>
                                  </p:stCondLst>
                                  <p:childTnLst>
                                    <p:anim calcmode="lin" valueType="num">
                                      <p:cBhvr>
                                        <p:cTn id="119" dur="500"/>
                                        <p:tgtEl>
                                          <p:spTgt spid="17"/>
                                        </p:tgtEl>
                                        <p:attrNameLst>
                                          <p:attrName>ppt_w</p:attrName>
                                        </p:attrNameLst>
                                      </p:cBhvr>
                                      <p:tavLst>
                                        <p:tav tm="0">
                                          <p:val>
                                            <p:strVal val="ppt_w"/>
                                          </p:val>
                                        </p:tav>
                                        <p:tav tm="100000">
                                          <p:val>
                                            <p:fltVal val="0"/>
                                          </p:val>
                                        </p:tav>
                                      </p:tavLst>
                                    </p:anim>
                                    <p:anim calcmode="lin" valueType="num">
                                      <p:cBhvr>
                                        <p:cTn id="120" dur="500"/>
                                        <p:tgtEl>
                                          <p:spTgt spid="17"/>
                                        </p:tgtEl>
                                        <p:attrNameLst>
                                          <p:attrName>ppt_h</p:attrName>
                                        </p:attrNameLst>
                                      </p:cBhvr>
                                      <p:tavLst>
                                        <p:tav tm="0">
                                          <p:val>
                                            <p:strVal val="ppt_h"/>
                                          </p:val>
                                        </p:tav>
                                        <p:tav tm="100000">
                                          <p:val>
                                            <p:fltVal val="0"/>
                                          </p:val>
                                        </p:tav>
                                      </p:tavLst>
                                    </p:anim>
                                    <p:animEffect transition="out" filter="fade">
                                      <p:cBhvr>
                                        <p:cTn id="121" dur="500"/>
                                        <p:tgtEl>
                                          <p:spTgt spid="17"/>
                                        </p:tgtEl>
                                      </p:cBhvr>
                                    </p:animEffect>
                                    <p:set>
                                      <p:cBhvr>
                                        <p:cTn id="122" dur="1" fill="hold">
                                          <p:stCondLst>
                                            <p:cond delay="499"/>
                                          </p:stCondLst>
                                        </p:cTn>
                                        <p:tgtEl>
                                          <p:spTgt spid="17"/>
                                        </p:tgtEl>
                                        <p:attrNameLst>
                                          <p:attrName>style.visibility</p:attrName>
                                        </p:attrNameLst>
                                      </p:cBhvr>
                                      <p:to>
                                        <p:strVal val="hidden"/>
                                      </p:to>
                                    </p:set>
                                  </p:childTnLst>
                                </p:cTn>
                              </p:par>
                              <p:par>
                                <p:cTn id="123" presetID="53" presetClass="exit" presetSubtype="16" fill="hold" nodeType="withEffect">
                                  <p:stCondLst>
                                    <p:cond delay="1900"/>
                                  </p:stCondLst>
                                  <p:childTnLst>
                                    <p:anim calcmode="lin" valueType="num">
                                      <p:cBhvr>
                                        <p:cTn id="124" dur="500"/>
                                        <p:tgtEl>
                                          <p:spTgt spid="18"/>
                                        </p:tgtEl>
                                        <p:attrNameLst>
                                          <p:attrName>ppt_w</p:attrName>
                                        </p:attrNameLst>
                                      </p:cBhvr>
                                      <p:tavLst>
                                        <p:tav tm="0">
                                          <p:val>
                                            <p:strVal val="ppt_w"/>
                                          </p:val>
                                        </p:tav>
                                        <p:tav tm="100000">
                                          <p:val>
                                            <p:fltVal val="0"/>
                                          </p:val>
                                        </p:tav>
                                      </p:tavLst>
                                    </p:anim>
                                    <p:anim calcmode="lin" valueType="num">
                                      <p:cBhvr>
                                        <p:cTn id="125" dur="500"/>
                                        <p:tgtEl>
                                          <p:spTgt spid="18"/>
                                        </p:tgtEl>
                                        <p:attrNameLst>
                                          <p:attrName>ppt_h</p:attrName>
                                        </p:attrNameLst>
                                      </p:cBhvr>
                                      <p:tavLst>
                                        <p:tav tm="0">
                                          <p:val>
                                            <p:strVal val="ppt_h"/>
                                          </p:val>
                                        </p:tav>
                                        <p:tav tm="100000">
                                          <p:val>
                                            <p:fltVal val="0"/>
                                          </p:val>
                                        </p:tav>
                                      </p:tavLst>
                                    </p:anim>
                                    <p:animEffect transition="out" filter="fade">
                                      <p:cBhvr>
                                        <p:cTn id="126" dur="500"/>
                                        <p:tgtEl>
                                          <p:spTgt spid="18"/>
                                        </p:tgtEl>
                                      </p:cBhvr>
                                    </p:animEffect>
                                    <p:set>
                                      <p:cBhvr>
                                        <p:cTn id="127" dur="1" fill="hold">
                                          <p:stCondLst>
                                            <p:cond delay="499"/>
                                          </p:stCondLst>
                                        </p:cTn>
                                        <p:tgtEl>
                                          <p:spTgt spid="18"/>
                                        </p:tgtEl>
                                        <p:attrNameLst>
                                          <p:attrName>style.visibility</p:attrName>
                                        </p:attrNameLst>
                                      </p:cBhvr>
                                      <p:to>
                                        <p:strVal val="hidden"/>
                                      </p:to>
                                    </p:set>
                                  </p:childTnLst>
                                </p:cTn>
                              </p:par>
                              <p:par>
                                <p:cTn id="128" presetID="53" presetClass="exit" presetSubtype="16" fill="hold" nodeType="withEffect">
                                  <p:stCondLst>
                                    <p:cond delay="2300"/>
                                  </p:stCondLst>
                                  <p:childTnLst>
                                    <p:anim calcmode="lin" valueType="num">
                                      <p:cBhvr>
                                        <p:cTn id="129" dur="500"/>
                                        <p:tgtEl>
                                          <p:spTgt spid="19"/>
                                        </p:tgtEl>
                                        <p:attrNameLst>
                                          <p:attrName>ppt_w</p:attrName>
                                        </p:attrNameLst>
                                      </p:cBhvr>
                                      <p:tavLst>
                                        <p:tav tm="0">
                                          <p:val>
                                            <p:strVal val="ppt_w"/>
                                          </p:val>
                                        </p:tav>
                                        <p:tav tm="100000">
                                          <p:val>
                                            <p:fltVal val="0"/>
                                          </p:val>
                                        </p:tav>
                                      </p:tavLst>
                                    </p:anim>
                                    <p:anim calcmode="lin" valueType="num">
                                      <p:cBhvr>
                                        <p:cTn id="130" dur="500"/>
                                        <p:tgtEl>
                                          <p:spTgt spid="19"/>
                                        </p:tgtEl>
                                        <p:attrNameLst>
                                          <p:attrName>ppt_h</p:attrName>
                                        </p:attrNameLst>
                                      </p:cBhvr>
                                      <p:tavLst>
                                        <p:tav tm="0">
                                          <p:val>
                                            <p:strVal val="ppt_h"/>
                                          </p:val>
                                        </p:tav>
                                        <p:tav tm="100000">
                                          <p:val>
                                            <p:fltVal val="0"/>
                                          </p:val>
                                        </p:tav>
                                      </p:tavLst>
                                    </p:anim>
                                    <p:animEffect transition="out" filter="fade">
                                      <p:cBhvr>
                                        <p:cTn id="131" dur="500"/>
                                        <p:tgtEl>
                                          <p:spTgt spid="19"/>
                                        </p:tgtEl>
                                      </p:cBhvr>
                                    </p:animEffect>
                                    <p:set>
                                      <p:cBhvr>
                                        <p:cTn id="13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2F2F2"/>
        </a:solidFill>
        <a:effectLst/>
      </p:bgPr>
    </p:bg>
    <p:spTree>
      <p:nvGrpSpPr>
        <p:cNvPr id="1" name=""/>
        <p:cNvGrpSpPr/>
        <p:nvPr/>
      </p:nvGrpSpPr>
      <p:grpSpPr>
        <a:xfrm>
          <a:off x="0" y="0"/>
          <a:ext cx="0" cy="0"/>
          <a:chOff x="0" y="0"/>
          <a:chExt cx="0" cy="0"/>
        </a:xfrm>
      </p:grpSpPr>
      <p:sp>
        <p:nvSpPr>
          <p:cNvPr id="4" name="矩形 3"/>
          <p:cNvSpPr>
            <a:spLocks noChangeArrowheads="1"/>
          </p:cNvSpPr>
          <p:nvPr/>
        </p:nvSpPr>
        <p:spPr bwMode="auto">
          <a:xfrm>
            <a:off x="0" y="6500813"/>
            <a:ext cx="12196763" cy="357188"/>
          </a:xfrm>
          <a:prstGeom prst="rect">
            <a:avLst/>
          </a:pr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lvl1pPr>
              <a:buFont typeface="Arial" panose="02080604020202020204" pitchFamily="34" charset="0"/>
              <a:defRPr>
                <a:solidFill>
                  <a:schemeClr val="tx1"/>
                </a:solidFill>
                <a:latin typeface="Arial" panose="02080604020202020204" pitchFamily="34" charset="0"/>
                <a:ea typeface="宋体" pitchFamily="2" charset="-122"/>
              </a:defRPr>
            </a:lvl1pPr>
            <a:lvl2pPr marL="742950" indent="-285750">
              <a:buFont typeface="Arial" panose="02080604020202020204" pitchFamily="34" charset="0"/>
              <a:defRPr>
                <a:solidFill>
                  <a:schemeClr val="tx1"/>
                </a:solidFill>
                <a:latin typeface="Arial" panose="02080604020202020204" pitchFamily="34" charset="0"/>
                <a:ea typeface="宋体" pitchFamily="2" charset="-122"/>
              </a:defRPr>
            </a:lvl2pPr>
            <a:lvl3pPr marL="1143000" indent="-228600">
              <a:buFont typeface="Arial" panose="02080604020202020204" pitchFamily="34" charset="0"/>
              <a:defRPr>
                <a:solidFill>
                  <a:schemeClr val="tx1"/>
                </a:solidFill>
                <a:latin typeface="Arial" panose="02080604020202020204" pitchFamily="34" charset="0"/>
                <a:ea typeface="宋体" pitchFamily="2" charset="-122"/>
              </a:defRPr>
            </a:lvl3pPr>
            <a:lvl4pPr marL="1600200" indent="-228600">
              <a:buFont typeface="Arial" panose="02080604020202020204" pitchFamily="34" charset="0"/>
              <a:defRPr>
                <a:solidFill>
                  <a:schemeClr val="tx1"/>
                </a:solidFill>
                <a:latin typeface="Arial" panose="02080604020202020204" pitchFamily="34" charset="0"/>
                <a:ea typeface="宋体" pitchFamily="2" charset="-122"/>
              </a:defRPr>
            </a:lvl4pPr>
            <a:lvl5pPr marL="2057400" indent="-228600">
              <a:buFont typeface="Arial" panose="02080604020202020204" pitchFamily="34" charse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5" name="矩形 4"/>
          <p:cNvSpPr>
            <a:spLocks noChangeArrowheads="1"/>
          </p:cNvSpPr>
          <p:nvPr/>
        </p:nvSpPr>
        <p:spPr bwMode="auto">
          <a:xfrm>
            <a:off x="0" y="6532563"/>
            <a:ext cx="12196763" cy="325438"/>
          </a:xfrm>
          <a:prstGeom prst="rect">
            <a:avLst/>
          </a:pr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lvl1pPr>
              <a:buFont typeface="Arial" panose="02080604020202020204" pitchFamily="34" charset="0"/>
              <a:defRPr>
                <a:solidFill>
                  <a:schemeClr val="tx1"/>
                </a:solidFill>
                <a:latin typeface="Arial" panose="02080604020202020204" pitchFamily="34" charset="0"/>
                <a:ea typeface="宋体" pitchFamily="2" charset="-122"/>
              </a:defRPr>
            </a:lvl1pPr>
            <a:lvl2pPr marL="742950" indent="-285750">
              <a:buFont typeface="Arial" panose="02080604020202020204" pitchFamily="34" charset="0"/>
              <a:defRPr>
                <a:solidFill>
                  <a:schemeClr val="tx1"/>
                </a:solidFill>
                <a:latin typeface="Arial" panose="02080604020202020204" pitchFamily="34" charset="0"/>
                <a:ea typeface="宋体" pitchFamily="2" charset="-122"/>
              </a:defRPr>
            </a:lvl2pPr>
            <a:lvl3pPr marL="1143000" indent="-228600">
              <a:buFont typeface="Arial" panose="02080604020202020204" pitchFamily="34" charset="0"/>
              <a:defRPr>
                <a:solidFill>
                  <a:schemeClr val="tx1"/>
                </a:solidFill>
                <a:latin typeface="Arial" panose="02080604020202020204" pitchFamily="34" charset="0"/>
                <a:ea typeface="宋体" pitchFamily="2" charset="-122"/>
              </a:defRPr>
            </a:lvl3pPr>
            <a:lvl4pPr marL="1600200" indent="-228600">
              <a:buFont typeface="Arial" panose="02080604020202020204" pitchFamily="34" charset="0"/>
              <a:defRPr>
                <a:solidFill>
                  <a:schemeClr val="tx1"/>
                </a:solidFill>
                <a:latin typeface="Arial" panose="02080604020202020204" pitchFamily="34" charset="0"/>
                <a:ea typeface="宋体" pitchFamily="2" charset="-122"/>
              </a:defRPr>
            </a:lvl4pPr>
            <a:lvl5pPr marL="2057400" indent="-228600">
              <a:buFont typeface="Arial" panose="02080604020202020204" pitchFamily="34" charse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80604020202020204" pitchFamily="34" charset="0"/>
              <a:ea typeface="宋体" pitchFamily="2" charset="-122"/>
              <a:cs typeface="+mn-cs"/>
            </a:endParaRPr>
          </a:p>
        </p:txBody>
      </p:sp>
      <p:sp>
        <p:nvSpPr>
          <p:cNvPr id="6" name="文本框 5"/>
          <p:cNvSpPr txBox="1">
            <a:spLocks noChangeArrowheads="1"/>
          </p:cNvSpPr>
          <p:nvPr/>
        </p:nvSpPr>
        <p:spPr bwMode="auto">
          <a:xfrm>
            <a:off x="11560175" y="6543676"/>
            <a:ext cx="402674" cy="30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Font typeface="Arial" panose="02080604020202020204" pitchFamily="34" charset="0"/>
              <a:defRPr>
                <a:solidFill>
                  <a:schemeClr val="tx1"/>
                </a:solidFill>
                <a:latin typeface="Arial" panose="02080604020202020204" pitchFamily="34" charset="0"/>
                <a:ea typeface="宋体" pitchFamily="2" charset="-122"/>
              </a:defRPr>
            </a:lvl1pPr>
            <a:lvl2pPr marL="742950" indent="-285750">
              <a:buFont typeface="Arial" panose="02080604020202020204" pitchFamily="34" charset="0"/>
              <a:defRPr>
                <a:solidFill>
                  <a:schemeClr val="tx1"/>
                </a:solidFill>
                <a:latin typeface="Arial" panose="02080604020202020204" pitchFamily="34" charset="0"/>
                <a:ea typeface="宋体" pitchFamily="2" charset="-122"/>
              </a:defRPr>
            </a:lvl2pPr>
            <a:lvl3pPr marL="1143000" indent="-228600">
              <a:buFont typeface="Arial" panose="02080604020202020204" pitchFamily="34" charset="0"/>
              <a:defRPr>
                <a:solidFill>
                  <a:schemeClr val="tx1"/>
                </a:solidFill>
                <a:latin typeface="Arial" panose="02080604020202020204" pitchFamily="34" charset="0"/>
                <a:ea typeface="宋体" pitchFamily="2" charset="-122"/>
              </a:defRPr>
            </a:lvl3pPr>
            <a:lvl4pPr marL="1600200" indent="-228600">
              <a:buFont typeface="Arial" panose="02080604020202020204" pitchFamily="34" charset="0"/>
              <a:defRPr>
                <a:solidFill>
                  <a:schemeClr val="tx1"/>
                </a:solidFill>
                <a:latin typeface="Arial" panose="02080604020202020204" pitchFamily="34" charset="0"/>
                <a:ea typeface="宋体" pitchFamily="2" charset="-122"/>
              </a:defRPr>
            </a:lvl4pPr>
            <a:lvl5pPr marL="2057400" indent="-228600">
              <a:buFont typeface="Arial" panose="02080604020202020204" pitchFamily="34" charse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80604020202020204" pitchFamily="34" charset="0"/>
              <a:buNone/>
              <a:defRPr/>
            </a:pPr>
            <a:fld id="{F909F17C-1FCD-4F41-B6EA-19BC37B5AA90}" type="slidenum">
              <a:rPr kumimoji="0" lang="zh-CN" altLang="en-US" sz="1400" b="0" i="0" u="none" strike="noStrike" kern="1200" cap="none" spc="0" normalizeH="0" baseline="0" noProof="0" smtClean="0">
                <a:ln>
                  <a:noFill/>
                </a:ln>
                <a:solidFill>
                  <a:schemeClr val="accent1"/>
                </a:solidFill>
                <a:effectLst/>
                <a:uLnTx/>
                <a:uFillTx/>
                <a:latin typeface="Arial" panose="02080604020202020204" pitchFamily="34" charset="0"/>
                <a:ea typeface="宋体" pitchFamily="2" charset="-122"/>
                <a:cs typeface="+mn-cs"/>
              </a:rPr>
              <a:t>‹#›</a:t>
            </a:fld>
            <a:endParaRPr kumimoji="0" lang="zh-CN" altLang="en-US" sz="1400" b="0" i="0" u="none" strike="noStrike" kern="1200" cap="none" spc="0" normalizeH="0" baseline="0" noProof="0">
              <a:ln>
                <a:noFill/>
              </a:ln>
              <a:solidFill>
                <a:schemeClr val="accent1"/>
              </a:solidFill>
              <a:effectLst/>
              <a:uLnTx/>
              <a:uFillTx/>
              <a:latin typeface="Arial" panose="02080604020202020204" pitchFamily="34" charset="0"/>
              <a:ea typeface="宋体" pitchFamily="2" charset="-122"/>
              <a:cs typeface="+mn-cs"/>
            </a:endParaRPr>
          </a:p>
        </p:txBody>
      </p:sp>
      <p:cxnSp>
        <p:nvCxnSpPr>
          <p:cNvPr id="3077" name="直接连接符 6"/>
          <p:cNvCxnSpPr/>
          <p:nvPr userDrawn="1"/>
        </p:nvCxnSpPr>
        <p:spPr>
          <a:xfrm>
            <a:off x="11282363" y="6546852"/>
            <a:ext cx="0" cy="288925"/>
          </a:xfrm>
          <a:prstGeom prst="line">
            <a:avLst/>
          </a:prstGeom>
          <a:ln w="9525" cap="flat" cmpd="sng">
            <a:solidFill>
              <a:schemeClr val="accent1"/>
            </a:solidFill>
            <a:prstDash val="solid"/>
            <a:headEnd type="none" w="med" len="med"/>
            <a:tailEnd type="none" w="med" len="med"/>
          </a:ln>
        </p:spPr>
      </p:cxnSp>
      <p:sp>
        <p:nvSpPr>
          <p:cNvPr id="2" name="标题 1"/>
          <p:cNvSpPr>
            <a:spLocks noGrp="1"/>
          </p:cNvSpPr>
          <p:nvPr>
            <p:ph type="title"/>
          </p:nvPr>
        </p:nvSpPr>
        <p:spPr/>
        <p:txBody>
          <a:bodyPr/>
          <a:lstStyle>
            <a:lvl1pPr>
              <a:defRPr>
                <a:solidFill>
                  <a:schemeClr val="tx2"/>
                </a:solidFill>
              </a:defRPr>
            </a:lvl1pPr>
          </a:lstStyle>
          <a:p>
            <a:r>
              <a:rPr lang="zh-CN" altLang="en-US"/>
              <a:t>单击此处编辑母版标题样式</a:t>
            </a:r>
          </a:p>
        </p:txBody>
      </p:sp>
      <p:sp>
        <p:nvSpPr>
          <p:cNvPr id="3" name="内容占位符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4" y="4406902"/>
            <a:ext cx="10366375"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4" y="2906713"/>
            <a:ext cx="103663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99" y="1600202"/>
            <a:ext cx="54117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3788" y="1600202"/>
            <a:ext cx="5413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38"/>
            <a:ext cx="10977563"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1"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1"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6013" y="1535113"/>
            <a:ext cx="539115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6013" y="2174875"/>
            <a:ext cx="539115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3201"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8850" y="273052"/>
            <a:ext cx="681831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2"/>
            <a:ext cx="401320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775" y="4800600"/>
            <a:ext cx="7318375"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90775" y="612775"/>
            <a:ext cx="7318375"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a:ln>
                <a:noFill/>
              </a:ln>
              <a:solidFill>
                <a:schemeClr val="tx2"/>
              </a:solidFill>
              <a:effectLst/>
              <a:uLnTx/>
              <a:uFillTx/>
              <a:latin typeface="+mn-lt"/>
              <a:ea typeface="+mn-ea"/>
              <a:cs typeface="+mn-cs"/>
            </a:endParaRPr>
          </a:p>
        </p:txBody>
      </p:sp>
      <p:sp>
        <p:nvSpPr>
          <p:cNvPr id="4" name="文本占位符 3"/>
          <p:cNvSpPr>
            <a:spLocks noGrp="1"/>
          </p:cNvSpPr>
          <p:nvPr>
            <p:ph type="body" sz="half" idx="2"/>
          </p:nvPr>
        </p:nvSpPr>
        <p:spPr>
          <a:xfrm>
            <a:off x="2390775" y="5367338"/>
            <a:ext cx="731837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1" y="908050"/>
            <a:ext cx="10977563" cy="635000"/>
          </a:xfrm>
          <a:prstGeom prst="rect">
            <a:avLst/>
          </a:prstGeom>
          <a:noFill/>
          <a:ln w="9525">
            <a:noFill/>
          </a:ln>
        </p:spPr>
        <p:txBody>
          <a:bodyPr anchor="ctr"/>
          <a:lstStyle/>
          <a:p>
            <a:pPr lvl="0"/>
            <a:r>
              <a:rPr lang="zh-CN" altLang="zh-CN" dirty="0"/>
              <a:t>单击此处编辑母版标题样式</a:t>
            </a:r>
          </a:p>
        </p:txBody>
      </p:sp>
      <p:sp>
        <p:nvSpPr>
          <p:cNvPr id="1027" name="Rectangle 3"/>
          <p:cNvSpPr>
            <a:spLocks noGrp="1"/>
          </p:cNvSpPr>
          <p:nvPr>
            <p:ph type="body" idx="1"/>
          </p:nvPr>
        </p:nvSpPr>
        <p:spPr>
          <a:xfrm>
            <a:off x="609601" y="1600202"/>
            <a:ext cx="10977563" cy="4525963"/>
          </a:xfrm>
          <a:prstGeom prst="rect">
            <a:avLst/>
          </a:prstGeom>
          <a:noFill/>
          <a:ln w="9525">
            <a:noFill/>
          </a:ln>
        </p:spPr>
        <p:txBody>
          <a:bodyPr/>
          <a:lstStyle/>
          <a:p>
            <a:pPr lvl="0"/>
            <a:r>
              <a:rPr lang="zh-CN" altLang="zh-CN" dirty="0"/>
              <a:t>单击此处编辑母版文本样式</a:t>
            </a:r>
          </a:p>
          <a:p>
            <a:pPr lvl="1"/>
            <a:r>
              <a:rPr lang="zh-CN" altLang="zh-CN" dirty="0"/>
              <a:t>第二级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panose="02080604020202020204" pitchFamily="34" charset="0"/>
          <a:ea typeface="微软雅黑" panose="020B0503020204020204" pitchFamily="34" charset="-122"/>
        </a:defRPr>
      </a:lvl2pPr>
      <a:lvl3pPr algn="l" rtl="0" eaLnBrk="0" fontAlgn="base" hangingPunct="0">
        <a:spcBef>
          <a:spcPct val="0"/>
        </a:spcBef>
        <a:spcAft>
          <a:spcPct val="0"/>
        </a:spcAft>
        <a:defRPr sz="2400">
          <a:solidFill>
            <a:schemeClr val="tx2"/>
          </a:solidFill>
          <a:latin typeface="Arial" panose="02080604020202020204" pitchFamily="34" charset="0"/>
          <a:ea typeface="微软雅黑" panose="020B0503020204020204" pitchFamily="34" charset="-122"/>
        </a:defRPr>
      </a:lvl3pPr>
      <a:lvl4pPr algn="l" rtl="0" eaLnBrk="0" fontAlgn="base" hangingPunct="0">
        <a:spcBef>
          <a:spcPct val="0"/>
        </a:spcBef>
        <a:spcAft>
          <a:spcPct val="0"/>
        </a:spcAft>
        <a:defRPr sz="2400">
          <a:solidFill>
            <a:schemeClr val="tx2"/>
          </a:solidFill>
          <a:latin typeface="Arial" panose="02080604020202020204" pitchFamily="34" charset="0"/>
          <a:ea typeface="微软雅黑" panose="020B0503020204020204" pitchFamily="34" charset="-122"/>
        </a:defRPr>
      </a:lvl4pPr>
      <a:lvl5pPr algn="l" rtl="0" eaLnBrk="0" fontAlgn="base" hangingPunct="0">
        <a:spcBef>
          <a:spcPct val="0"/>
        </a:spcBef>
        <a:spcAft>
          <a:spcPct val="0"/>
        </a:spcAft>
        <a:defRPr sz="2400">
          <a:solidFill>
            <a:schemeClr val="tx2"/>
          </a:solidFill>
          <a:latin typeface="Arial" panose="02080604020202020204" pitchFamily="34" charset="0"/>
          <a:ea typeface="微软雅黑" panose="020B0503020204020204" pitchFamily="34" charset="-122"/>
        </a:defRPr>
      </a:lvl5pPr>
      <a:lvl6pPr marL="457200" algn="l" rtl="0" fontAlgn="base">
        <a:spcBef>
          <a:spcPct val="0"/>
        </a:spcBef>
        <a:spcAft>
          <a:spcPct val="0"/>
        </a:spcAft>
        <a:defRPr sz="2400">
          <a:solidFill>
            <a:schemeClr val="tx2"/>
          </a:solidFill>
          <a:latin typeface="Arial" panose="02080604020202020204" pitchFamily="34" charset="0"/>
          <a:ea typeface="微软雅黑" panose="020B0503020204020204" pitchFamily="34" charset="-122"/>
        </a:defRPr>
      </a:lvl6pPr>
      <a:lvl7pPr marL="914400" algn="l" rtl="0" fontAlgn="base">
        <a:spcBef>
          <a:spcPct val="0"/>
        </a:spcBef>
        <a:spcAft>
          <a:spcPct val="0"/>
        </a:spcAft>
        <a:defRPr sz="2400">
          <a:solidFill>
            <a:schemeClr val="tx2"/>
          </a:solidFill>
          <a:latin typeface="Arial" panose="02080604020202020204" pitchFamily="34" charset="0"/>
          <a:ea typeface="微软雅黑" panose="020B0503020204020204" pitchFamily="34" charset="-122"/>
        </a:defRPr>
      </a:lvl7pPr>
      <a:lvl8pPr marL="1371600" algn="l" rtl="0" fontAlgn="base">
        <a:spcBef>
          <a:spcPct val="0"/>
        </a:spcBef>
        <a:spcAft>
          <a:spcPct val="0"/>
        </a:spcAft>
        <a:defRPr sz="2400">
          <a:solidFill>
            <a:schemeClr val="tx2"/>
          </a:solidFill>
          <a:latin typeface="Arial" panose="02080604020202020204" pitchFamily="34" charset="0"/>
          <a:ea typeface="微软雅黑" panose="020B0503020204020204" pitchFamily="34" charset="-122"/>
        </a:defRPr>
      </a:lvl8pPr>
      <a:lvl9pPr marL="1828800" algn="l" rtl="0" fontAlgn="base">
        <a:spcBef>
          <a:spcPct val="0"/>
        </a:spcBef>
        <a:spcAft>
          <a:spcPct val="0"/>
        </a:spcAft>
        <a:defRPr sz="2400">
          <a:solidFill>
            <a:schemeClr val="tx2"/>
          </a:solidFill>
          <a:latin typeface="Arial" panose="0208060402020202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vl6pPr marL="2514600" indent="-228600" algn="l" rtl="0" eaLnBrk="0" fontAlgn="base" hangingPunct="0">
        <a:spcBef>
          <a:spcPct val="20000"/>
        </a:spcBef>
        <a:spcAft>
          <a:spcPct val="0"/>
        </a:spcAft>
        <a:buChar char="»"/>
        <a:defRPr sz="2000">
          <a:solidFill>
            <a:schemeClr val="tx1"/>
          </a:solidFill>
          <a:latin typeface="+mn-lt"/>
          <a:ea typeface="宋体" pitchFamily="2" charset="-122"/>
        </a:defRPr>
      </a:lvl6pPr>
      <a:lvl7pPr marL="2971800" indent="-228600" algn="l" rtl="0" eaLnBrk="0" fontAlgn="base" hangingPunct="0">
        <a:spcBef>
          <a:spcPct val="20000"/>
        </a:spcBef>
        <a:spcAft>
          <a:spcPct val="0"/>
        </a:spcAft>
        <a:buChar char="»"/>
        <a:defRPr sz="2000">
          <a:solidFill>
            <a:schemeClr val="tx1"/>
          </a:solidFill>
          <a:latin typeface="+mn-lt"/>
          <a:ea typeface="宋体" pitchFamily="2" charset="-122"/>
        </a:defRPr>
      </a:lvl7pPr>
      <a:lvl8pPr marL="3429000" indent="-228600" algn="l" rtl="0" eaLnBrk="0" fontAlgn="base" hangingPunct="0">
        <a:spcBef>
          <a:spcPct val="20000"/>
        </a:spcBef>
        <a:spcAft>
          <a:spcPct val="0"/>
        </a:spcAft>
        <a:buChar char="»"/>
        <a:defRPr sz="2000">
          <a:solidFill>
            <a:schemeClr val="tx1"/>
          </a:solidFill>
          <a:latin typeface="+mn-lt"/>
          <a:ea typeface="宋体" pitchFamily="2" charset="-122"/>
        </a:defRPr>
      </a:lvl8pPr>
      <a:lvl9pPr marL="3886200" indent="-228600" algn="l" rtl="0" eaLnBrk="0" fontAlgn="base" hangingPunct="0">
        <a:spcBef>
          <a:spcPct val="20000"/>
        </a:spcBef>
        <a:spcAft>
          <a:spcPct val="0"/>
        </a:spcAft>
        <a:buChar char="»"/>
        <a:defRPr sz="2000">
          <a:solidFill>
            <a:schemeClr val="tx1"/>
          </a:solidFill>
          <a:latin typeface="+mn-lt"/>
          <a:ea typeface="宋体"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4.tiff"/><Relationship Id="rId5" Type="http://schemas.openxmlformats.org/officeDocument/2006/relationships/image" Target="../media/image33.tiff"/><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2.jpe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3">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9" name="Freeform 5"/>
          <p:cNvSpPr/>
          <p:nvPr/>
        </p:nvSpPr>
        <p:spPr bwMode="auto">
          <a:xfrm>
            <a:off x="757238" y="4635501"/>
            <a:ext cx="3367088" cy="422276"/>
          </a:xfrm>
          <a:custGeom>
            <a:avLst/>
            <a:gdLst>
              <a:gd name="T0" fmla="*/ 0 w 4416"/>
              <a:gd name="T1" fmla="*/ 0 h 554"/>
              <a:gd name="T2" fmla="*/ 4416 w 4416"/>
              <a:gd name="T3" fmla="*/ 0 h 554"/>
              <a:gd name="T4" fmla="*/ 4016 w 4416"/>
              <a:gd name="T5" fmla="*/ 554 h 554"/>
              <a:gd name="T6" fmla="*/ 400 w 4416"/>
              <a:gd name="T7" fmla="*/ 554 h 554"/>
              <a:gd name="T8" fmla="*/ 0 w 4416"/>
              <a:gd name="T9" fmla="*/ 0 h 554"/>
            </a:gdLst>
            <a:ahLst/>
            <a:cxnLst>
              <a:cxn ang="0">
                <a:pos x="T0" y="T1"/>
              </a:cxn>
              <a:cxn ang="0">
                <a:pos x="T2" y="T3"/>
              </a:cxn>
              <a:cxn ang="0">
                <a:pos x="T4" y="T5"/>
              </a:cxn>
              <a:cxn ang="0">
                <a:pos x="T6" y="T7"/>
              </a:cxn>
              <a:cxn ang="0">
                <a:pos x="T8" y="T9"/>
              </a:cxn>
            </a:cxnLst>
            <a:rect l="0" t="0" r="r" b="b"/>
            <a:pathLst>
              <a:path w="4416" h="554">
                <a:moveTo>
                  <a:pt x="0" y="0"/>
                </a:moveTo>
                <a:lnTo>
                  <a:pt x="4416" y="0"/>
                </a:lnTo>
                <a:lnTo>
                  <a:pt x="4016" y="554"/>
                </a:lnTo>
                <a:lnTo>
                  <a:pt x="400" y="554"/>
                </a:lnTo>
                <a:lnTo>
                  <a:pt x="0" y="0"/>
                </a:lnTo>
                <a:close/>
              </a:path>
            </a:pathLst>
          </a:custGeom>
          <a:solidFill>
            <a:schemeClr val="tx1">
              <a:lumMod val="50000"/>
            </a:schemeClr>
          </a:solidFill>
          <a:ln>
            <a:noFill/>
          </a:ln>
        </p:spPr>
        <p:txBody>
          <a:bodyPr/>
          <a:lstStyle/>
          <a:p>
            <a:pPr defTabSz="914400" eaLnBrk="1" hangingPunct="1">
              <a:defRPr/>
            </a:pPr>
            <a:endParaRPr lang="zh-CN" altLang="en-US" sz="1800"/>
          </a:p>
        </p:txBody>
      </p:sp>
      <p:sp>
        <p:nvSpPr>
          <p:cNvPr id="7171" name="Rectangle 6"/>
          <p:cNvSpPr/>
          <p:nvPr/>
        </p:nvSpPr>
        <p:spPr>
          <a:xfrm>
            <a:off x="1588" y="1885951"/>
            <a:ext cx="12195175" cy="2749550"/>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21" name="Freeform 7"/>
          <p:cNvSpPr/>
          <p:nvPr/>
        </p:nvSpPr>
        <p:spPr bwMode="auto">
          <a:xfrm>
            <a:off x="757238" y="1463676"/>
            <a:ext cx="3367088" cy="422276"/>
          </a:xfrm>
          <a:custGeom>
            <a:avLst/>
            <a:gdLst>
              <a:gd name="T0" fmla="*/ 0 w 4416"/>
              <a:gd name="T1" fmla="*/ 553 h 553"/>
              <a:gd name="T2" fmla="*/ 4416 w 4416"/>
              <a:gd name="T3" fmla="*/ 553 h 553"/>
              <a:gd name="T4" fmla="*/ 4016 w 4416"/>
              <a:gd name="T5" fmla="*/ 0 h 553"/>
              <a:gd name="T6" fmla="*/ 400 w 4416"/>
              <a:gd name="T7" fmla="*/ 0 h 553"/>
              <a:gd name="T8" fmla="*/ 0 w 4416"/>
              <a:gd name="T9" fmla="*/ 553 h 553"/>
            </a:gdLst>
            <a:ahLst/>
            <a:cxnLst>
              <a:cxn ang="0">
                <a:pos x="T0" y="T1"/>
              </a:cxn>
              <a:cxn ang="0">
                <a:pos x="T2" y="T3"/>
              </a:cxn>
              <a:cxn ang="0">
                <a:pos x="T4" y="T5"/>
              </a:cxn>
              <a:cxn ang="0">
                <a:pos x="T6" y="T7"/>
              </a:cxn>
              <a:cxn ang="0">
                <a:pos x="T8" y="T9"/>
              </a:cxn>
            </a:cxnLst>
            <a:rect l="0" t="0" r="r" b="b"/>
            <a:pathLst>
              <a:path w="4416" h="553">
                <a:moveTo>
                  <a:pt x="0" y="553"/>
                </a:moveTo>
                <a:lnTo>
                  <a:pt x="4416" y="553"/>
                </a:lnTo>
                <a:lnTo>
                  <a:pt x="4016" y="0"/>
                </a:lnTo>
                <a:lnTo>
                  <a:pt x="400" y="0"/>
                </a:lnTo>
                <a:lnTo>
                  <a:pt x="0" y="553"/>
                </a:lnTo>
                <a:close/>
              </a:path>
            </a:pathLst>
          </a:custGeom>
          <a:solidFill>
            <a:schemeClr val="tx1">
              <a:lumMod val="50000"/>
            </a:schemeClr>
          </a:solidFill>
          <a:ln>
            <a:noFill/>
          </a:ln>
        </p:spPr>
        <p:txBody>
          <a:bodyPr/>
          <a:lstStyle/>
          <a:p>
            <a:pPr defTabSz="914400" eaLnBrk="1" hangingPunct="1">
              <a:defRPr/>
            </a:pPr>
            <a:endParaRPr lang="zh-CN" altLang="en-US" sz="1800"/>
          </a:p>
        </p:txBody>
      </p:sp>
      <p:sp>
        <p:nvSpPr>
          <p:cNvPr id="7173" name="Rectangle 8"/>
          <p:cNvSpPr/>
          <p:nvPr/>
        </p:nvSpPr>
        <p:spPr>
          <a:xfrm>
            <a:off x="1062038" y="1463675"/>
            <a:ext cx="2755900" cy="3594099"/>
          </a:xfrm>
          <a:prstGeom prst="rect">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35" name="TextBox 16"/>
          <p:cNvSpPr txBox="1"/>
          <p:nvPr/>
        </p:nvSpPr>
        <p:spPr>
          <a:xfrm>
            <a:off x="6170388" y="6093297"/>
            <a:ext cx="2841179" cy="400110"/>
          </a:xfrm>
          <a:prstGeom prst="rect">
            <a:avLst/>
          </a:prstGeom>
          <a:solidFill>
            <a:schemeClr val="tx1"/>
          </a:solidFill>
        </p:spPr>
        <p:txBody>
          <a:bodyPr wrap="square">
            <a:spAutoFit/>
          </a:bodyPr>
          <a:lstStyle/>
          <a:p>
            <a:pPr algn="ctr" defTabSz="914400" eaLnBrk="1" fontAlgn="auto" hangingPunct="1">
              <a:spcBef>
                <a:spcPts val="0"/>
              </a:spcBef>
              <a:spcAft>
                <a:spcPts val="0"/>
              </a:spcAft>
              <a:defRPr/>
            </a:pPr>
            <a:r>
              <a:rPr lang="zh-CN" altLang="en-US" sz="2000" kern="0" dirty="0">
                <a:solidFill>
                  <a:srgbClr val="FFFFFF"/>
                </a:solidFill>
                <a:latin typeface="微软雅黑" panose="020B0503020204020204" pitchFamily="34" charset="-122"/>
                <a:ea typeface="微软雅黑" panose="020B0503020204020204" pitchFamily="34" charset="-122"/>
              </a:rPr>
              <a:t>流体物理研究所：谌 怡</a:t>
            </a:r>
          </a:p>
        </p:txBody>
      </p:sp>
      <p:sp>
        <p:nvSpPr>
          <p:cNvPr id="36" name="TextBox 17"/>
          <p:cNvSpPr txBox="1"/>
          <p:nvPr/>
        </p:nvSpPr>
        <p:spPr>
          <a:xfrm>
            <a:off x="9160794" y="6093296"/>
            <a:ext cx="1258068" cy="400110"/>
          </a:xfrm>
          <a:prstGeom prst="rect">
            <a:avLst/>
          </a:prstGeom>
          <a:solidFill>
            <a:schemeClr val="tx1"/>
          </a:solidFill>
        </p:spPr>
        <p:txBody>
          <a:bodyPr wrap="square">
            <a:spAutoFit/>
          </a:bodyPr>
          <a:lstStyle/>
          <a:p>
            <a:pPr algn="r" defTabSz="914400" eaLnBrk="1" fontAlgn="auto" hangingPunct="1">
              <a:spcBef>
                <a:spcPts val="0"/>
              </a:spcBef>
              <a:spcAft>
                <a:spcPts val="0"/>
              </a:spcAft>
              <a:defRPr/>
            </a:pPr>
            <a:r>
              <a:rPr lang="en-US" altLang="zh-CN" sz="2000" kern="0" dirty="0">
                <a:solidFill>
                  <a:srgbClr val="FFFFFF"/>
                </a:solidFill>
                <a:latin typeface="微软雅黑" panose="020B0503020204020204" pitchFamily="34" charset="-122"/>
                <a:ea typeface="微软雅黑" panose="020B0503020204020204" pitchFamily="34" charset="-122"/>
              </a:rPr>
              <a:t>2021-10</a:t>
            </a:r>
            <a:endParaRPr lang="zh-CN" altLang="en-US" sz="2000" kern="0" dirty="0">
              <a:solidFill>
                <a:srgbClr val="FFFFFF"/>
              </a:solidFill>
              <a:latin typeface="微软雅黑" panose="020B0503020204020204" pitchFamily="34" charset="-122"/>
              <a:ea typeface="微软雅黑" panose="020B0503020204020204" pitchFamily="34" charset="-122"/>
            </a:endParaRPr>
          </a:p>
        </p:txBody>
      </p:sp>
      <p:sp>
        <p:nvSpPr>
          <p:cNvPr id="7178" name="Rectangle 3"/>
          <p:cNvSpPr txBox="1"/>
          <p:nvPr/>
        </p:nvSpPr>
        <p:spPr>
          <a:xfrm>
            <a:off x="3866134" y="2132857"/>
            <a:ext cx="8136904" cy="2018582"/>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ts val="1200"/>
              </a:spcBef>
              <a:spcAft>
                <a:spcPts val="1200"/>
              </a:spcAft>
              <a:buNone/>
            </a:pPr>
            <a:r>
              <a:rPr lang="en-US" altLang="zh-CN" sz="4000" b="1" dirty="0">
                <a:solidFill>
                  <a:schemeClr val="accent1"/>
                </a:solidFill>
                <a:latin typeface="微软雅黑" panose="020B0503020204020204" pitchFamily="34" charset="-122"/>
              </a:rPr>
              <a:t>kHz-10kHz</a:t>
            </a:r>
            <a:r>
              <a:rPr lang="zh-CN" altLang="en-US" sz="4000" b="1" dirty="0">
                <a:solidFill>
                  <a:schemeClr val="accent1"/>
                </a:solidFill>
                <a:latin typeface="微软雅黑" panose="020B0503020204020204" pitchFamily="34" charset="-122"/>
              </a:rPr>
              <a:t>重频感应腔加速单元</a:t>
            </a:r>
            <a:endParaRPr lang="zh-CN" altLang="zh-CN" sz="4000" b="1" dirty="0">
              <a:solidFill>
                <a:schemeClr val="accent1"/>
              </a:solidFill>
              <a:latin typeface="微软雅黑" panose="020B0503020204020204" pitchFamily="34" charset="-122"/>
            </a:endParaRPr>
          </a:p>
        </p:txBody>
      </p:sp>
      <p:sp>
        <p:nvSpPr>
          <p:cNvPr id="2" name="TextBox 1"/>
          <p:cNvSpPr txBox="1"/>
          <p:nvPr/>
        </p:nvSpPr>
        <p:spPr>
          <a:xfrm>
            <a:off x="21368" y="61517"/>
            <a:ext cx="1433406" cy="369332"/>
          </a:xfrm>
          <a:prstGeom prst="rect">
            <a:avLst/>
          </a:prstGeom>
          <a:noFill/>
        </p:spPr>
        <p:txBody>
          <a:bodyPr wrap="none" rtlCol="0">
            <a:spAutoFit/>
          </a:bodyPr>
          <a:lstStyle/>
          <a:p>
            <a:r>
              <a:rPr lang="zh-CN" altLang="en-US" dirty="0">
                <a:solidFill>
                  <a:schemeClr val="tx2"/>
                </a:solidFill>
                <a:latin typeface="微软雅黑" panose="020B0503020204020204" pitchFamily="34" charset="-122"/>
                <a:ea typeface="微软雅黑" panose="020B0503020204020204" pitchFamily="34" charset="-122"/>
              </a:rPr>
              <a:t>密级 ★ 公开</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66934" y="-1317"/>
            <a:ext cx="1130131" cy="712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Box 23"/>
          <p:cNvSpPr txBox="1"/>
          <p:nvPr/>
        </p:nvSpPr>
        <p:spPr>
          <a:xfrm>
            <a:off x="1420813" y="236864"/>
            <a:ext cx="3525441"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rgbClr val="BE0000"/>
                </a:solidFill>
                <a:latin typeface="微软雅黑" panose="020B0503020204020204" pitchFamily="34" charset="-122"/>
              </a:rPr>
              <a:t>技术方案</a:t>
            </a:r>
            <a:r>
              <a:rPr lang="en-US" altLang="zh-CN" sz="2800" b="1" dirty="0">
                <a:solidFill>
                  <a:srgbClr val="BE0000"/>
                </a:solidFill>
                <a:latin typeface="微软雅黑" panose="020B0503020204020204" pitchFamily="34" charset="-122"/>
              </a:rPr>
              <a:t>-</a:t>
            </a:r>
            <a:r>
              <a:rPr lang="zh-CN" altLang="en-US" sz="2800" b="1" dirty="0">
                <a:solidFill>
                  <a:srgbClr val="BE0000"/>
                </a:solidFill>
                <a:latin typeface="微软雅黑" panose="020B0503020204020204" pitchFamily="34" charset="-122"/>
              </a:rPr>
              <a:t>关键技术</a:t>
            </a:r>
          </a:p>
        </p:txBody>
      </p:sp>
      <p:grpSp>
        <p:nvGrpSpPr>
          <p:cNvPr id="13316" name="组合 4"/>
          <p:cNvGrpSpPr/>
          <p:nvPr/>
        </p:nvGrpSpPr>
        <p:grpSpPr>
          <a:xfrm>
            <a:off x="536575" y="1"/>
            <a:ext cx="827088" cy="936624"/>
            <a:chOff x="537198" y="0"/>
            <a:chExt cx="826689" cy="936835"/>
          </a:xfrm>
        </p:grpSpPr>
        <p:sp>
          <p:nvSpPr>
            <p:cNvPr id="13333"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3334"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4" name="矩形 3"/>
          <p:cNvSpPr/>
          <p:nvPr/>
        </p:nvSpPr>
        <p:spPr>
          <a:xfrm>
            <a:off x="544749" y="250825"/>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 </a:t>
            </a:r>
            <a:endParaRPr lang="zh-CN" altLang="en-US" sz="2800" b="1" dirty="0">
              <a:solidFill>
                <a:schemeClr val="accent1"/>
              </a:solidFill>
              <a:latin typeface="+mj-ea"/>
              <a:ea typeface="+mj-ea"/>
            </a:endParaRPr>
          </a:p>
        </p:txBody>
      </p:sp>
      <p:sp>
        <p:nvSpPr>
          <p:cNvPr id="10" name="圆角矩形 9"/>
          <p:cNvSpPr/>
          <p:nvPr/>
        </p:nvSpPr>
        <p:spPr bwMode="auto">
          <a:xfrm>
            <a:off x="265733" y="1124744"/>
            <a:ext cx="3752184" cy="5003051"/>
          </a:xfrm>
          <a:prstGeom prst="roundRect">
            <a:avLst>
              <a:gd name="adj" fmla="val 7284"/>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1" name="矩形 10"/>
          <p:cNvSpPr/>
          <p:nvPr/>
        </p:nvSpPr>
        <p:spPr bwMode="auto">
          <a:xfrm>
            <a:off x="4067316" y="1165106"/>
            <a:ext cx="4163500" cy="890001"/>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algn="ctr" eaLnBrk="1" hangingPunct="1"/>
            <a:r>
              <a:rPr lang="zh-CN" altLang="en-US" sz="2400" b="1" dirty="0">
                <a:latin typeface="微软雅黑" panose="020B0503020204020204" pitchFamily="34" charset="-122"/>
                <a:ea typeface="微软雅黑" panose="020B0503020204020204" pitchFamily="34" charset="-122"/>
              </a:rPr>
              <a:t>电容</a:t>
            </a:r>
            <a:r>
              <a:rPr lang="en-US" altLang="zh-CN" sz="2400" b="1" dirty="0">
                <a:latin typeface="微软雅黑" panose="020B0503020204020204" pitchFamily="34" charset="-122"/>
                <a:ea typeface="微软雅黑" panose="020B0503020204020204" pitchFamily="34" charset="-122"/>
              </a:rPr>
              <a:t>or</a:t>
            </a:r>
            <a:r>
              <a:rPr lang="zh-CN" altLang="en-US" sz="2400" b="1" dirty="0">
                <a:latin typeface="微软雅黑" panose="020B0503020204020204" pitchFamily="34" charset="-122"/>
                <a:ea typeface="微软雅黑" panose="020B0503020204020204" pitchFamily="34" charset="-122"/>
              </a:rPr>
              <a:t>形成线</a:t>
            </a:r>
            <a:endParaRPr lang="zh-CN" altLang="en-US" sz="2400" dirty="0">
              <a:latin typeface="微软雅黑" panose="020B0503020204020204" pitchFamily="34" charset="-122"/>
              <a:ea typeface="微软雅黑" panose="020B0503020204020204" pitchFamily="34" charset="-122"/>
            </a:endParaRPr>
          </a:p>
        </p:txBody>
      </p:sp>
      <p:sp>
        <p:nvSpPr>
          <p:cNvPr id="13" name="圆角矩形 12"/>
          <p:cNvSpPr/>
          <p:nvPr/>
        </p:nvSpPr>
        <p:spPr bwMode="auto">
          <a:xfrm>
            <a:off x="8186614" y="1131647"/>
            <a:ext cx="3752184" cy="5003051"/>
          </a:xfrm>
          <a:prstGeom prst="roundRect">
            <a:avLst>
              <a:gd name="adj" fmla="val 7284"/>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4" name="矩形 13"/>
          <p:cNvSpPr/>
          <p:nvPr/>
        </p:nvSpPr>
        <p:spPr bwMode="auto">
          <a:xfrm>
            <a:off x="8690669" y="1165106"/>
            <a:ext cx="2936229" cy="779166"/>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algn="ctr" eaLnBrk="1" hangingPunct="1"/>
            <a:r>
              <a:rPr lang="zh-CN" altLang="en-US" sz="2400" b="1" dirty="0">
                <a:latin typeface="微软雅黑" panose="020B0503020204020204" pitchFamily="34" charset="-122"/>
                <a:ea typeface="微软雅黑" panose="020B0503020204020204" pitchFamily="34" charset="-122"/>
              </a:rPr>
              <a:t>磁</a:t>
            </a:r>
            <a:r>
              <a:rPr lang="en-US" altLang="zh-CN" sz="2400" b="1" dirty="0">
                <a:latin typeface="微软雅黑" panose="020B0503020204020204" pitchFamily="34" charset="-122"/>
                <a:ea typeface="微软雅黑" panose="020B0503020204020204" pitchFamily="34" charset="-122"/>
              </a:rPr>
              <a:t>    </a:t>
            </a:r>
            <a:r>
              <a:rPr lang="zh-CN" altLang="en-US" sz="2400" b="1" dirty="0">
                <a:latin typeface="微软雅黑" panose="020B0503020204020204" pitchFamily="34" charset="-122"/>
                <a:ea typeface="微软雅黑" panose="020B0503020204020204" pitchFamily="34" charset="-122"/>
              </a:rPr>
              <a:t>芯</a:t>
            </a:r>
            <a:endParaRPr lang="zh-CN" altLang="en-US" sz="2400" dirty="0">
              <a:latin typeface="微软雅黑" panose="020B0503020204020204" pitchFamily="34" charset="-122"/>
              <a:ea typeface="微软雅黑" panose="020B0503020204020204" pitchFamily="34" charset="-122"/>
            </a:endParaRPr>
          </a:p>
        </p:txBody>
      </p:sp>
      <p:sp>
        <p:nvSpPr>
          <p:cNvPr id="20" name="圆角矩形 19"/>
          <p:cNvSpPr/>
          <p:nvPr/>
        </p:nvSpPr>
        <p:spPr bwMode="auto">
          <a:xfrm>
            <a:off x="4223329" y="1131647"/>
            <a:ext cx="3752184" cy="5003051"/>
          </a:xfrm>
          <a:prstGeom prst="roundRect">
            <a:avLst>
              <a:gd name="adj" fmla="val 7284"/>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2" name="矩形 21"/>
          <p:cNvSpPr/>
          <p:nvPr/>
        </p:nvSpPr>
        <p:spPr bwMode="auto">
          <a:xfrm>
            <a:off x="76282" y="1155020"/>
            <a:ext cx="4163500" cy="779166"/>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algn="ctr" eaLnBrk="1" hangingPunct="1"/>
            <a:r>
              <a:rPr lang="zh-CN" altLang="en-US" sz="2400" b="1" dirty="0">
                <a:latin typeface="微软雅黑" panose="020B0503020204020204" pitchFamily="34" charset="-122"/>
                <a:ea typeface="微软雅黑" panose="020B0503020204020204" pitchFamily="34" charset="-122"/>
              </a:rPr>
              <a:t>开</a:t>
            </a:r>
            <a:r>
              <a:rPr lang="en-US" altLang="zh-CN" sz="2400" b="1" dirty="0">
                <a:latin typeface="微软雅黑" panose="020B0503020204020204" pitchFamily="34" charset="-122"/>
                <a:ea typeface="微软雅黑" panose="020B0503020204020204" pitchFamily="34" charset="-122"/>
              </a:rPr>
              <a:t>    </a:t>
            </a:r>
            <a:r>
              <a:rPr lang="zh-CN" altLang="en-US" sz="2400" b="1" dirty="0">
                <a:latin typeface="微软雅黑" panose="020B0503020204020204" pitchFamily="34" charset="-122"/>
                <a:ea typeface="微软雅黑" panose="020B0503020204020204" pitchFamily="34" charset="-122"/>
              </a:rPr>
              <a:t>关</a:t>
            </a:r>
            <a:endParaRPr lang="zh-CN" altLang="en-US" sz="2400" baseline="30000" dirty="0">
              <a:solidFill>
                <a:srgbClr val="BE0000"/>
              </a:solidFill>
              <a:latin typeface="微软雅黑" panose="020B0503020204020204" pitchFamily="34" charset="-122"/>
              <a:ea typeface="微软雅黑" panose="020B0503020204020204" pitchFamily="34" charset="-122"/>
            </a:endParaRPr>
          </a:p>
        </p:txBody>
      </p:sp>
      <p:sp>
        <p:nvSpPr>
          <p:cNvPr id="23" name="矩形 22"/>
          <p:cNvSpPr/>
          <p:nvPr/>
        </p:nvSpPr>
        <p:spPr bwMode="auto">
          <a:xfrm>
            <a:off x="408136" y="1730384"/>
            <a:ext cx="3589275" cy="3914250"/>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中电科</a:t>
            </a:r>
            <a:r>
              <a:rPr lang="en-US" altLang="zh-CN" sz="1600" dirty="0">
                <a:solidFill>
                  <a:schemeClr val="accent2"/>
                </a:solidFill>
                <a:latin typeface="+mn-ea"/>
                <a:ea typeface="+mn-ea"/>
              </a:rPr>
              <a:t>12</a:t>
            </a:r>
            <a:r>
              <a:rPr lang="zh-CN" altLang="en-US" sz="1600" dirty="0">
                <a:solidFill>
                  <a:schemeClr val="accent2"/>
                </a:solidFill>
                <a:latin typeface="+mn-ea"/>
                <a:ea typeface="+mn-ea"/>
              </a:rPr>
              <a:t>所产的</a:t>
            </a:r>
            <a:r>
              <a:rPr lang="en-US" altLang="zh-CN" sz="1600" dirty="0">
                <a:solidFill>
                  <a:schemeClr val="accent2"/>
                </a:solidFill>
                <a:latin typeface="+mn-ea"/>
                <a:ea typeface="+mn-ea"/>
              </a:rPr>
              <a:t>VE4141</a:t>
            </a:r>
            <a:r>
              <a:rPr lang="zh-CN" altLang="en-US" sz="1600" dirty="0">
                <a:solidFill>
                  <a:schemeClr val="accent2"/>
                </a:solidFill>
                <a:latin typeface="+mn-ea"/>
                <a:ea typeface="+mn-ea"/>
              </a:rPr>
              <a:t>氢闸流管：</a:t>
            </a:r>
            <a:r>
              <a:rPr lang="en-US" altLang="zh-CN" sz="1600" dirty="0">
                <a:solidFill>
                  <a:schemeClr val="accent2"/>
                </a:solidFill>
                <a:latin typeface="+mn-ea"/>
                <a:ea typeface="+mn-ea"/>
              </a:rPr>
              <a:t>35kV/2kA/28×10</a:t>
            </a:r>
            <a:r>
              <a:rPr lang="en-US" altLang="zh-CN" sz="1600" baseline="30000" dirty="0">
                <a:solidFill>
                  <a:schemeClr val="accent2"/>
                </a:solidFill>
                <a:latin typeface="+mn-ea"/>
                <a:ea typeface="+mn-ea"/>
              </a:rPr>
              <a:t>9</a:t>
            </a:r>
            <a:r>
              <a:rPr lang="en-US" altLang="zh-CN" sz="1600" dirty="0">
                <a:solidFill>
                  <a:schemeClr val="accent2"/>
                </a:solidFill>
                <a:latin typeface="+mn-ea"/>
                <a:ea typeface="+mn-ea"/>
              </a:rPr>
              <a:t>V.A.Hz(400Hz)</a:t>
            </a:r>
            <a:r>
              <a:rPr lang="zh-CN" altLang="en-US" sz="1600" dirty="0">
                <a:solidFill>
                  <a:schemeClr val="accent2"/>
                </a:solidFill>
                <a:latin typeface="+mn-ea"/>
                <a:ea typeface="+mn-ea"/>
              </a:rPr>
              <a:t>；</a:t>
            </a:r>
            <a:endParaRPr lang="en-US" altLang="zh-CN" sz="1600" dirty="0">
              <a:solidFill>
                <a:schemeClr val="accent2"/>
              </a:solidFill>
              <a:latin typeface="+mn-ea"/>
              <a:ea typeface="+mn-ea"/>
            </a:endParaRPr>
          </a:p>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德国</a:t>
            </a:r>
            <a:r>
              <a:rPr lang="en-US" altLang="zh-CN" sz="1600" dirty="0">
                <a:solidFill>
                  <a:schemeClr val="accent2"/>
                </a:solidFill>
                <a:latin typeface="+mn-ea"/>
                <a:ea typeface="+mn-ea"/>
              </a:rPr>
              <a:t>BEHLKE</a:t>
            </a:r>
            <a:r>
              <a:rPr lang="zh-CN" altLang="en-US" sz="1600" dirty="0">
                <a:solidFill>
                  <a:schemeClr val="accent2"/>
                </a:solidFill>
                <a:latin typeface="+mn-ea"/>
                <a:ea typeface="+mn-ea"/>
              </a:rPr>
              <a:t>产的</a:t>
            </a:r>
            <a:r>
              <a:rPr lang="en-US" altLang="zh-CN" sz="1600" dirty="0">
                <a:solidFill>
                  <a:schemeClr val="accent2"/>
                </a:solidFill>
                <a:latin typeface="+mn-ea"/>
                <a:ea typeface="+mn-ea"/>
              </a:rPr>
              <a:t>HTS241-40</a:t>
            </a:r>
            <a:r>
              <a:rPr lang="zh-CN" altLang="en-US" sz="1600" dirty="0">
                <a:solidFill>
                  <a:schemeClr val="accent2"/>
                </a:solidFill>
                <a:latin typeface="+mn-ea"/>
                <a:ea typeface="+mn-ea"/>
              </a:rPr>
              <a:t>高压</a:t>
            </a:r>
            <a:r>
              <a:rPr lang="en-US" altLang="zh-CN" sz="1600" dirty="0">
                <a:solidFill>
                  <a:schemeClr val="accent2"/>
                </a:solidFill>
                <a:latin typeface="+mn-ea"/>
                <a:ea typeface="+mn-ea"/>
              </a:rPr>
              <a:t>MOSFET</a:t>
            </a:r>
            <a:r>
              <a:rPr lang="zh-CN" altLang="en-US" sz="1600" dirty="0">
                <a:solidFill>
                  <a:schemeClr val="accent2"/>
                </a:solidFill>
                <a:latin typeface="+mn-ea"/>
                <a:ea typeface="+mn-ea"/>
              </a:rPr>
              <a:t>开关：</a:t>
            </a:r>
            <a:r>
              <a:rPr lang="en-US" altLang="zh-CN" sz="1600" dirty="0">
                <a:solidFill>
                  <a:schemeClr val="accent2"/>
                </a:solidFill>
                <a:latin typeface="+mn-ea"/>
                <a:ea typeface="+mn-ea"/>
              </a:rPr>
              <a:t>24kV/400A/200kHz</a:t>
            </a:r>
            <a:r>
              <a:rPr lang="zh-CN" altLang="en-US" sz="1600" dirty="0">
                <a:solidFill>
                  <a:schemeClr val="accent2"/>
                </a:solidFill>
                <a:latin typeface="+mn-ea"/>
                <a:ea typeface="+mn-ea"/>
              </a:rPr>
              <a:t>。</a:t>
            </a:r>
            <a:endParaRPr lang="en-US" altLang="zh-CN" sz="1600" dirty="0">
              <a:solidFill>
                <a:schemeClr val="accent2"/>
              </a:solidFill>
              <a:latin typeface="+mn-ea"/>
              <a:ea typeface="+mn-ea"/>
            </a:endParaRPr>
          </a:p>
        </p:txBody>
      </p:sp>
      <p:sp>
        <p:nvSpPr>
          <p:cNvPr id="21" name="矩形 20"/>
          <p:cNvSpPr/>
          <p:nvPr/>
        </p:nvSpPr>
        <p:spPr bwMode="auto">
          <a:xfrm>
            <a:off x="8283734" y="1705430"/>
            <a:ext cx="3596591" cy="3914250"/>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低</a:t>
            </a:r>
            <a:r>
              <a:rPr lang="en-US" altLang="zh-CN" sz="1600" dirty="0">
                <a:solidFill>
                  <a:schemeClr val="accent2"/>
                </a:solidFill>
                <a:latin typeface="+mn-ea"/>
                <a:ea typeface="+mn-ea"/>
              </a:rPr>
              <a:t>Br</a:t>
            </a:r>
            <a:r>
              <a:rPr lang="zh-CN" altLang="en-US" sz="1600" dirty="0">
                <a:solidFill>
                  <a:schemeClr val="accent2"/>
                </a:solidFill>
                <a:latin typeface="+mn-ea"/>
                <a:ea typeface="+mn-ea"/>
              </a:rPr>
              <a:t>纳米晶磁芯，在</a:t>
            </a:r>
            <a:r>
              <a:rPr lang="en-US" altLang="zh-CN" sz="1600" dirty="0">
                <a:solidFill>
                  <a:schemeClr val="accent2"/>
                </a:solidFill>
                <a:latin typeface="+mn-ea"/>
                <a:ea typeface="+mn-ea"/>
              </a:rPr>
              <a:t>kHz</a:t>
            </a:r>
            <a:r>
              <a:rPr lang="zh-CN" altLang="en-US" sz="1600" dirty="0">
                <a:solidFill>
                  <a:schemeClr val="accent2"/>
                </a:solidFill>
                <a:latin typeface="+mn-ea"/>
                <a:ea typeface="+mn-ea"/>
              </a:rPr>
              <a:t>的重频脉冲励磁下，磁芯能够自恢复到</a:t>
            </a:r>
            <a:r>
              <a:rPr lang="en-US" altLang="zh-CN" sz="1600" dirty="0">
                <a:solidFill>
                  <a:schemeClr val="accent2"/>
                </a:solidFill>
                <a:latin typeface="+mn-ea"/>
                <a:ea typeface="+mn-ea"/>
              </a:rPr>
              <a:t>Br</a:t>
            </a:r>
            <a:r>
              <a:rPr lang="zh-CN" altLang="en-US" sz="1600" dirty="0">
                <a:solidFill>
                  <a:schemeClr val="accent2"/>
                </a:solidFill>
                <a:latin typeface="+mn-ea"/>
                <a:ea typeface="+mn-ea"/>
              </a:rPr>
              <a:t>；</a:t>
            </a:r>
            <a:endParaRPr lang="en-US" altLang="zh-CN" sz="1600" dirty="0">
              <a:solidFill>
                <a:schemeClr val="accent2"/>
              </a:solidFill>
              <a:latin typeface="+mn-ea"/>
              <a:ea typeface="+mn-ea"/>
            </a:endParaRPr>
          </a:p>
          <a:p>
            <a:pPr marL="171450" indent="-171450" eaLnBrk="1" hangingPunct="1">
              <a:lnSpc>
                <a:spcPct val="150000"/>
              </a:lnSpc>
              <a:buFont typeface="Wingdings" panose="05000000000000000000" pitchFamily="2" charset="2"/>
              <a:buChar char="n"/>
            </a:pPr>
            <a:r>
              <a:rPr lang="en-US" altLang="zh-CN" sz="1600" dirty="0">
                <a:solidFill>
                  <a:schemeClr val="accent2"/>
                </a:solidFill>
                <a:latin typeface="+mn-ea"/>
                <a:ea typeface="+mn-ea"/>
              </a:rPr>
              <a:t>Bs≥1.2T</a:t>
            </a:r>
            <a:r>
              <a:rPr lang="zh-CN" altLang="en-US" sz="1600" dirty="0">
                <a:solidFill>
                  <a:schemeClr val="accent2"/>
                </a:solidFill>
                <a:latin typeface="+mn-ea"/>
                <a:ea typeface="+mn-ea"/>
              </a:rPr>
              <a:t>，</a:t>
            </a:r>
            <a:r>
              <a:rPr lang="en-US" altLang="zh-CN" sz="1600" dirty="0">
                <a:solidFill>
                  <a:schemeClr val="accent2"/>
                </a:solidFill>
                <a:latin typeface="+mn-ea"/>
                <a:ea typeface="+mn-ea"/>
              </a:rPr>
              <a:t>Br/Bs≤0.2</a:t>
            </a:r>
            <a:r>
              <a:rPr lang="zh-CN" altLang="en-US" sz="1600" dirty="0">
                <a:solidFill>
                  <a:schemeClr val="accent2"/>
                </a:solidFill>
                <a:latin typeface="+mn-ea"/>
                <a:ea typeface="+mn-ea"/>
              </a:rPr>
              <a:t>。</a:t>
            </a:r>
            <a:endParaRPr lang="zh-CN" altLang="en-US" sz="1400" dirty="0">
              <a:solidFill>
                <a:schemeClr val="accent2"/>
              </a:solidFill>
              <a:latin typeface="微软雅黑" panose="020B0503020204020204" pitchFamily="34" charset="-122"/>
              <a:ea typeface="微软雅黑" panose="020B0503020204020204" pitchFamily="34" charset="-122"/>
            </a:endParaRPr>
          </a:p>
        </p:txBody>
      </p:sp>
      <p:sp>
        <p:nvSpPr>
          <p:cNvPr id="27" name="矩形 26"/>
          <p:cNvSpPr/>
          <p:nvPr/>
        </p:nvSpPr>
        <p:spPr bwMode="auto">
          <a:xfrm>
            <a:off x="4368039" y="1701351"/>
            <a:ext cx="3607474" cy="3914250"/>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低内阻内感脉冲电容器；</a:t>
            </a:r>
            <a:endParaRPr lang="en-US" altLang="zh-CN" sz="1600" dirty="0">
              <a:solidFill>
                <a:schemeClr val="accent2"/>
              </a:solidFill>
              <a:latin typeface="+mn-ea"/>
              <a:ea typeface="+mn-ea"/>
            </a:endParaRPr>
          </a:p>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固态陶瓷脉冲形成线；</a:t>
            </a:r>
            <a:endParaRPr lang="en-US" altLang="zh-CN" sz="1600" dirty="0">
              <a:solidFill>
                <a:schemeClr val="accent2"/>
              </a:solidFill>
              <a:latin typeface="+mn-ea"/>
              <a:ea typeface="+mn-ea"/>
            </a:endParaRPr>
          </a:p>
          <a:p>
            <a:pPr marL="171450" indent="-171450" eaLnBrk="1" hangingPunct="1">
              <a:lnSpc>
                <a:spcPct val="150000"/>
              </a:lnSpc>
              <a:buFont typeface="Wingdings" panose="05000000000000000000" pitchFamily="2" charset="2"/>
              <a:buChar char="n"/>
            </a:pPr>
            <a:r>
              <a:rPr lang="zh-CN" altLang="en-US" sz="1600" dirty="0">
                <a:solidFill>
                  <a:schemeClr val="accent2"/>
                </a:solidFill>
                <a:latin typeface="+mn-ea"/>
                <a:ea typeface="+mn-ea"/>
              </a:rPr>
              <a:t>工作电压</a:t>
            </a:r>
            <a:r>
              <a:rPr lang="en-US" altLang="zh-CN" sz="1600" dirty="0">
                <a:solidFill>
                  <a:schemeClr val="accent2"/>
                </a:solidFill>
                <a:latin typeface="+mn-ea"/>
                <a:ea typeface="+mn-ea"/>
              </a:rPr>
              <a:t>30kV~50kV</a:t>
            </a:r>
            <a:r>
              <a:rPr lang="zh-CN" altLang="en-US" sz="1600" dirty="0">
                <a:solidFill>
                  <a:schemeClr val="accent2"/>
                </a:solidFill>
                <a:latin typeface="+mn-ea"/>
                <a:ea typeface="+mn-ea"/>
              </a:rPr>
              <a:t>。</a:t>
            </a:r>
            <a:endParaRPr lang="en-US" altLang="zh-CN" sz="1600" dirty="0">
              <a:solidFill>
                <a:schemeClr val="accent2"/>
              </a:solidFill>
              <a:latin typeface="+mn-ea"/>
              <a:ea typeface="+mn-ea"/>
            </a:endParaRPr>
          </a:p>
        </p:txBody>
      </p:sp>
      <p:pic>
        <p:nvPicPr>
          <p:cNvPr id="18" name="图片 17" descr="说明: 公开★IMG_20180529_150844.jpg"/>
          <p:cNvPicPr/>
          <p:nvPr/>
        </p:nvPicPr>
        <p:blipFill>
          <a:blip r:embed="rId3" cstate="print">
            <a:lum contrast="40000"/>
          </a:blip>
          <a:srcRect l="17767" t="23308" r="23714" b="31902"/>
          <a:stretch>
            <a:fillRect/>
          </a:stretch>
        </p:blipFill>
        <p:spPr bwMode="auto">
          <a:xfrm>
            <a:off x="366652" y="3789040"/>
            <a:ext cx="1572539" cy="2160986"/>
          </a:xfrm>
          <a:prstGeom prst="rect">
            <a:avLst/>
          </a:prstGeom>
          <a:ln>
            <a:noFill/>
          </a:ln>
          <a:effectLst>
            <a:softEdge rad="112500"/>
          </a:effectLst>
        </p:spPr>
      </p:pic>
      <p:pic>
        <p:nvPicPr>
          <p:cNvPr id="19" name="图片 18" descr="20190828_135714"/>
          <p:cNvPicPr/>
          <p:nvPr/>
        </p:nvPicPr>
        <p:blipFill>
          <a:blip r:embed="rId4" cstate="print"/>
          <a:stretch>
            <a:fillRect/>
          </a:stretch>
        </p:blipFill>
        <p:spPr>
          <a:xfrm>
            <a:off x="1980675" y="4149080"/>
            <a:ext cx="2016736" cy="1697258"/>
          </a:xfrm>
          <a:prstGeom prst="rect">
            <a:avLst/>
          </a:prstGeom>
          <a:ln>
            <a:noFill/>
          </a:ln>
          <a:effectLst>
            <a:softEdge rad="112500"/>
          </a:effectLst>
        </p:spPr>
      </p:pic>
      <p:pic>
        <p:nvPicPr>
          <p:cNvPr id="25" name="图片 24" descr="E:\介质壁加速器\PTL\shanghai固态线\磁芯.tif"/>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1387" y="3453430"/>
            <a:ext cx="3401284" cy="2381310"/>
          </a:xfrm>
          <a:prstGeom prst="rect">
            <a:avLst/>
          </a:prstGeom>
          <a:noFill/>
          <a:ln>
            <a:noFill/>
          </a:ln>
        </p:spPr>
      </p:pic>
      <p:pic>
        <p:nvPicPr>
          <p:cNvPr id="26" name="图片 25" descr="E:\介质壁加速器\PTL\shanghai固态线\折叠线.tif"/>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8461" y="2460129"/>
            <a:ext cx="1038818" cy="3489897"/>
          </a:xfrm>
          <a:prstGeom prst="rect">
            <a:avLst/>
          </a:prstGeom>
          <a:noFill/>
          <a:ln>
            <a:noFill/>
          </a:ln>
        </p:spPr>
      </p:pic>
      <p:pic>
        <p:nvPicPr>
          <p:cNvPr id="3" name="图片 2"/>
          <p:cNvPicPr>
            <a:picLocks noChangeAspect="1"/>
          </p:cNvPicPr>
          <p:nvPr/>
        </p:nvPicPr>
        <p:blipFill rotWithShape="1">
          <a:blip r:embed="rId7" cstate="print">
            <a:extLst>
              <a:ext uri="{28A0092B-C50C-407E-A947-70E740481C1C}">
                <a14:useLocalDpi xmlns:a14="http://schemas.microsoft.com/office/drawing/2010/main" val="0"/>
              </a:ext>
            </a:extLst>
          </a:blip>
          <a:srcRect l="33463" t="69950" r="53150" b="11151"/>
          <a:stretch>
            <a:fillRect/>
          </a:stretch>
        </p:blipFill>
        <p:spPr>
          <a:xfrm>
            <a:off x="4348616" y="3406693"/>
            <a:ext cx="2386259" cy="2526627"/>
          </a:xfrm>
          <a:prstGeom prst="rect">
            <a:avLst/>
          </a:prstGeom>
          <a:effectLst>
            <a:outerShdw blurRad="63500" sx="102000" sy="102000" algn="ctr" rotWithShape="0">
              <a:prstClr val="black">
                <a:alpha val="40000"/>
              </a:prstClr>
            </a:outerShdw>
          </a:effectLst>
        </p:spPr>
      </p:pic>
      <p:sp>
        <p:nvSpPr>
          <p:cNvPr id="28" name="文本框 27"/>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2" cstate="print"/>
          <a:srcRect/>
          <a:stretch>
            <a:fillRect/>
          </a:stretch>
        </p:blipFill>
        <p:spPr bwMode="auto">
          <a:xfrm>
            <a:off x="7836813" y="2566629"/>
            <a:ext cx="3856867" cy="1175267"/>
          </a:xfrm>
          <a:prstGeom prst="rect">
            <a:avLst/>
          </a:prstGeom>
          <a:noFill/>
          <a:ln w="9525">
            <a:noFill/>
            <a:miter lim="800000"/>
            <a:headEnd/>
            <a:tailEnd/>
          </a:ln>
        </p:spPr>
      </p:pic>
      <p:pic>
        <p:nvPicPr>
          <p:cNvPr id="5" name="图片 4" descr="20190828_135732"/>
          <p:cNvPicPr/>
          <p:nvPr/>
        </p:nvPicPr>
        <p:blipFill>
          <a:blip r:embed="rId3" cstate="print"/>
          <a:stretch>
            <a:fillRect/>
          </a:stretch>
        </p:blipFill>
        <p:spPr>
          <a:xfrm>
            <a:off x="7846630" y="1101438"/>
            <a:ext cx="3837231" cy="1465191"/>
          </a:xfrm>
          <a:prstGeom prst="rect">
            <a:avLst/>
          </a:prstGeom>
          <a:ln>
            <a:noFill/>
          </a:ln>
          <a:effectLst>
            <a:softEdge rad="112500"/>
          </a:effectLst>
        </p:spPr>
      </p:pic>
      <p:pic>
        <p:nvPicPr>
          <p:cNvPr id="7" name="图片 6"/>
          <p:cNvPicPr/>
          <p:nvPr/>
        </p:nvPicPr>
        <p:blipFill>
          <a:blip r:embed="rId4"/>
          <a:srcRect/>
          <a:stretch>
            <a:fillRect/>
          </a:stretch>
        </p:blipFill>
        <p:spPr bwMode="auto">
          <a:xfrm>
            <a:off x="2786013" y="1243577"/>
            <a:ext cx="4353879" cy="1611532"/>
          </a:xfrm>
          <a:prstGeom prst="rect">
            <a:avLst/>
          </a:prstGeom>
          <a:noFill/>
          <a:ln w="9525">
            <a:noFill/>
            <a:miter lim="800000"/>
            <a:headEnd/>
            <a:tailEnd/>
          </a:ln>
        </p:spPr>
      </p:pic>
      <p:sp>
        <p:nvSpPr>
          <p:cNvPr id="9" name="TextBox 8"/>
          <p:cNvSpPr txBox="1"/>
          <p:nvPr/>
        </p:nvSpPr>
        <p:spPr>
          <a:xfrm>
            <a:off x="417548" y="2915608"/>
            <a:ext cx="7244829" cy="3493264"/>
          </a:xfrm>
          <a:prstGeom prst="rect">
            <a:avLst/>
          </a:prstGeom>
          <a:noFill/>
        </p:spPr>
        <p:txBody>
          <a:bodyPr wrap="square" rtlCol="0">
            <a:spAutoFit/>
          </a:bodyPr>
          <a:lstStyle/>
          <a:p>
            <a:pPr marL="355600" indent="-355600">
              <a:spcBef>
                <a:spcPts val="600"/>
              </a:spcBef>
              <a:buFont typeface="Wingdings" panose="05000000000000000000" pitchFamily="2" charset="2"/>
              <a:buChar char="n"/>
            </a:pP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MOSFET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固态开关可以受控导通和关断，利用</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RC</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放电原理，在感应腔负载上产生重频脉冲电压</a:t>
            </a:r>
          </a:p>
          <a:p>
            <a:pPr marL="355600" indent="-355600">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选用</a:t>
            </a:r>
            <a:r>
              <a:rPr lang="zh-CN" altLang="en-US" sz="1600" b="1" dirty="0">
                <a:solidFill>
                  <a:srgbClr val="C00000"/>
                </a:solidFill>
                <a:latin typeface="微软雅黑" panose="020B0503020204020204" pitchFamily="34" charset="-122"/>
                <a:ea typeface="微软雅黑" panose="020B0503020204020204" pitchFamily="34" charset="-122"/>
              </a:rPr>
              <a:t>德国</a:t>
            </a:r>
            <a:r>
              <a:rPr lang="en-US" altLang="en-US" sz="1600" b="1" dirty="0">
                <a:solidFill>
                  <a:srgbClr val="C00000"/>
                </a:solidFill>
                <a:latin typeface="微软雅黑" panose="020B0503020204020204" pitchFamily="34" charset="-122"/>
                <a:ea typeface="微软雅黑" panose="020B0503020204020204" pitchFamily="34" charset="-122"/>
              </a:rPr>
              <a:t>BEHLKE</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公司生产的</a:t>
            </a:r>
            <a:r>
              <a:rPr lang="en-US" altLang="en-US" sz="1600" b="1" dirty="0">
                <a:solidFill>
                  <a:srgbClr val="C00000"/>
                </a:solidFill>
                <a:latin typeface="微软雅黑" panose="020B0503020204020204" pitchFamily="34" charset="-122"/>
                <a:ea typeface="微软雅黑" panose="020B0503020204020204" pitchFamily="34" charset="-122"/>
              </a:rPr>
              <a:t>HTS241-40</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高压</a:t>
            </a:r>
            <a:r>
              <a:rPr lang="en-US" altLang="en-US" sz="1600" b="1" dirty="0">
                <a:solidFill>
                  <a:schemeClr val="tx2">
                    <a:lumMod val="75000"/>
                  </a:schemeClr>
                </a:solidFill>
                <a:latin typeface="微软雅黑" panose="020B0503020204020204" pitchFamily="34" charset="-122"/>
                <a:ea typeface="微软雅黑" panose="020B0503020204020204" pitchFamily="34" charset="-122"/>
              </a:rPr>
              <a:t>MOSFET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开关模块（最大电压</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24kV</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，最大电流</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400A</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采用“高压电容</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+MOSFET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开关</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感应腔磁芯负载”的组元结构，进行了</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1kHz</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重频原理性实验</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组元能够在</a:t>
            </a: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20kV</a:t>
            </a: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电压下产生</a:t>
            </a: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1kHz</a:t>
            </a: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的重频多脉冲</a:t>
            </a:r>
            <a:endParaRPr lang="en-US" altLang="zh-CN" sz="1400" b="1" dirty="0">
              <a:solidFill>
                <a:schemeClr val="accent6">
                  <a:lumMod val="50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脉冲励磁后磁芯能够及时</a:t>
            </a:r>
            <a:r>
              <a:rPr lang="zh-CN" altLang="en-US" sz="1400" b="1" dirty="0">
                <a:latin typeface="微软雅黑" panose="020B0503020204020204" pitchFamily="34" charset="-122"/>
                <a:ea typeface="微软雅黑" panose="020B0503020204020204" pitchFamily="34" charset="-122"/>
              </a:rPr>
              <a:t>自复位</a:t>
            </a: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，自复位时间≤</a:t>
            </a: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10μs</a:t>
            </a:r>
          </a:p>
          <a:p>
            <a:pPr marL="808355" lvl="1" indent="-351155">
              <a:spcBef>
                <a:spcPts val="600"/>
              </a:spcBef>
              <a:buFont typeface="Wingdings" panose="05000000000000000000" pitchFamily="2" charset="2"/>
              <a:buChar char="n"/>
            </a:pP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20kV</a:t>
            </a: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下开关能产生的最小脉宽约</a:t>
            </a: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280ns</a:t>
            </a:r>
            <a:r>
              <a:rPr lang="zh-CN" altLang="en-US" sz="1400" b="1" dirty="0">
                <a:solidFill>
                  <a:schemeClr val="accent6">
                    <a:lumMod val="50000"/>
                  </a:schemeClr>
                </a:solidFill>
                <a:latin typeface="微软雅黑" panose="020B0503020204020204" pitchFamily="34" charset="-122"/>
                <a:ea typeface="微软雅黑" panose="020B0503020204020204" pitchFamily="34" charset="-122"/>
              </a:rPr>
              <a:t>，脉冲平顶≥</a:t>
            </a:r>
            <a:r>
              <a:rPr lang="en-US" altLang="zh-CN" sz="1400" b="1" dirty="0">
                <a:solidFill>
                  <a:schemeClr val="accent6">
                    <a:lumMod val="50000"/>
                  </a:schemeClr>
                </a:solidFill>
                <a:latin typeface="微软雅黑" panose="020B0503020204020204" pitchFamily="34" charset="-122"/>
                <a:ea typeface="微软雅黑" panose="020B0503020204020204" pitchFamily="34" charset="-122"/>
              </a:rPr>
              <a:t>150ns</a:t>
            </a:r>
          </a:p>
          <a:p>
            <a:pPr marL="351155" indent="-351155">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选用的</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MOSFET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功率开关、磁芯和电路结构能够满足单组元加速脉冲的产生需求</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1155" indent="-351155">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相比闸流管开关电路，</a:t>
            </a:r>
            <a:r>
              <a:rPr lang="en-US" altLang="en-US" sz="1600" b="1" dirty="0">
                <a:solidFill>
                  <a:schemeClr val="tx2">
                    <a:lumMod val="75000"/>
                  </a:schemeClr>
                </a:solidFill>
                <a:latin typeface="微软雅黑" panose="020B0503020204020204" pitchFamily="34" charset="-122"/>
                <a:ea typeface="微软雅黑" panose="020B0503020204020204" pitchFamily="34" charset="-122"/>
              </a:rPr>
              <a:t>MOSFET</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开关电路控制更为简单灵活</a:t>
            </a:r>
          </a:p>
        </p:txBody>
      </p:sp>
      <p:pic>
        <p:nvPicPr>
          <p:cNvPr id="10" name="图片 9" descr="20190828_135714"/>
          <p:cNvPicPr/>
          <p:nvPr/>
        </p:nvPicPr>
        <p:blipFill>
          <a:blip r:embed="rId5" cstate="print"/>
          <a:stretch>
            <a:fillRect/>
          </a:stretch>
        </p:blipFill>
        <p:spPr>
          <a:xfrm>
            <a:off x="478333" y="1251066"/>
            <a:ext cx="2050181" cy="1596555"/>
          </a:xfrm>
          <a:prstGeom prst="rect">
            <a:avLst/>
          </a:prstGeom>
          <a:ln>
            <a:noFill/>
          </a:ln>
          <a:effectLst>
            <a:softEdge rad="112500"/>
          </a:effectLst>
        </p:spPr>
      </p:pic>
      <p:pic>
        <p:nvPicPr>
          <p:cNvPr id="11" name="Picture 4"/>
          <p:cNvPicPr>
            <a:picLocks noChangeAspect="1" noChangeArrowheads="1"/>
          </p:cNvPicPr>
          <p:nvPr/>
        </p:nvPicPr>
        <p:blipFill>
          <a:blip r:embed="rId6">
            <a:clrChange>
              <a:clrFrom>
                <a:srgbClr val="000000"/>
              </a:clrFrom>
              <a:clrTo>
                <a:srgbClr val="000000">
                  <a:alpha val="0"/>
                </a:srgbClr>
              </a:clrTo>
            </a:clrChange>
            <a:lum bright="-40000" contrast="40000"/>
          </a:blip>
          <a:srcRect/>
          <a:stretch>
            <a:fillRect/>
          </a:stretch>
        </p:blipFill>
        <p:spPr bwMode="auto">
          <a:xfrm>
            <a:off x="7827718" y="3765636"/>
            <a:ext cx="3920526" cy="2467059"/>
          </a:xfrm>
          <a:prstGeom prst="rect">
            <a:avLst/>
          </a:prstGeom>
          <a:noFill/>
          <a:ln w="9525">
            <a:noFill/>
            <a:miter lim="800000"/>
            <a:headEnd/>
            <a:tailEnd/>
          </a:ln>
        </p:spPr>
      </p:pic>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8" name="TextBox 23"/>
          <p:cNvSpPr txBox="1"/>
          <p:nvPr/>
        </p:nvSpPr>
        <p:spPr>
          <a:xfrm>
            <a:off x="1420813" y="236864"/>
            <a:ext cx="885403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技术方案</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高压固态</a:t>
            </a:r>
            <a:r>
              <a:rPr lang="en-US" altLang="zh-CN" sz="2800" b="1" dirty="0">
                <a:solidFill>
                  <a:schemeClr val="tx1"/>
                </a:solidFill>
                <a:latin typeface="微软雅黑" panose="020B0503020204020204" pitchFamily="34" charset="-122"/>
              </a:rPr>
              <a:t>MOSFET</a:t>
            </a:r>
            <a:r>
              <a:rPr lang="zh-CN" altLang="en-US" sz="2800" b="1" dirty="0">
                <a:solidFill>
                  <a:schemeClr val="tx1"/>
                </a:solidFill>
                <a:latin typeface="微软雅黑" panose="020B0503020204020204" pitchFamily="34" charset="-122"/>
              </a:rPr>
              <a:t>开关的脉冲调制器方案</a:t>
            </a:r>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2-1 </a:t>
            </a:r>
            <a:endParaRPr lang="zh-CN" altLang="en-US" sz="2800" b="1" dirty="0">
              <a:solidFill>
                <a:schemeClr val="accent1"/>
              </a:solidFill>
              <a:latin typeface="+mj-ea"/>
              <a:ea typeface="+mj-ea"/>
            </a:endParaRPr>
          </a:p>
        </p:txBody>
      </p:sp>
      <p:sp>
        <p:nvSpPr>
          <p:cNvPr id="24" name="文本框 23"/>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0191230_095946"/>
          <p:cNvPicPr>
            <a:picLocks noChangeAspect="1"/>
          </p:cNvPicPr>
          <p:nvPr/>
        </p:nvPicPr>
        <p:blipFill>
          <a:blip r:embed="rId2" cstate="print"/>
          <a:srcRect l="5716" t="4626" r="20791" b="6187"/>
          <a:stretch>
            <a:fillRect/>
          </a:stretch>
        </p:blipFill>
        <p:spPr>
          <a:xfrm>
            <a:off x="550842" y="1113808"/>
            <a:ext cx="2651655" cy="1363671"/>
          </a:xfrm>
          <a:prstGeom prst="rect">
            <a:avLst/>
          </a:prstGeom>
          <a:ln>
            <a:noFill/>
          </a:ln>
          <a:effectLst>
            <a:softEdge rad="112500"/>
          </a:effectLst>
        </p:spPr>
      </p:pic>
      <p:pic>
        <p:nvPicPr>
          <p:cNvPr id="12290" name="Picture 2" descr="D:\文章\1实验室\照片\公开★IMG_20191212_150543.jpg"/>
          <p:cNvPicPr>
            <a:picLocks noChangeAspect="1" noChangeArrowheads="1"/>
          </p:cNvPicPr>
          <p:nvPr/>
        </p:nvPicPr>
        <p:blipFill>
          <a:blip r:embed="rId3" cstate="print"/>
          <a:srcRect l="20357" t="16782" r="7969" b="40214"/>
          <a:stretch>
            <a:fillRect/>
          </a:stretch>
        </p:blipFill>
        <p:spPr bwMode="auto">
          <a:xfrm>
            <a:off x="3647962" y="1113808"/>
            <a:ext cx="2267070" cy="1372696"/>
          </a:xfrm>
          <a:prstGeom prst="rect">
            <a:avLst/>
          </a:prstGeom>
          <a:ln>
            <a:noFill/>
          </a:ln>
          <a:effectLst>
            <a:softEdge rad="112500"/>
          </a:effectLst>
        </p:spPr>
      </p:pic>
      <p:pic>
        <p:nvPicPr>
          <p:cNvPr id="6" name="图片 5"/>
          <p:cNvPicPr/>
          <p:nvPr/>
        </p:nvPicPr>
        <p:blipFill>
          <a:blip r:embed="rId4"/>
          <a:srcRect/>
          <a:stretch>
            <a:fillRect/>
          </a:stretch>
        </p:blipFill>
        <p:spPr bwMode="auto">
          <a:xfrm>
            <a:off x="596347" y="2483701"/>
            <a:ext cx="5333906" cy="1321997"/>
          </a:xfrm>
          <a:prstGeom prst="rect">
            <a:avLst/>
          </a:prstGeom>
          <a:noFill/>
          <a:ln w="9525">
            <a:noFill/>
            <a:miter lim="800000"/>
            <a:headEnd/>
            <a:tailEnd/>
          </a:ln>
        </p:spPr>
      </p:pic>
      <p:grpSp>
        <p:nvGrpSpPr>
          <p:cNvPr id="10" name="组合 9"/>
          <p:cNvGrpSpPr/>
          <p:nvPr/>
        </p:nvGrpSpPr>
        <p:grpSpPr>
          <a:xfrm>
            <a:off x="6135152" y="3267961"/>
            <a:ext cx="5550379" cy="2962967"/>
            <a:chOff x="3125098" y="2709057"/>
            <a:chExt cx="5941803" cy="3487916"/>
          </a:xfrm>
        </p:grpSpPr>
        <p:pic>
          <p:nvPicPr>
            <p:cNvPr id="8" name="图片 7"/>
            <p:cNvPicPr/>
            <p:nvPr/>
          </p:nvPicPr>
          <p:blipFill>
            <a:blip r:embed="rId5"/>
            <a:srcRect/>
            <a:stretch>
              <a:fillRect/>
            </a:stretch>
          </p:blipFill>
          <p:spPr bwMode="auto">
            <a:xfrm>
              <a:off x="3125098" y="2709057"/>
              <a:ext cx="5941803" cy="1439885"/>
            </a:xfrm>
            <a:prstGeom prst="rect">
              <a:avLst/>
            </a:prstGeom>
            <a:noFill/>
            <a:ln w="9525">
              <a:noFill/>
              <a:miter lim="800000"/>
              <a:headEnd/>
              <a:tailEnd/>
            </a:ln>
          </p:spPr>
        </p:pic>
        <p:pic>
          <p:nvPicPr>
            <p:cNvPr id="9" name="图片 8"/>
            <p:cNvPicPr/>
            <p:nvPr/>
          </p:nvPicPr>
          <p:blipFill>
            <a:blip r:embed="rId6"/>
            <a:srcRect t="17073"/>
            <a:stretch>
              <a:fillRect/>
            </a:stretch>
          </p:blipFill>
          <p:spPr bwMode="auto">
            <a:xfrm>
              <a:off x="3125735" y="4143887"/>
              <a:ext cx="5940533" cy="2053086"/>
            </a:xfrm>
            <a:prstGeom prst="rect">
              <a:avLst/>
            </a:prstGeom>
            <a:noFill/>
            <a:ln w="9525">
              <a:noFill/>
              <a:miter lim="800000"/>
              <a:headEnd/>
              <a:tailEnd/>
            </a:ln>
          </p:spPr>
        </p:pic>
      </p:grpSp>
      <p:grpSp>
        <p:nvGrpSpPr>
          <p:cNvPr id="12" name="组合 11"/>
          <p:cNvGrpSpPr/>
          <p:nvPr/>
        </p:nvGrpSpPr>
        <p:grpSpPr>
          <a:xfrm>
            <a:off x="6084466" y="1257034"/>
            <a:ext cx="5631738" cy="1994574"/>
            <a:chOff x="6624795" y="1767104"/>
            <a:chExt cx="5349031" cy="1640245"/>
          </a:xfrm>
        </p:grpSpPr>
        <p:pic>
          <p:nvPicPr>
            <p:cNvPr id="7" name="图片 6"/>
            <p:cNvPicPr/>
            <p:nvPr/>
          </p:nvPicPr>
          <p:blipFill>
            <a:blip r:embed="rId7">
              <a:clrChange>
                <a:clrFrom>
                  <a:srgbClr val="000000"/>
                </a:clrFrom>
                <a:clrTo>
                  <a:srgbClr val="000000">
                    <a:alpha val="0"/>
                  </a:srgbClr>
                </a:clrTo>
              </a:clrChange>
            </a:blip>
            <a:srcRect/>
            <a:stretch>
              <a:fillRect/>
            </a:stretch>
          </p:blipFill>
          <p:spPr bwMode="auto">
            <a:xfrm>
              <a:off x="6624795" y="1767104"/>
              <a:ext cx="5349031" cy="1640245"/>
            </a:xfrm>
            <a:prstGeom prst="rect">
              <a:avLst/>
            </a:prstGeom>
            <a:noFill/>
            <a:ln w="9525">
              <a:noFill/>
              <a:miter lim="800000"/>
              <a:headEnd/>
              <a:tailEnd/>
            </a:ln>
          </p:spPr>
        </p:pic>
        <p:sp>
          <p:nvSpPr>
            <p:cNvPr id="11" name="TextBox 10"/>
            <p:cNvSpPr txBox="1"/>
            <p:nvPr/>
          </p:nvSpPr>
          <p:spPr>
            <a:xfrm>
              <a:off x="8441347" y="2926081"/>
              <a:ext cx="3416978" cy="307777"/>
            </a:xfrm>
            <a:prstGeom prst="rect">
              <a:avLst/>
            </a:prstGeom>
            <a:noFill/>
          </p:spPr>
          <p:txBody>
            <a:bodyPr wrap="square" rtlCol="0">
              <a:spAutoFit/>
            </a:bodyPr>
            <a:lstStyle/>
            <a:p>
              <a:pPr algn="ctr"/>
              <a:r>
                <a:rPr lang="en-US" altLang="zh-CN" sz="1400" b="1" dirty="0">
                  <a:latin typeface="微软雅黑" panose="020B0503020204020204" pitchFamily="34" charset="-122"/>
                  <a:ea typeface="微软雅黑" panose="020B0503020204020204" pitchFamily="34" charset="-122"/>
                </a:rPr>
                <a:t>20kV/1kHz</a:t>
              </a:r>
              <a:r>
                <a:rPr lang="zh-CN" altLang="en-US" sz="1400" b="1" dirty="0">
                  <a:latin typeface="微软雅黑" panose="020B0503020204020204" pitchFamily="34" charset="-122"/>
                  <a:ea typeface="微软雅黑" panose="020B0503020204020204" pitchFamily="34" charset="-122"/>
                </a:rPr>
                <a:t>连续运行</a:t>
              </a:r>
              <a:r>
                <a:rPr lang="en-US" altLang="zh-CN" sz="1400" b="1" dirty="0">
                  <a:latin typeface="微软雅黑" panose="020B0503020204020204" pitchFamily="34" charset="-122"/>
                  <a:ea typeface="微软雅黑" panose="020B0503020204020204" pitchFamily="34" charset="-122"/>
                </a:rPr>
                <a:t>5</a:t>
              </a:r>
              <a:r>
                <a:rPr lang="zh-CN" altLang="en-US" sz="1400" b="1" dirty="0">
                  <a:latin typeface="微软雅黑" panose="020B0503020204020204" pitchFamily="34" charset="-122"/>
                  <a:ea typeface="微软雅黑" panose="020B0503020204020204" pitchFamily="34" charset="-122"/>
                </a:rPr>
                <a:t>分钟的叠加波形</a:t>
              </a:r>
            </a:p>
          </p:txBody>
        </p:sp>
      </p:grpSp>
      <p:sp>
        <p:nvSpPr>
          <p:cNvPr id="13" name="TextBox 12"/>
          <p:cNvSpPr txBox="1"/>
          <p:nvPr/>
        </p:nvSpPr>
        <p:spPr>
          <a:xfrm>
            <a:off x="7895093" y="4533500"/>
            <a:ext cx="3830859" cy="307777"/>
          </a:xfrm>
          <a:prstGeom prst="rect">
            <a:avLst/>
          </a:prstGeom>
          <a:noFill/>
        </p:spPr>
        <p:txBody>
          <a:bodyPr wrap="square" rtlCol="0">
            <a:spAutoFit/>
          </a:bodyPr>
          <a:lstStyle/>
          <a:p>
            <a:pPr algn="ctr"/>
            <a:r>
              <a:rPr lang="en-US" altLang="zh-CN" sz="1400" b="1" dirty="0">
                <a:latin typeface="微软雅黑" panose="020B0503020204020204" pitchFamily="34" charset="-122"/>
                <a:ea typeface="微软雅黑" panose="020B0503020204020204" pitchFamily="34" charset="-122"/>
              </a:rPr>
              <a:t>20kV/100kHz ×1000</a:t>
            </a:r>
            <a:r>
              <a:rPr lang="zh-CN" altLang="en-US" sz="1400" b="1" dirty="0">
                <a:latin typeface="微软雅黑" panose="020B0503020204020204" pitchFamily="34" charset="-122"/>
                <a:ea typeface="微软雅黑" panose="020B0503020204020204" pitchFamily="34" charset="-122"/>
              </a:rPr>
              <a:t>个  猝发多脉冲波形</a:t>
            </a:r>
          </a:p>
        </p:txBody>
      </p:sp>
      <p:sp>
        <p:nvSpPr>
          <p:cNvPr id="14" name="TextBox 13"/>
          <p:cNvSpPr txBox="1"/>
          <p:nvPr/>
        </p:nvSpPr>
        <p:spPr>
          <a:xfrm>
            <a:off x="396064" y="3861048"/>
            <a:ext cx="5948406" cy="2369880"/>
          </a:xfrm>
          <a:prstGeom prst="rect">
            <a:avLst/>
          </a:prstGeom>
          <a:noFill/>
        </p:spPr>
        <p:txBody>
          <a:bodyPr wrap="square" rtlCol="0">
            <a:spAutoFit/>
          </a:bodyPr>
          <a:lstStyle/>
          <a:p>
            <a:pPr marL="355600" indent="-355600">
              <a:spcBef>
                <a:spcPts val="600"/>
              </a:spcBef>
              <a:buFont typeface="Wingdings" panose="05000000000000000000" pitchFamily="2" charset="2"/>
              <a:buChar char="n"/>
            </a:pPr>
            <a:r>
              <a:rPr lang="zh-CN" altLang="en-US" b="1" dirty="0">
                <a:solidFill>
                  <a:schemeClr val="tx2">
                    <a:lumMod val="75000"/>
                  </a:schemeClr>
                </a:solidFill>
                <a:latin typeface="微软雅黑" panose="020B0503020204020204" pitchFamily="34" charset="-122"/>
                <a:ea typeface="微软雅黑" panose="020B0503020204020204" pitchFamily="34" charset="-122"/>
              </a:rPr>
              <a:t>功率源的集成和感应腔的设计加工</a:t>
            </a:r>
            <a:endParaRPr lang="en-US" altLang="zh-CN"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spcBef>
                <a:spcPts val="600"/>
              </a:spcBef>
              <a:buFont typeface="Wingdings" panose="05000000000000000000" pitchFamily="2" charset="2"/>
              <a:buChar char="n"/>
            </a:pPr>
            <a:r>
              <a:rPr lang="zh-CN" altLang="en-US" b="1" dirty="0">
                <a:solidFill>
                  <a:schemeClr val="tx2">
                    <a:lumMod val="75000"/>
                  </a:schemeClr>
                </a:solidFill>
                <a:latin typeface="微软雅黑" panose="020B0503020204020204" pitchFamily="34" charset="-122"/>
                <a:ea typeface="微软雅黑" panose="020B0503020204020204" pitchFamily="34" charset="-122"/>
              </a:rPr>
              <a:t>利用重频组元样机，进行了</a:t>
            </a:r>
            <a:r>
              <a:rPr lang="en-US" altLang="zh-CN" b="1" dirty="0">
                <a:solidFill>
                  <a:srgbClr val="C00000"/>
                </a:solidFill>
                <a:latin typeface="微软雅黑" panose="020B0503020204020204" pitchFamily="34" charset="-122"/>
                <a:ea typeface="微软雅黑" panose="020B0503020204020204" pitchFamily="34" charset="-122"/>
              </a:rPr>
              <a:t>1kHz</a:t>
            </a:r>
            <a:r>
              <a:rPr lang="zh-CN" altLang="en-US" b="1" dirty="0">
                <a:solidFill>
                  <a:schemeClr val="tx2">
                    <a:lumMod val="75000"/>
                  </a:schemeClr>
                </a:solidFill>
                <a:latin typeface="微软雅黑" panose="020B0503020204020204" pitchFamily="34" charset="-122"/>
                <a:ea typeface="微软雅黑" panose="020B0503020204020204" pitchFamily="34" charset="-122"/>
              </a:rPr>
              <a:t>连续重频实验</a:t>
            </a:r>
            <a:endParaRPr lang="en-US" altLang="zh-CN" b="1" dirty="0">
              <a:solidFill>
                <a:schemeClr val="tx2">
                  <a:lumMod val="75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组元能够在</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20kV</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电压、</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1kHz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重频下</a:t>
            </a:r>
            <a:r>
              <a:rPr lang="zh-CN" altLang="en-US" sz="1600" b="1" dirty="0">
                <a:solidFill>
                  <a:srgbClr val="C00000"/>
                </a:solidFill>
                <a:latin typeface="微软雅黑" panose="020B0503020204020204" pitchFamily="34" charset="-122"/>
                <a:ea typeface="微软雅黑" panose="020B0503020204020204" pitchFamily="34" charset="-122"/>
              </a:rPr>
              <a:t>连续稳定</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的工作</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20kV/1kHz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下磁芯功耗约</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500W</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，可使用风冷冷却</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a:p>
            <a:pPr marL="351155" indent="-351155">
              <a:spcBef>
                <a:spcPts val="600"/>
              </a:spcBef>
              <a:buFont typeface="Wingdings" panose="05000000000000000000" pitchFamily="2" charset="2"/>
              <a:buChar char="n"/>
            </a:pPr>
            <a:r>
              <a:rPr lang="zh-CN" altLang="en-US" b="1" dirty="0">
                <a:solidFill>
                  <a:schemeClr val="tx2">
                    <a:lumMod val="75000"/>
                  </a:schemeClr>
                </a:solidFill>
                <a:latin typeface="微软雅黑" panose="020B0503020204020204" pitchFamily="34" charset="-122"/>
                <a:ea typeface="微软雅黑" panose="020B0503020204020204" pitchFamily="34" charset="-122"/>
              </a:rPr>
              <a:t>利用重频组元样机，进行了</a:t>
            </a:r>
            <a:r>
              <a:rPr lang="en-US" altLang="zh-CN" b="1" dirty="0">
                <a:solidFill>
                  <a:srgbClr val="C00000"/>
                </a:solidFill>
                <a:latin typeface="微软雅黑" panose="020B0503020204020204" pitchFamily="34" charset="-122"/>
                <a:ea typeface="微软雅黑" panose="020B0503020204020204" pitchFamily="34" charset="-122"/>
              </a:rPr>
              <a:t>100kHz</a:t>
            </a:r>
            <a:r>
              <a:rPr lang="zh-CN" altLang="en-US" b="1" dirty="0">
                <a:solidFill>
                  <a:schemeClr val="tx2">
                    <a:lumMod val="75000"/>
                  </a:schemeClr>
                </a:solidFill>
                <a:latin typeface="微软雅黑" panose="020B0503020204020204" pitchFamily="34" charset="-122"/>
                <a:ea typeface="微软雅黑" panose="020B0503020204020204" pitchFamily="34" charset="-122"/>
              </a:rPr>
              <a:t>猝发重频实验</a:t>
            </a:r>
            <a:endParaRPr lang="en-US" altLang="zh-CN" b="1" dirty="0">
              <a:solidFill>
                <a:schemeClr val="tx2">
                  <a:lumMod val="75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磁芯在</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100kHz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重频下能够自复位</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获得了</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1000</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个猝发多脉冲输出（持续时间</a:t>
            </a:r>
            <a:r>
              <a:rPr lang="en-US" altLang="zh-CN" sz="1600" b="1" dirty="0">
                <a:solidFill>
                  <a:srgbClr val="C00000"/>
                </a:solidFill>
                <a:latin typeface="微软雅黑" panose="020B0503020204020204" pitchFamily="34" charset="-122"/>
                <a:ea typeface="微软雅黑" panose="020B0503020204020204" pitchFamily="34" charset="-122"/>
              </a:rPr>
              <a:t>10ms</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15" name="TextBox 23"/>
          <p:cNvSpPr txBox="1"/>
          <p:nvPr/>
        </p:nvSpPr>
        <p:spPr>
          <a:xfrm>
            <a:off x="1420813" y="236864"/>
            <a:ext cx="885403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技术方案</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高压固态</a:t>
            </a:r>
            <a:r>
              <a:rPr lang="en-US" altLang="zh-CN" sz="2800" b="1" dirty="0">
                <a:solidFill>
                  <a:schemeClr val="tx1"/>
                </a:solidFill>
                <a:latin typeface="微软雅黑" panose="020B0503020204020204" pitchFamily="34" charset="-122"/>
              </a:rPr>
              <a:t>MOSFET</a:t>
            </a:r>
            <a:r>
              <a:rPr lang="zh-CN" altLang="en-US" sz="2800" b="1" dirty="0">
                <a:solidFill>
                  <a:schemeClr val="tx1"/>
                </a:solidFill>
                <a:latin typeface="微软雅黑" panose="020B0503020204020204" pitchFamily="34" charset="-122"/>
              </a:rPr>
              <a:t>开关的脉冲调制器方案</a:t>
            </a:r>
          </a:p>
        </p:txBody>
      </p:sp>
      <p:grpSp>
        <p:nvGrpSpPr>
          <p:cNvPr id="17" name="组合 4"/>
          <p:cNvGrpSpPr/>
          <p:nvPr/>
        </p:nvGrpSpPr>
        <p:grpSpPr>
          <a:xfrm>
            <a:off x="536575" y="1"/>
            <a:ext cx="827088" cy="936624"/>
            <a:chOff x="537198" y="0"/>
            <a:chExt cx="826689" cy="936835"/>
          </a:xfrm>
        </p:grpSpPr>
        <p:sp>
          <p:nvSpPr>
            <p:cNvPr id="18"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9"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0" name="矩形 19"/>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1" name="矩形 20"/>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2-1 </a:t>
            </a:r>
            <a:endParaRPr lang="zh-CN" altLang="en-US" sz="2800" b="1" dirty="0">
              <a:solidFill>
                <a:schemeClr val="accent1"/>
              </a:solidFill>
              <a:latin typeface="+mj-ea"/>
              <a:ea typeface="+mj-ea"/>
            </a:endParaRPr>
          </a:p>
        </p:txBody>
      </p:sp>
      <p:sp>
        <p:nvSpPr>
          <p:cNvPr id="22" name="圆角矩形 2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3" name="文本框 22"/>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7548" y="2852278"/>
            <a:ext cx="7393017" cy="3406702"/>
          </a:xfrm>
          <a:prstGeom prst="rect">
            <a:avLst/>
          </a:prstGeom>
          <a:noFill/>
        </p:spPr>
        <p:txBody>
          <a:bodyPr wrap="square" rtlCol="0">
            <a:spAutoFit/>
          </a:bodyPr>
          <a:lstStyle/>
          <a:p>
            <a:pPr marL="355600" indent="-355600">
              <a:lnSpc>
                <a:spcPct val="120000"/>
              </a:lnSpc>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氢闸流管固态开关是高功率</a:t>
            </a:r>
            <a:r>
              <a:rPr lang="zh-CN" altLang="en-US" sz="1600" b="1" dirty="0">
                <a:latin typeface="微软雅黑" panose="020B0503020204020204" pitchFamily="34" charset="-122"/>
                <a:ea typeface="微软雅黑" panose="020B0503020204020204" pitchFamily="34" charset="-122"/>
              </a:rPr>
              <a:t>软管开关</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（仅导通可控），需要连接脉冲形成线后才能实现方波脉冲的输出。</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lnSpc>
                <a:spcPct val="120000"/>
              </a:lnSpc>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氢闸流管：数</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kA</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的导通电流，工作电压数十</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kV</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，重复频率可达数十</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kHz</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lnSpc>
                <a:spcPct val="120000"/>
              </a:lnSpc>
              <a:spcBef>
                <a:spcPts val="600"/>
              </a:spcBef>
              <a:buFont typeface="Wingdings" panose="05000000000000000000" pitchFamily="2" charset="2"/>
              <a:buChar char="n"/>
            </a:pP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VE4141</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具有低时间跳动、低阳极着火延迟时间、低阳极着火延迟时间漂移和高阳极脉冲电流上升速率的特点。</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lnSpc>
                <a:spcPct val="120000"/>
              </a:lnSpc>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由于氢闸流管的地电位与其灯丝电源和氢储存器加热电源共地，使用不能串联负载后接地，避免由于地电位的抬高而引起氢闸流管的损坏，因此氢闸流管通常</a:t>
            </a:r>
            <a:r>
              <a:rPr lang="zh-CN" altLang="en-US" sz="1600" b="1" dirty="0">
                <a:latin typeface="微软雅黑" panose="020B0503020204020204" pitchFamily="34" charset="-122"/>
                <a:ea typeface="微软雅黑" panose="020B0503020204020204" pitchFamily="34" charset="-122"/>
              </a:rPr>
              <a:t>与</a:t>
            </a:r>
            <a:r>
              <a:rPr lang="en-US" altLang="zh-CN" sz="1600" b="1" dirty="0" err="1">
                <a:latin typeface="微软雅黑" panose="020B0503020204020204" pitchFamily="34" charset="-122"/>
                <a:ea typeface="微软雅黑" panose="020B0503020204020204" pitchFamily="34" charset="-122"/>
              </a:rPr>
              <a:t>Blumlein</a:t>
            </a:r>
            <a:r>
              <a:rPr lang="zh-CN" altLang="en-US" sz="1600" b="1" dirty="0">
                <a:latin typeface="微软雅黑" panose="020B0503020204020204" pitchFamily="34" charset="-122"/>
                <a:ea typeface="微软雅黑" panose="020B0503020204020204" pitchFamily="34" charset="-122"/>
              </a:rPr>
              <a:t>脉冲形成线</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配合使用。</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lnSpc>
                <a:spcPct val="120000"/>
              </a:lnSpc>
              <a:spcBef>
                <a:spcPts val="600"/>
              </a:spcBef>
              <a:buFont typeface="Wingdings" panose="05000000000000000000" pitchFamily="2" charset="2"/>
              <a:buChar char="n"/>
            </a:pP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固态平板</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B</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线：工作电压</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30~50kV</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，阻抗</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12Ω</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，电长度</a:t>
            </a:r>
            <a:r>
              <a:rPr lang="en-US" altLang="zh-CN" sz="1600" b="1" dirty="0">
                <a:solidFill>
                  <a:schemeClr val="tx2">
                    <a:lumMod val="75000"/>
                  </a:schemeClr>
                </a:solidFill>
                <a:latin typeface="微软雅黑" panose="020B0503020204020204" pitchFamily="34" charset="-122"/>
                <a:ea typeface="微软雅黑" panose="020B0503020204020204" pitchFamily="34" charset="-122"/>
              </a:rPr>
              <a:t>~50ns</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，结构紧凑。</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a:p>
            <a:pPr marL="355600" indent="-355600">
              <a:lnSpc>
                <a:spcPct val="120000"/>
              </a:lnSpc>
              <a:spcBef>
                <a:spcPts val="600"/>
              </a:spcBef>
              <a:buFont typeface="Wingdings" panose="05000000000000000000" pitchFamily="2" charset="2"/>
              <a:buChar char="n"/>
            </a:pPr>
            <a:r>
              <a:rPr lang="en-US" altLang="zh-CN" sz="1600" b="1" dirty="0" err="1">
                <a:solidFill>
                  <a:schemeClr val="tx2">
                    <a:lumMod val="75000"/>
                  </a:schemeClr>
                </a:solidFill>
                <a:latin typeface="微软雅黑" panose="020B0503020204020204" pitchFamily="34" charset="-122"/>
                <a:ea typeface="微软雅黑" panose="020B0503020204020204" pitchFamily="34" charset="-122"/>
              </a:rPr>
              <a:t>Blumlein</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线驱动感应腔磁芯可以利用</a:t>
            </a:r>
            <a:r>
              <a:rPr lang="en-US" altLang="zh-CN" sz="1600" b="1" dirty="0" err="1">
                <a:solidFill>
                  <a:schemeClr val="tx2">
                    <a:lumMod val="75000"/>
                  </a:schemeClr>
                </a:solidFill>
                <a:latin typeface="微软雅黑" panose="020B0503020204020204" pitchFamily="34" charset="-122"/>
                <a:ea typeface="微软雅黑" panose="020B0503020204020204" pitchFamily="34" charset="-122"/>
              </a:rPr>
              <a:t>Blumlein</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线</a:t>
            </a:r>
            <a:r>
              <a:rPr lang="zh-CN" altLang="en-US" sz="1600" b="1" dirty="0">
                <a:latin typeface="微软雅黑" panose="020B0503020204020204" pitchFamily="34" charset="-122"/>
                <a:ea typeface="微软雅黑" panose="020B0503020204020204" pitchFamily="34" charset="-122"/>
              </a:rPr>
              <a:t>充电过程实现磁芯复位</a:t>
            </a:r>
            <a:r>
              <a:rPr lang="zh-CN" altLang="en-US" sz="1600" b="1" dirty="0">
                <a:solidFill>
                  <a:schemeClr val="tx2">
                    <a:lumMod val="75000"/>
                  </a:schemeClr>
                </a:solidFill>
                <a:latin typeface="微软雅黑" panose="020B0503020204020204" pitchFamily="34" charset="-122"/>
                <a:ea typeface="微软雅黑" panose="020B0503020204020204" pitchFamily="34" charset="-122"/>
              </a:rPr>
              <a:t>。</a:t>
            </a: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p:txBody>
      </p:sp>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2-2 </a:t>
            </a:r>
            <a:endParaRPr lang="zh-CN" altLang="en-US" sz="2800" b="1" dirty="0">
              <a:solidFill>
                <a:schemeClr val="accent1"/>
              </a:solidFill>
              <a:latin typeface="+mj-ea"/>
              <a:ea typeface="+mj-ea"/>
            </a:endParaRPr>
          </a:p>
        </p:txBody>
      </p:sp>
      <p:pic>
        <p:nvPicPr>
          <p:cNvPr id="1026" name="Picture 2" descr="C:\Users\S106CH~1.IFP\AppData\Local\Temp\ksohtml95144\wps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512" y="1243750"/>
            <a:ext cx="1176386" cy="16085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106CH~1.IFP\AppData\Local\Temp\ksohtml95144\wp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862" y="1243750"/>
            <a:ext cx="9659500" cy="16085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格 2"/>
          <p:cNvGraphicFramePr>
            <a:graphicFrameLocks noGrp="1"/>
          </p:cNvGraphicFramePr>
          <p:nvPr/>
        </p:nvGraphicFramePr>
        <p:xfrm>
          <a:off x="7810565" y="2867018"/>
          <a:ext cx="3836797" cy="3391960"/>
        </p:xfrm>
        <a:graphic>
          <a:graphicData uri="http://schemas.openxmlformats.org/drawingml/2006/table">
            <a:tbl>
              <a:tblPr>
                <a:tableStyleId>{5C22544A-7EE6-4342-B048-85BDC9FD1C3A}</a:tableStyleId>
              </a:tblPr>
              <a:tblGrid>
                <a:gridCol w="1802513">
                  <a:extLst>
                    <a:ext uri="{9D8B030D-6E8A-4147-A177-3AD203B41FA5}">
                      <a16:colId xmlns:a16="http://schemas.microsoft.com/office/drawing/2014/main" val="20000"/>
                    </a:ext>
                  </a:extLst>
                </a:gridCol>
                <a:gridCol w="648072">
                  <a:extLst>
                    <a:ext uri="{9D8B030D-6E8A-4147-A177-3AD203B41FA5}">
                      <a16:colId xmlns:a16="http://schemas.microsoft.com/office/drawing/2014/main" val="20001"/>
                    </a:ext>
                  </a:extLst>
                </a:gridCol>
                <a:gridCol w="702318">
                  <a:extLst>
                    <a:ext uri="{9D8B030D-6E8A-4147-A177-3AD203B41FA5}">
                      <a16:colId xmlns:a16="http://schemas.microsoft.com/office/drawing/2014/main" val="20002"/>
                    </a:ext>
                  </a:extLst>
                </a:gridCol>
                <a:gridCol w="683894">
                  <a:extLst>
                    <a:ext uri="{9D8B030D-6E8A-4147-A177-3AD203B41FA5}">
                      <a16:colId xmlns:a16="http://schemas.microsoft.com/office/drawing/2014/main" val="20003"/>
                    </a:ext>
                  </a:extLst>
                </a:gridCol>
              </a:tblGrid>
              <a:tr h="308360">
                <a:tc>
                  <a:txBody>
                    <a:bodyPr/>
                    <a:lstStyle/>
                    <a:p>
                      <a:pPr marL="0" marR="0" algn="just">
                        <a:spcBef>
                          <a:spcPts val="0"/>
                        </a:spcBef>
                        <a:spcAft>
                          <a:spcPts val="0"/>
                        </a:spcAft>
                      </a:pPr>
                      <a:r>
                        <a:rPr lang="zh-CN" altLang="en-US" sz="1200" b="1" kern="0" dirty="0">
                          <a:solidFill>
                            <a:schemeClr val="tx2"/>
                          </a:solidFill>
                          <a:effectLst/>
                        </a:rPr>
                        <a:t>名称</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zh-CN" altLang="en-US" sz="1200" b="1" kern="0">
                          <a:solidFill>
                            <a:schemeClr val="tx2"/>
                          </a:solidFill>
                          <a:effectLst/>
                        </a:rPr>
                        <a:t>典型值</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zh-CN" altLang="en-US" sz="1200" b="1" kern="0">
                          <a:solidFill>
                            <a:schemeClr val="tx2"/>
                          </a:solidFill>
                          <a:effectLst/>
                        </a:rPr>
                        <a:t>最大值</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zh-CN" altLang="en-US" sz="1200" b="1" kern="0">
                          <a:solidFill>
                            <a:schemeClr val="tx2"/>
                          </a:solidFill>
                          <a:effectLst/>
                        </a:rPr>
                        <a:t> 单位</a:t>
                      </a:r>
                      <a:endParaRPr lang="zh-CN" alt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0"/>
                  </a:ext>
                </a:extLst>
              </a:tr>
              <a:tr h="308360">
                <a:tc>
                  <a:txBody>
                    <a:bodyPr/>
                    <a:lstStyle/>
                    <a:p>
                      <a:pPr marL="0" marR="0" algn="just">
                        <a:spcBef>
                          <a:spcPts val="0"/>
                        </a:spcBef>
                        <a:spcAft>
                          <a:spcPts val="0"/>
                        </a:spcAft>
                      </a:pPr>
                      <a:r>
                        <a:rPr lang="zh-CN" altLang="en-US" sz="1200" b="1" kern="0">
                          <a:solidFill>
                            <a:schemeClr val="tx2"/>
                          </a:solidFill>
                          <a:effectLst/>
                        </a:rPr>
                        <a:t>峰值正向阳极电压</a:t>
                      </a:r>
                      <a:r>
                        <a:rPr lang="zh-CN" altLang="en-US" sz="1200" b="1" kern="0" baseline="-25000">
                          <a:solidFill>
                            <a:schemeClr val="tx2"/>
                          </a:solidFill>
                          <a:effectLst/>
                        </a:rPr>
                        <a:t> </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35</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dirty="0">
                          <a:solidFill>
                            <a:schemeClr val="tx2"/>
                          </a:solidFill>
                          <a:effectLst/>
                        </a:rPr>
                        <a:t>kV</a:t>
                      </a:r>
                      <a:endParaRPr lang="en-US" sz="14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1"/>
                  </a:ext>
                </a:extLst>
              </a:tr>
              <a:tr h="308360">
                <a:tc>
                  <a:txBody>
                    <a:bodyPr/>
                    <a:lstStyle/>
                    <a:p>
                      <a:pPr marL="0" marR="0" algn="just">
                        <a:spcBef>
                          <a:spcPts val="0"/>
                        </a:spcBef>
                        <a:spcAft>
                          <a:spcPts val="0"/>
                        </a:spcAft>
                      </a:pPr>
                      <a:r>
                        <a:rPr lang="zh-CN" altLang="en-US" sz="1200" b="1" kern="0">
                          <a:solidFill>
                            <a:schemeClr val="tx2"/>
                          </a:solidFill>
                          <a:effectLst/>
                        </a:rPr>
                        <a:t>直流正向阳极电压</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30</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kV</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2"/>
                  </a:ext>
                </a:extLst>
              </a:tr>
              <a:tr h="308360">
                <a:tc>
                  <a:txBody>
                    <a:bodyPr/>
                    <a:lstStyle/>
                    <a:p>
                      <a:pPr marL="0" marR="0" algn="just">
                        <a:spcBef>
                          <a:spcPts val="0"/>
                        </a:spcBef>
                        <a:spcAft>
                          <a:spcPts val="0"/>
                        </a:spcAft>
                      </a:pPr>
                      <a:r>
                        <a:rPr lang="zh-CN" altLang="en-US" sz="1200" b="1" kern="0" dirty="0">
                          <a:solidFill>
                            <a:schemeClr val="tx2"/>
                          </a:solidFill>
                          <a:effectLst/>
                        </a:rPr>
                        <a:t>峰值阳极电流</a:t>
                      </a:r>
                      <a:r>
                        <a:rPr lang="zh-CN" altLang="en-US" sz="1200" b="1" kern="0" baseline="-25000" dirty="0">
                          <a:solidFill>
                            <a:schemeClr val="tx2"/>
                          </a:solidFill>
                          <a:effectLst/>
                        </a:rPr>
                        <a:t> </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2000</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A</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3"/>
                  </a:ext>
                </a:extLst>
              </a:tr>
              <a:tr h="308360">
                <a:tc>
                  <a:txBody>
                    <a:bodyPr/>
                    <a:lstStyle/>
                    <a:p>
                      <a:pPr marL="0" marR="0" algn="just">
                        <a:spcBef>
                          <a:spcPts val="0"/>
                        </a:spcBef>
                        <a:spcAft>
                          <a:spcPts val="0"/>
                        </a:spcAft>
                      </a:pPr>
                      <a:r>
                        <a:rPr lang="zh-CN" altLang="en-US" sz="1200" b="1" kern="0">
                          <a:solidFill>
                            <a:schemeClr val="tx2"/>
                          </a:solidFill>
                          <a:effectLst/>
                        </a:rPr>
                        <a:t>平均阳极电流</a:t>
                      </a:r>
                      <a:r>
                        <a:rPr lang="zh-CN" altLang="en-US" sz="1200" b="1" kern="0" baseline="-25000">
                          <a:solidFill>
                            <a:schemeClr val="tx2"/>
                          </a:solidFill>
                          <a:effectLst/>
                        </a:rPr>
                        <a:t> </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1.5</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A</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4"/>
                  </a:ext>
                </a:extLst>
              </a:tr>
              <a:tr h="308360">
                <a:tc>
                  <a:txBody>
                    <a:bodyPr/>
                    <a:lstStyle/>
                    <a:p>
                      <a:pPr marL="0" marR="0" algn="just">
                        <a:spcBef>
                          <a:spcPts val="0"/>
                        </a:spcBef>
                        <a:spcAft>
                          <a:spcPts val="0"/>
                        </a:spcAft>
                      </a:pPr>
                      <a:r>
                        <a:rPr lang="zh-CN" altLang="en-US" sz="1200" b="1" kern="0">
                          <a:solidFill>
                            <a:schemeClr val="tx2"/>
                          </a:solidFill>
                          <a:effectLst/>
                        </a:rPr>
                        <a:t>峰值输出功率</a:t>
                      </a:r>
                      <a:r>
                        <a:rPr lang="zh-CN" altLang="en-US" sz="1200" b="1" kern="0" baseline="-25000">
                          <a:solidFill>
                            <a:schemeClr val="tx2"/>
                          </a:solidFill>
                          <a:effectLst/>
                        </a:rPr>
                        <a:t> </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35</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MW</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5"/>
                  </a:ext>
                </a:extLst>
              </a:tr>
              <a:tr h="308360">
                <a:tc>
                  <a:txBody>
                    <a:bodyPr/>
                    <a:lstStyle/>
                    <a:p>
                      <a:pPr marL="0" marR="0" algn="just">
                        <a:spcBef>
                          <a:spcPts val="0"/>
                        </a:spcBef>
                        <a:spcAft>
                          <a:spcPts val="0"/>
                        </a:spcAft>
                      </a:pPr>
                      <a:r>
                        <a:rPr lang="zh-CN" altLang="en-US" sz="1200" b="1" kern="0">
                          <a:solidFill>
                            <a:schemeClr val="tx2"/>
                          </a:solidFill>
                          <a:effectLst/>
                        </a:rPr>
                        <a:t>工作系数</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28×10</a:t>
                      </a:r>
                      <a:r>
                        <a:rPr lang="en-US" altLang="zh-CN" sz="1200" b="1" kern="0" baseline="30000">
                          <a:solidFill>
                            <a:schemeClr val="tx2"/>
                          </a:solidFill>
                          <a:effectLst/>
                        </a:rPr>
                        <a:t>9</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V·A·Hz</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6"/>
                  </a:ext>
                </a:extLst>
              </a:tr>
              <a:tr h="308360">
                <a:tc>
                  <a:txBody>
                    <a:bodyPr/>
                    <a:lstStyle/>
                    <a:p>
                      <a:pPr marL="0" marR="0" algn="just">
                        <a:spcBef>
                          <a:spcPts val="0"/>
                        </a:spcBef>
                        <a:spcAft>
                          <a:spcPts val="0"/>
                        </a:spcAft>
                      </a:pPr>
                      <a:r>
                        <a:rPr lang="zh-CN" altLang="en-US" sz="1200" b="1" kern="0">
                          <a:solidFill>
                            <a:schemeClr val="tx2"/>
                          </a:solidFill>
                          <a:effectLst/>
                        </a:rPr>
                        <a:t>阳极脉冲电流上升速率</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50</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kA/</a:t>
                      </a:r>
                      <a:r>
                        <a:rPr lang="el-GR" sz="1200" b="1" kern="0">
                          <a:solidFill>
                            <a:schemeClr val="tx2"/>
                          </a:solidFill>
                          <a:effectLst/>
                        </a:rPr>
                        <a:t>μ</a:t>
                      </a:r>
                      <a:r>
                        <a:rPr lang="en-US" sz="1200" b="1" kern="0">
                          <a:solidFill>
                            <a:schemeClr val="tx2"/>
                          </a:solidFill>
                          <a:effectLst/>
                        </a:rPr>
                        <a:t>s</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7"/>
                  </a:ext>
                </a:extLst>
              </a:tr>
              <a:tr h="308360">
                <a:tc>
                  <a:txBody>
                    <a:bodyPr/>
                    <a:lstStyle/>
                    <a:p>
                      <a:pPr marL="0" marR="0" algn="just">
                        <a:spcBef>
                          <a:spcPts val="0"/>
                        </a:spcBef>
                        <a:spcAft>
                          <a:spcPts val="0"/>
                        </a:spcAft>
                      </a:pPr>
                      <a:r>
                        <a:rPr lang="zh-CN" altLang="en-US" sz="1200" b="1" kern="0">
                          <a:solidFill>
                            <a:schemeClr val="tx2"/>
                          </a:solidFill>
                          <a:effectLst/>
                        </a:rPr>
                        <a:t>阳极着火延迟时间</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70</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250</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ns</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8"/>
                  </a:ext>
                </a:extLst>
              </a:tr>
              <a:tr h="308360">
                <a:tc>
                  <a:txBody>
                    <a:bodyPr/>
                    <a:lstStyle/>
                    <a:p>
                      <a:pPr marL="0" marR="0" algn="just">
                        <a:spcBef>
                          <a:spcPts val="0"/>
                        </a:spcBef>
                        <a:spcAft>
                          <a:spcPts val="0"/>
                        </a:spcAft>
                      </a:pPr>
                      <a:r>
                        <a:rPr lang="zh-CN" altLang="en-US" sz="1200" b="1" kern="0" dirty="0">
                          <a:solidFill>
                            <a:schemeClr val="tx2"/>
                          </a:solidFill>
                          <a:effectLst/>
                        </a:rPr>
                        <a:t>阳极着火延迟时间漂移</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15</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a:solidFill>
                            <a:schemeClr val="tx2"/>
                          </a:solidFill>
                          <a:effectLst/>
                        </a:rPr>
                        <a:t>ns</a:t>
                      </a:r>
                      <a:endParaRPr lang="en-US" sz="14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9"/>
                  </a:ext>
                </a:extLst>
              </a:tr>
              <a:tr h="308360">
                <a:tc>
                  <a:txBody>
                    <a:bodyPr/>
                    <a:lstStyle/>
                    <a:p>
                      <a:pPr marL="0" marR="0" algn="just">
                        <a:spcBef>
                          <a:spcPts val="0"/>
                        </a:spcBef>
                        <a:spcAft>
                          <a:spcPts val="0"/>
                        </a:spcAft>
                      </a:pPr>
                      <a:r>
                        <a:rPr lang="zh-CN" altLang="en-US" sz="1200" b="1" kern="0">
                          <a:solidFill>
                            <a:schemeClr val="tx2"/>
                          </a:solidFill>
                          <a:effectLst/>
                        </a:rPr>
                        <a:t>时间抖动</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5</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sz="1200" b="1" kern="0" dirty="0">
                          <a:solidFill>
                            <a:schemeClr val="tx2"/>
                          </a:solidFill>
                          <a:effectLst/>
                        </a:rPr>
                        <a:t>ns</a:t>
                      </a:r>
                      <a:endParaRPr lang="en-US" sz="14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0"/>
                  </a:ext>
                </a:extLst>
              </a:tr>
            </a:tbl>
          </a:graphicData>
        </a:graphic>
      </p:graphicFrame>
      <p:sp>
        <p:nvSpPr>
          <p:cNvPr id="24" name="文本框 23"/>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2" name="TextBox 23"/>
          <p:cNvSpPr txBox="1"/>
          <p:nvPr/>
        </p:nvSpPr>
        <p:spPr>
          <a:xfrm>
            <a:off x="1421130" y="237173"/>
            <a:ext cx="10148570" cy="52197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技术方案</a:t>
            </a:r>
            <a:r>
              <a:rPr lang="en-US" altLang="zh-CN" sz="2800" b="1" dirty="0">
                <a:solidFill>
                  <a:schemeClr val="tx1"/>
                </a:solidFill>
                <a:latin typeface="微软雅黑" panose="020B0503020204020204" pitchFamily="34" charset="-122"/>
              </a:rPr>
              <a:t>-</a:t>
            </a:r>
            <a:r>
              <a:rPr sz="2800" b="1" dirty="0">
                <a:solidFill>
                  <a:schemeClr val="tx1"/>
                </a:solidFill>
                <a:latin typeface="微软雅黑" panose="020B0503020204020204" pitchFamily="34" charset="-122"/>
              </a:rPr>
              <a:t>氢闸流管驱动固态脉冲形成线的脉冲功率源方案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0092" y="1278088"/>
            <a:ext cx="3929357" cy="3031599"/>
          </a:xfrm>
          <a:prstGeom prst="rect">
            <a:avLst/>
          </a:prstGeom>
          <a:noFill/>
        </p:spPr>
        <p:txBody>
          <a:bodyPr wrap="square" rtlCol="0">
            <a:spAutoFit/>
          </a:bodyPr>
          <a:lstStyle/>
          <a:p>
            <a:pPr marL="355600" indent="-355600">
              <a:spcBef>
                <a:spcPts val="600"/>
              </a:spcBef>
              <a:buFont typeface="Wingdings" panose="05000000000000000000" pitchFamily="2" charset="2"/>
              <a:buChar char="n"/>
            </a:pPr>
            <a:r>
              <a:rPr lang="zh-CN" altLang="en-US" sz="1600" b="1" dirty="0">
                <a:solidFill>
                  <a:schemeClr val="accent2"/>
                </a:solidFill>
                <a:latin typeface="微软雅黑" panose="020B0503020204020204" pitchFamily="34" charset="-122"/>
                <a:ea typeface="微软雅黑" panose="020B0503020204020204" pitchFamily="34" charset="-122"/>
              </a:rPr>
              <a:t>采用“</a:t>
            </a:r>
            <a:r>
              <a:rPr lang="zh-CN" altLang="en-US" sz="1600" b="1" dirty="0">
                <a:solidFill>
                  <a:srgbClr val="C00000"/>
                </a:solidFill>
                <a:latin typeface="微软雅黑" panose="020B0503020204020204" pitchFamily="34" charset="-122"/>
                <a:ea typeface="微软雅黑" panose="020B0503020204020204" pitchFamily="34" charset="-122"/>
              </a:rPr>
              <a:t>脉冲形成线</a:t>
            </a:r>
            <a:r>
              <a:rPr lang="en-US" altLang="zh-CN" sz="1600" b="1" dirty="0">
                <a:solidFill>
                  <a:srgbClr val="C00000"/>
                </a:solidFill>
                <a:latin typeface="微软雅黑" panose="020B0503020204020204" pitchFamily="34" charset="-122"/>
                <a:ea typeface="微软雅黑" panose="020B0503020204020204" pitchFamily="34" charset="-122"/>
              </a:rPr>
              <a:t>+</a:t>
            </a:r>
            <a:r>
              <a:rPr lang="zh-CN" altLang="en-US" sz="1600" b="1" dirty="0">
                <a:solidFill>
                  <a:srgbClr val="C00000"/>
                </a:solidFill>
                <a:latin typeface="微软雅黑" panose="020B0503020204020204" pitchFamily="34" charset="-122"/>
                <a:ea typeface="微软雅黑" panose="020B0503020204020204" pitchFamily="34" charset="-122"/>
              </a:rPr>
              <a:t>氢闸流管</a:t>
            </a:r>
            <a:r>
              <a:rPr lang="en-US" altLang="zh-CN" sz="1600" b="1" dirty="0">
                <a:solidFill>
                  <a:srgbClr val="C00000"/>
                </a:solidFill>
                <a:latin typeface="微软雅黑" panose="020B0503020204020204" pitchFamily="34" charset="-122"/>
                <a:ea typeface="微软雅黑" panose="020B0503020204020204" pitchFamily="34" charset="-122"/>
              </a:rPr>
              <a:t>+</a:t>
            </a:r>
            <a:r>
              <a:rPr lang="zh-CN" altLang="en-US" sz="1600" b="1" dirty="0">
                <a:solidFill>
                  <a:srgbClr val="C00000"/>
                </a:solidFill>
                <a:latin typeface="微软雅黑" panose="020B0503020204020204" pitchFamily="34" charset="-122"/>
                <a:ea typeface="微软雅黑" panose="020B0503020204020204" pitchFamily="34" charset="-122"/>
              </a:rPr>
              <a:t>感应腔磁芯负载</a:t>
            </a:r>
            <a:r>
              <a:rPr lang="zh-CN" altLang="en-US" sz="1600" b="1" dirty="0">
                <a:solidFill>
                  <a:schemeClr val="accent2"/>
                </a:solidFill>
                <a:latin typeface="微软雅黑" panose="020B0503020204020204" pitchFamily="34" charset="-122"/>
                <a:ea typeface="微软雅黑" panose="020B0503020204020204" pitchFamily="34" charset="-122"/>
              </a:rPr>
              <a:t>”的组元结构，进行了</a:t>
            </a:r>
            <a:r>
              <a:rPr lang="en-US" altLang="zh-CN" sz="1600" b="1" dirty="0">
                <a:solidFill>
                  <a:schemeClr val="accent2"/>
                </a:solidFill>
                <a:latin typeface="微软雅黑" panose="020B0503020204020204" pitchFamily="34" charset="-122"/>
                <a:ea typeface="微软雅黑" panose="020B0503020204020204" pitchFamily="34" charset="-122"/>
              </a:rPr>
              <a:t>10kHz</a:t>
            </a:r>
            <a:r>
              <a:rPr lang="zh-CN" altLang="en-US" sz="1600" b="1" dirty="0">
                <a:solidFill>
                  <a:schemeClr val="accent2"/>
                </a:solidFill>
                <a:latin typeface="微软雅黑" panose="020B0503020204020204" pitchFamily="34" charset="-122"/>
                <a:ea typeface="微软雅黑" panose="020B0503020204020204" pitchFamily="34" charset="-122"/>
              </a:rPr>
              <a:t>重频原理性实验</a:t>
            </a:r>
          </a:p>
          <a:p>
            <a:pPr marL="355600" indent="-355600">
              <a:spcBef>
                <a:spcPts val="600"/>
              </a:spcBef>
              <a:buFont typeface="Wingdings" panose="05000000000000000000" pitchFamily="2" charset="2"/>
              <a:buChar char="n"/>
            </a:pPr>
            <a:r>
              <a:rPr lang="zh-CN" altLang="en-US" sz="1600" b="1" dirty="0">
                <a:solidFill>
                  <a:schemeClr val="accent2"/>
                </a:solidFill>
                <a:latin typeface="微软雅黑" panose="020B0503020204020204" pitchFamily="34" charset="-122"/>
                <a:ea typeface="微软雅黑" panose="020B0503020204020204" pitchFamily="34" charset="-122"/>
              </a:rPr>
              <a:t>为实现储能电容与氢闸流管尽快熄灭关断，以确保氢闸流管</a:t>
            </a:r>
            <a:r>
              <a:rPr lang="zh-CN" altLang="en-US" sz="1600" b="1" dirty="0">
                <a:solidFill>
                  <a:srgbClr val="C00000"/>
                </a:solidFill>
                <a:latin typeface="微软雅黑" panose="020B0503020204020204" pitchFamily="34" charset="-122"/>
                <a:ea typeface="微软雅黑" panose="020B0503020204020204" pitchFamily="34" charset="-122"/>
              </a:rPr>
              <a:t>导通后放电等离子体快速熄灭</a:t>
            </a:r>
            <a:r>
              <a:rPr lang="zh-CN" altLang="en-US" sz="1600" b="1" dirty="0">
                <a:solidFill>
                  <a:schemeClr val="accent2"/>
                </a:solidFill>
                <a:latin typeface="微软雅黑" panose="020B0503020204020204" pitchFamily="34" charset="-122"/>
                <a:ea typeface="微软雅黑" panose="020B0503020204020204" pitchFamily="34" charset="-122"/>
              </a:rPr>
              <a:t>，储能电容与氢闸流管之间设计有高压</a:t>
            </a:r>
            <a:r>
              <a:rPr lang="en-US" altLang="zh-CN" sz="1600" b="1" dirty="0">
                <a:solidFill>
                  <a:schemeClr val="accent2"/>
                </a:solidFill>
                <a:latin typeface="微软雅黑" panose="020B0503020204020204" pitchFamily="34" charset="-122"/>
                <a:ea typeface="微软雅黑" panose="020B0503020204020204" pitchFamily="34" charset="-122"/>
              </a:rPr>
              <a:t>MOSFET</a:t>
            </a:r>
            <a:r>
              <a:rPr lang="zh-CN" altLang="en-US" sz="1600" b="1" dirty="0">
                <a:solidFill>
                  <a:schemeClr val="accent2"/>
                </a:solidFill>
                <a:latin typeface="微软雅黑" panose="020B0503020204020204" pitchFamily="34" charset="-122"/>
                <a:ea typeface="微软雅黑" panose="020B0503020204020204" pitchFamily="34" charset="-122"/>
              </a:rPr>
              <a:t>开关</a:t>
            </a:r>
            <a:endParaRPr lang="en-US" altLang="zh-CN" sz="1600" b="1" dirty="0">
              <a:solidFill>
                <a:schemeClr val="accent2"/>
              </a:solidFill>
              <a:latin typeface="微软雅黑" panose="020B0503020204020204" pitchFamily="34" charset="-122"/>
              <a:ea typeface="微软雅黑" panose="020B0503020204020204" pitchFamily="34" charset="-122"/>
            </a:endParaRPr>
          </a:p>
          <a:p>
            <a:pPr marL="355600" indent="-355600">
              <a:spcBef>
                <a:spcPts val="600"/>
              </a:spcBef>
              <a:buFont typeface="Wingdings" panose="05000000000000000000" pitchFamily="2" charset="2"/>
              <a:buChar char="n"/>
            </a:pPr>
            <a:r>
              <a:rPr lang="zh-CN" altLang="en-US" sz="1600" b="1" dirty="0">
                <a:solidFill>
                  <a:schemeClr val="accent2"/>
                </a:solidFill>
                <a:latin typeface="微软雅黑" panose="020B0503020204020204" pitchFamily="34" charset="-122"/>
                <a:ea typeface="微软雅黑" panose="020B0503020204020204" pitchFamily="34" charset="-122"/>
              </a:rPr>
              <a:t>在脉冲形成线放电时，该开关可确保氢闸流管以更高重复频率运行，后期考虑用</a:t>
            </a:r>
            <a:r>
              <a:rPr lang="en-US" altLang="zh-CN" sz="1600" b="1" dirty="0">
                <a:solidFill>
                  <a:srgbClr val="C00000"/>
                </a:solidFill>
                <a:latin typeface="微软雅黑" panose="020B0503020204020204" pitchFamily="34" charset="-122"/>
                <a:ea typeface="微软雅黑" panose="020B0503020204020204" pitchFamily="34" charset="-122"/>
              </a:rPr>
              <a:t>IGBT</a:t>
            </a:r>
            <a:r>
              <a:rPr lang="zh-CN" altLang="en-US" sz="1600" b="1" dirty="0">
                <a:solidFill>
                  <a:srgbClr val="C00000"/>
                </a:solidFill>
                <a:latin typeface="微软雅黑" panose="020B0503020204020204" pitchFamily="34" charset="-122"/>
                <a:ea typeface="微软雅黑" panose="020B0503020204020204" pitchFamily="34" charset="-122"/>
              </a:rPr>
              <a:t>开关替换</a:t>
            </a:r>
            <a:endParaRPr lang="en-US" altLang="zh-CN" sz="1600" b="1" dirty="0">
              <a:solidFill>
                <a:srgbClr val="C00000"/>
              </a:solidFill>
              <a:latin typeface="微软雅黑" panose="020B0503020204020204" pitchFamily="34" charset="-122"/>
              <a:ea typeface="微软雅黑" panose="020B0503020204020204" pitchFamily="34" charset="-122"/>
            </a:endParaRPr>
          </a:p>
          <a:p>
            <a:pPr marL="355600" indent="-355600">
              <a:spcBef>
                <a:spcPts val="600"/>
              </a:spcBef>
              <a:buFont typeface="Wingdings" panose="05000000000000000000" pitchFamily="2" charset="2"/>
              <a:buChar char="n"/>
            </a:pPr>
            <a:endParaRPr lang="en-US" altLang="zh-CN" sz="1600" b="1" dirty="0">
              <a:latin typeface="微软雅黑" panose="020B0503020204020204" pitchFamily="34" charset="-122"/>
              <a:ea typeface="微软雅黑" panose="020B0503020204020204" pitchFamily="34" charset="-122"/>
            </a:endParaRPr>
          </a:p>
        </p:txBody>
      </p:sp>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8" name="TextBox 23"/>
          <p:cNvSpPr txBox="1"/>
          <p:nvPr/>
        </p:nvSpPr>
        <p:spPr>
          <a:xfrm>
            <a:off x="1421130" y="237173"/>
            <a:ext cx="10148570" cy="52197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技术方案</a:t>
            </a:r>
            <a:r>
              <a:rPr lang="en-US" altLang="zh-CN" sz="2800" b="1" dirty="0">
                <a:solidFill>
                  <a:schemeClr val="tx1"/>
                </a:solidFill>
                <a:latin typeface="微软雅黑" panose="020B0503020204020204" pitchFamily="34" charset="-122"/>
              </a:rPr>
              <a:t>-</a:t>
            </a:r>
            <a:r>
              <a:rPr sz="2800" b="1" dirty="0">
                <a:solidFill>
                  <a:schemeClr val="tx1"/>
                </a:solidFill>
                <a:latin typeface="微软雅黑" panose="020B0503020204020204" pitchFamily="34" charset="-122"/>
              </a:rPr>
              <a:t>氢闸流管驱动固态脉冲形成线的脉冲功率源方案</a:t>
            </a:r>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2-2 </a:t>
            </a:r>
            <a:endParaRPr lang="zh-CN" altLang="en-US" sz="2800" b="1" dirty="0">
              <a:solidFill>
                <a:schemeClr val="accent1"/>
              </a:solidFill>
              <a:latin typeface="+mj-ea"/>
              <a:ea typeface="+mj-ea"/>
            </a:endParaRPr>
          </a:p>
        </p:txBody>
      </p:sp>
      <p:pic>
        <p:nvPicPr>
          <p:cNvPr id="7" name="图片 6"/>
          <p:cNvPicPr>
            <a:picLocks noChangeAspect="1"/>
          </p:cNvPicPr>
          <p:nvPr/>
        </p:nvPicPr>
        <p:blipFill>
          <a:blip r:embed="rId2"/>
          <a:stretch>
            <a:fillRect/>
          </a:stretch>
        </p:blipFill>
        <p:spPr>
          <a:xfrm>
            <a:off x="4514205" y="1196752"/>
            <a:ext cx="7210061" cy="5040560"/>
          </a:xfrm>
          <a:prstGeom prst="rect">
            <a:avLst/>
          </a:prstGeom>
        </p:spPr>
      </p:pic>
      <p:pic>
        <p:nvPicPr>
          <p:cNvPr id="2054" name="Picture 6" descr="C:\Users\S106CH~1.IFP\AppData\Local\Temp\ksohtml95144\wps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292655" y="3139186"/>
            <a:ext cx="2244232" cy="3929359"/>
          </a:xfrm>
          <a:prstGeom prst="rect">
            <a:avLst/>
          </a:prstGeom>
          <a:noFill/>
          <a:extLst>
            <a:ext uri="{909E8E84-426E-40DD-AFC4-6F175D3DCCD1}">
              <a14:hiddenFill xmlns:a14="http://schemas.microsoft.com/office/drawing/2010/main">
                <a:solidFill>
                  <a:srgbClr val="FFFFFF"/>
                </a:solidFill>
              </a14:hiddenFill>
            </a:ext>
          </a:extLst>
        </p:spPr>
      </p:pic>
      <p:sp>
        <p:nvSpPr>
          <p:cNvPr id="24" name="文本框 23"/>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t="3800"/>
          <a:stretch>
            <a:fillRect/>
          </a:stretch>
        </p:blipFill>
        <p:spPr>
          <a:xfrm>
            <a:off x="6022230" y="3901441"/>
            <a:ext cx="5702350" cy="2323993"/>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674" y="3901442"/>
            <a:ext cx="5373458" cy="2335949"/>
          </a:xfrm>
          <a:prstGeom prst="rect">
            <a:avLst/>
          </a:prstGeom>
        </p:spPr>
      </p:pic>
      <p:sp>
        <p:nvSpPr>
          <p:cNvPr id="9" name="TextBox 8"/>
          <p:cNvSpPr txBox="1"/>
          <p:nvPr/>
        </p:nvSpPr>
        <p:spPr>
          <a:xfrm>
            <a:off x="450091" y="1278088"/>
            <a:ext cx="6800418" cy="1908215"/>
          </a:xfrm>
          <a:prstGeom prst="rect">
            <a:avLst/>
          </a:prstGeom>
          <a:noFill/>
        </p:spPr>
        <p:txBody>
          <a:bodyPr wrap="square" rtlCol="0">
            <a:spAutoFit/>
          </a:bodyPr>
          <a:lstStyle/>
          <a:p>
            <a:pPr marL="355600" indent="-355600">
              <a:spcBef>
                <a:spcPts val="600"/>
              </a:spcBef>
              <a:buFont typeface="Wingdings" panose="05000000000000000000" pitchFamily="2" charset="2"/>
              <a:buChar char="n"/>
            </a:pPr>
            <a:r>
              <a:rPr lang="zh-CN" altLang="en-US" b="1" dirty="0">
                <a:solidFill>
                  <a:schemeClr val="tx2">
                    <a:lumMod val="75000"/>
                  </a:schemeClr>
                </a:solidFill>
                <a:latin typeface="微软雅黑" panose="020B0503020204020204" pitchFamily="34" charset="-122"/>
                <a:ea typeface="微软雅黑" panose="020B0503020204020204" pitchFamily="34" charset="-122"/>
              </a:rPr>
              <a:t>利用重频组元，进行了</a:t>
            </a:r>
            <a:r>
              <a:rPr lang="en-US" altLang="zh-CN" b="1" dirty="0">
                <a:solidFill>
                  <a:srgbClr val="C00000"/>
                </a:solidFill>
                <a:latin typeface="微软雅黑" panose="020B0503020204020204" pitchFamily="34" charset="-122"/>
                <a:ea typeface="微软雅黑" panose="020B0503020204020204" pitchFamily="34" charset="-122"/>
              </a:rPr>
              <a:t>10~50kHz</a:t>
            </a:r>
            <a:r>
              <a:rPr lang="zh-CN" altLang="en-US" b="1" dirty="0">
                <a:solidFill>
                  <a:schemeClr val="tx2">
                    <a:lumMod val="75000"/>
                  </a:schemeClr>
                </a:solidFill>
                <a:latin typeface="微软雅黑" panose="020B0503020204020204" pitchFamily="34" charset="-122"/>
                <a:ea typeface="微软雅黑" panose="020B0503020204020204" pitchFamily="34" charset="-122"/>
              </a:rPr>
              <a:t>连续重频实验</a:t>
            </a:r>
            <a:endParaRPr lang="en-US" altLang="zh-CN" b="1" dirty="0">
              <a:solidFill>
                <a:schemeClr val="tx2">
                  <a:lumMod val="75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组元能够在</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5~20kV</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电压、</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50~10kHz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重频下的工作</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实际工作系数：</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(50~180)×10</a:t>
            </a:r>
            <a:r>
              <a:rPr lang="en-US" altLang="zh-CN" sz="1600" b="1" baseline="30000" dirty="0">
                <a:solidFill>
                  <a:schemeClr val="accent6">
                    <a:lumMod val="50000"/>
                  </a:schemeClr>
                </a:solidFill>
                <a:latin typeface="微软雅黑" panose="020B0503020204020204" pitchFamily="34" charset="-122"/>
                <a:ea typeface="微软雅黑" panose="020B0503020204020204" pitchFamily="34" charset="-122"/>
              </a:rPr>
              <a:t>9 </a:t>
            </a:r>
            <a:r>
              <a:rPr lang="en-US" altLang="zh-CN" sz="1600" b="1" dirty="0" err="1">
                <a:solidFill>
                  <a:schemeClr val="accent6">
                    <a:lumMod val="50000"/>
                  </a:schemeClr>
                </a:solidFill>
                <a:latin typeface="微软雅黑" panose="020B0503020204020204" pitchFamily="34" charset="-122"/>
                <a:ea typeface="微软雅黑" panose="020B0503020204020204" pitchFamily="34" charset="-122"/>
              </a:rPr>
              <a:t>V·A·Hz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，大于标称工作系数</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28×10</a:t>
            </a:r>
            <a:r>
              <a:rPr lang="en-US" altLang="zh-CN" sz="1600" b="1" baseline="30000" dirty="0">
                <a:solidFill>
                  <a:schemeClr val="accent6">
                    <a:lumMod val="50000"/>
                  </a:schemeClr>
                </a:solidFill>
                <a:latin typeface="微软雅黑" panose="020B0503020204020204" pitchFamily="34" charset="-122"/>
                <a:ea typeface="微软雅黑" panose="020B0503020204020204" pitchFamily="34" charset="-122"/>
              </a:rPr>
              <a:t>9</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 </a:t>
            </a:r>
            <a:r>
              <a:rPr lang="en-US" altLang="zh-CN" sz="1600" b="1" dirty="0" err="1">
                <a:solidFill>
                  <a:schemeClr val="accent6">
                    <a:lumMod val="50000"/>
                  </a:schemeClr>
                </a:solidFill>
                <a:latin typeface="微软雅黑" panose="020B0503020204020204" pitchFamily="34" charset="-122"/>
                <a:ea typeface="微软雅黑" panose="020B0503020204020204" pitchFamily="34" charset="-122"/>
              </a:rPr>
              <a:t>V·A·Hz</a:t>
            </a:r>
            <a:endParaRPr lang="en-US" altLang="zh-CN" sz="1600" b="1" dirty="0">
              <a:solidFill>
                <a:schemeClr val="accent6">
                  <a:lumMod val="50000"/>
                </a:schemeClr>
              </a:solidFill>
              <a:latin typeface="微软雅黑" panose="020B0503020204020204" pitchFamily="34" charset="-122"/>
              <a:ea typeface="微软雅黑" panose="020B0503020204020204" pitchFamily="34" charset="-122"/>
            </a:endParaRPr>
          </a:p>
          <a:p>
            <a:pPr marL="808355" lvl="1" indent="-351155">
              <a:spcBef>
                <a:spcPts val="600"/>
              </a:spcBef>
              <a:buFont typeface="Wingdings" panose="05000000000000000000" pitchFamily="2" charset="2"/>
              <a:buChar char="n"/>
            </a:pP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20kV/10kHz</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猝发重频，输出</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15kV</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550A</a:t>
            </a:r>
            <a:r>
              <a:rPr lang="zh-CN" altLang="en-US" sz="1600" b="1" dirty="0">
                <a:solidFill>
                  <a:schemeClr val="accent6">
                    <a:lumMod val="50000"/>
                  </a:schemeClr>
                </a:solidFill>
                <a:latin typeface="微软雅黑" panose="020B0503020204020204" pitchFamily="34" charset="-122"/>
                <a:ea typeface="微软雅黑" panose="020B0503020204020204" pitchFamily="34" charset="-122"/>
              </a:rPr>
              <a:t>，前沿</a:t>
            </a:r>
            <a:r>
              <a:rPr lang="en-US" altLang="zh-CN" sz="1600" b="1" dirty="0">
                <a:solidFill>
                  <a:schemeClr val="accent6">
                    <a:lumMod val="50000"/>
                  </a:schemeClr>
                </a:solidFill>
                <a:latin typeface="微软雅黑" panose="020B0503020204020204" pitchFamily="34" charset="-122"/>
                <a:ea typeface="微软雅黑" panose="020B0503020204020204" pitchFamily="34" charset="-122"/>
              </a:rPr>
              <a:t>~50ns</a:t>
            </a:r>
          </a:p>
          <a:p>
            <a:pPr marL="355600" indent="-355600">
              <a:spcBef>
                <a:spcPts val="600"/>
              </a:spcBef>
              <a:buFont typeface="Wingdings" panose="05000000000000000000" pitchFamily="2" charset="2"/>
              <a:buChar char="n"/>
            </a:pPr>
            <a:endParaRPr lang="en-US" altLang="zh-CN" sz="1600" b="1" dirty="0">
              <a:solidFill>
                <a:schemeClr val="tx2">
                  <a:lumMod val="75000"/>
                </a:schemeClr>
              </a:solidFill>
              <a:latin typeface="微软雅黑" panose="020B0503020204020204" pitchFamily="34" charset="-122"/>
              <a:ea typeface="微软雅黑" panose="020B0503020204020204" pitchFamily="34" charset="-122"/>
            </a:endParaRPr>
          </a:p>
        </p:txBody>
      </p:sp>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2-2 </a:t>
            </a:r>
            <a:endParaRPr lang="zh-CN" altLang="en-US" sz="2800" b="1" dirty="0">
              <a:solidFill>
                <a:schemeClr val="accent1"/>
              </a:solidFill>
              <a:latin typeface="+mj-ea"/>
              <a:ea typeface="+mj-ea"/>
            </a:endParaRPr>
          </a:p>
        </p:txBody>
      </p:sp>
      <p:pic>
        <p:nvPicPr>
          <p:cNvPr id="3074" name="Picture 2" descr="C:\Users\S106CH~1.IFP\AppData\Local\Temp\ksohtml95144\wps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4484" y="1162548"/>
            <a:ext cx="4690096" cy="27255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表格 1"/>
          <p:cNvGraphicFramePr>
            <a:graphicFrameLocks noGrp="1"/>
          </p:cNvGraphicFramePr>
          <p:nvPr/>
        </p:nvGraphicFramePr>
        <p:xfrm>
          <a:off x="391062" y="2852936"/>
          <a:ext cx="6643422" cy="1048506"/>
        </p:xfrm>
        <a:graphic>
          <a:graphicData uri="http://schemas.openxmlformats.org/drawingml/2006/table">
            <a:tbl>
              <a:tblPr>
                <a:tableStyleId>{5C22544A-7EE6-4342-B048-85BDC9FD1C3A}</a:tableStyleId>
              </a:tblPr>
              <a:tblGrid>
                <a:gridCol w="541617">
                  <a:extLst>
                    <a:ext uri="{9D8B030D-6E8A-4147-A177-3AD203B41FA5}">
                      <a16:colId xmlns:a16="http://schemas.microsoft.com/office/drawing/2014/main" val="20000"/>
                    </a:ext>
                  </a:extLst>
                </a:gridCol>
                <a:gridCol w="541617">
                  <a:extLst>
                    <a:ext uri="{9D8B030D-6E8A-4147-A177-3AD203B41FA5}">
                      <a16:colId xmlns:a16="http://schemas.microsoft.com/office/drawing/2014/main" val="20001"/>
                    </a:ext>
                  </a:extLst>
                </a:gridCol>
                <a:gridCol w="541617">
                  <a:extLst>
                    <a:ext uri="{9D8B030D-6E8A-4147-A177-3AD203B41FA5}">
                      <a16:colId xmlns:a16="http://schemas.microsoft.com/office/drawing/2014/main" val="20002"/>
                    </a:ext>
                  </a:extLst>
                </a:gridCol>
                <a:gridCol w="541617">
                  <a:extLst>
                    <a:ext uri="{9D8B030D-6E8A-4147-A177-3AD203B41FA5}">
                      <a16:colId xmlns:a16="http://schemas.microsoft.com/office/drawing/2014/main" val="20003"/>
                    </a:ext>
                  </a:extLst>
                </a:gridCol>
                <a:gridCol w="541617">
                  <a:extLst>
                    <a:ext uri="{9D8B030D-6E8A-4147-A177-3AD203B41FA5}">
                      <a16:colId xmlns:a16="http://schemas.microsoft.com/office/drawing/2014/main" val="20004"/>
                    </a:ext>
                  </a:extLst>
                </a:gridCol>
                <a:gridCol w="541617">
                  <a:extLst>
                    <a:ext uri="{9D8B030D-6E8A-4147-A177-3AD203B41FA5}">
                      <a16:colId xmlns:a16="http://schemas.microsoft.com/office/drawing/2014/main" val="20005"/>
                    </a:ext>
                  </a:extLst>
                </a:gridCol>
                <a:gridCol w="541617">
                  <a:extLst>
                    <a:ext uri="{9D8B030D-6E8A-4147-A177-3AD203B41FA5}">
                      <a16:colId xmlns:a16="http://schemas.microsoft.com/office/drawing/2014/main" val="20006"/>
                    </a:ext>
                  </a:extLst>
                </a:gridCol>
                <a:gridCol w="541617">
                  <a:extLst>
                    <a:ext uri="{9D8B030D-6E8A-4147-A177-3AD203B41FA5}">
                      <a16:colId xmlns:a16="http://schemas.microsoft.com/office/drawing/2014/main" val="20007"/>
                    </a:ext>
                  </a:extLst>
                </a:gridCol>
                <a:gridCol w="541617">
                  <a:extLst>
                    <a:ext uri="{9D8B030D-6E8A-4147-A177-3AD203B41FA5}">
                      <a16:colId xmlns:a16="http://schemas.microsoft.com/office/drawing/2014/main" val="20008"/>
                    </a:ext>
                  </a:extLst>
                </a:gridCol>
                <a:gridCol w="541617">
                  <a:extLst>
                    <a:ext uri="{9D8B030D-6E8A-4147-A177-3AD203B41FA5}">
                      <a16:colId xmlns:a16="http://schemas.microsoft.com/office/drawing/2014/main" val="20009"/>
                    </a:ext>
                  </a:extLst>
                </a:gridCol>
                <a:gridCol w="541617">
                  <a:extLst>
                    <a:ext uri="{9D8B030D-6E8A-4147-A177-3AD203B41FA5}">
                      <a16:colId xmlns:a16="http://schemas.microsoft.com/office/drawing/2014/main" val="20010"/>
                    </a:ext>
                  </a:extLst>
                </a:gridCol>
                <a:gridCol w="685635">
                  <a:extLst>
                    <a:ext uri="{9D8B030D-6E8A-4147-A177-3AD203B41FA5}">
                      <a16:colId xmlns:a16="http://schemas.microsoft.com/office/drawing/2014/main" val="20011"/>
                    </a:ext>
                  </a:extLst>
                </a:gridCol>
              </a:tblGrid>
              <a:tr h="349502">
                <a:tc>
                  <a:txBody>
                    <a:bodyPr/>
                    <a:lstStyle/>
                    <a:p>
                      <a:pPr marL="0" marR="0" algn="l">
                        <a:spcBef>
                          <a:spcPts val="0"/>
                        </a:spcBef>
                        <a:spcAft>
                          <a:spcPts val="0"/>
                        </a:spcAft>
                      </a:pPr>
                      <a:r>
                        <a:rPr lang="zh-CN" altLang="en-US" sz="1400" b="1" kern="0" dirty="0">
                          <a:effectLst/>
                          <a:latin typeface="+mn-lt"/>
                        </a:rPr>
                        <a:t>间隔</a:t>
                      </a:r>
                      <a:endParaRPr lang="zh-CN" altLang="en-US" sz="1600" b="1" kern="100" dirty="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effectLst/>
                        </a:rPr>
                        <a:t>1#</a:t>
                      </a:r>
                      <a:endParaRPr lang="zh-CN" altLang="en-US" sz="1400" b="1" kern="100" dirty="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2#</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3#</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4#</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5#</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6#</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7#</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8#</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9#</a:t>
                      </a:r>
                      <a:endParaRPr lang="zh-CN" altLang="en-US" sz="1400" b="1" kern="10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effectLst/>
                        </a:rPr>
                        <a:t>10#</a:t>
                      </a:r>
                      <a:endParaRPr lang="zh-CN" altLang="en-US" sz="14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200" b="1" kern="0" dirty="0">
                          <a:effectLst/>
                        </a:rPr>
                        <a:t>抖动</a:t>
                      </a:r>
                      <a:r>
                        <a:rPr lang="en-US" altLang="zh-CN" sz="1200" b="1" kern="0" dirty="0">
                          <a:effectLst/>
                        </a:rPr>
                        <a:t>/</a:t>
                      </a:r>
                      <a:r>
                        <a:rPr lang="en-US" sz="1200" b="1" kern="0" dirty="0">
                          <a:effectLst/>
                        </a:rPr>
                        <a:t>ns</a:t>
                      </a:r>
                      <a:endParaRPr lang="en-US" sz="1400" b="1" kern="100" dirty="0">
                        <a:effectLst/>
                        <a:latin typeface="Calibri" panose="020F0502020204030204" pitchFamily="34" charset="0"/>
                      </a:endParaRPr>
                    </a:p>
                  </a:txBody>
                  <a:tcPr marL="68580" marR="68580"/>
                </a:tc>
                <a:extLst>
                  <a:ext uri="{0D108BD9-81ED-4DB2-BD59-A6C34878D82A}">
                    <a16:rowId xmlns:a16="http://schemas.microsoft.com/office/drawing/2014/main" val="10000"/>
                  </a:ext>
                </a:extLst>
              </a:tr>
              <a:tr h="349502">
                <a:tc>
                  <a:txBody>
                    <a:bodyPr/>
                    <a:lstStyle/>
                    <a:p>
                      <a:pPr marL="0" marR="0" algn="ctr">
                        <a:spcBef>
                          <a:spcPts val="0"/>
                        </a:spcBef>
                        <a:spcAft>
                          <a:spcPts val="0"/>
                        </a:spcAft>
                      </a:pPr>
                      <a:r>
                        <a:rPr lang="en-US" sz="1050" b="1" kern="0" dirty="0">
                          <a:effectLst/>
                        </a:rPr>
                        <a:t>∆t1/ns</a:t>
                      </a:r>
                      <a:endParaRPr lang="en-US" sz="1100" b="1" kern="100" dirty="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143.6</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143.4</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143.9</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144.3</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142.7</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143.2</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144.8</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142.0</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142.3</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144.0</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effectLst/>
                        </a:rPr>
                        <a:t>0.70</a:t>
                      </a:r>
                      <a:endParaRPr lang="zh-CN" altLang="en-US" sz="1400" b="1" kern="100" dirty="0">
                        <a:effectLst/>
                        <a:latin typeface="Calibri" panose="020F0502020204030204" pitchFamily="34" charset="0"/>
                      </a:endParaRPr>
                    </a:p>
                  </a:txBody>
                  <a:tcPr marL="68580" marR="68580"/>
                </a:tc>
                <a:extLst>
                  <a:ext uri="{0D108BD9-81ED-4DB2-BD59-A6C34878D82A}">
                    <a16:rowId xmlns:a16="http://schemas.microsoft.com/office/drawing/2014/main" val="10001"/>
                  </a:ext>
                </a:extLst>
              </a:tr>
              <a:tr h="349502">
                <a:tc>
                  <a:txBody>
                    <a:bodyPr/>
                    <a:lstStyle/>
                    <a:p>
                      <a:pPr marL="0" marR="0" algn="ctr">
                        <a:spcBef>
                          <a:spcPts val="0"/>
                        </a:spcBef>
                        <a:spcAft>
                          <a:spcPts val="0"/>
                        </a:spcAft>
                      </a:pPr>
                      <a:r>
                        <a:rPr lang="en-US" sz="1050" b="1" kern="0" dirty="0">
                          <a:effectLst/>
                        </a:rPr>
                        <a:t>∆t2/ns</a:t>
                      </a:r>
                      <a:endParaRPr lang="en-US" sz="1100" b="1" kern="100" dirty="0">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164.4</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163.8</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164.1</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164.4</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163.3</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163.6</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163.4</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163.0</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a:solidFill>
                            <a:schemeClr val="tx2"/>
                          </a:solidFill>
                          <a:effectLst/>
                        </a:rPr>
                        <a:t>164.1</a:t>
                      </a:r>
                      <a:endParaRPr lang="zh-CN" altLang="en-US" sz="1400" b="1" kern="10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solidFill>
                            <a:schemeClr val="tx2"/>
                          </a:solidFill>
                          <a:effectLst/>
                        </a:rPr>
                        <a:t>164.4</a:t>
                      </a:r>
                      <a:endParaRPr lang="zh-CN" altLang="en-US" sz="1400" b="1" kern="100" dirty="0">
                        <a:solidFill>
                          <a:schemeClr val="tx2"/>
                        </a:solidFill>
                        <a:effectLst/>
                        <a:latin typeface="Calibri" panose="020F0502020204030204" pitchFamily="34" charset="0"/>
                      </a:endParaRPr>
                    </a:p>
                  </a:txBody>
                  <a:tcPr marL="68580" marR="68580"/>
                </a:tc>
                <a:tc>
                  <a:txBody>
                    <a:bodyPr/>
                    <a:lstStyle/>
                    <a:p>
                      <a:pPr marL="0" marR="0" algn="ctr">
                        <a:spcBef>
                          <a:spcPts val="0"/>
                        </a:spcBef>
                        <a:spcAft>
                          <a:spcPts val="0"/>
                        </a:spcAft>
                      </a:pPr>
                      <a:r>
                        <a:rPr lang="en-US" altLang="zh-CN" sz="1200" b="1" kern="0" dirty="0">
                          <a:effectLst/>
                        </a:rPr>
                        <a:t>0.43</a:t>
                      </a:r>
                      <a:endParaRPr lang="zh-CN" altLang="en-US" sz="1400" b="1" kern="100" dirty="0">
                        <a:effectLst/>
                        <a:latin typeface="Calibri" panose="020F0502020204030204" pitchFamily="34" charset="0"/>
                      </a:endParaRPr>
                    </a:p>
                  </a:txBody>
                  <a:tcPr marL="68580" marR="68580"/>
                </a:tc>
                <a:extLst>
                  <a:ext uri="{0D108BD9-81ED-4DB2-BD59-A6C34878D82A}">
                    <a16:rowId xmlns:a16="http://schemas.microsoft.com/office/drawing/2014/main" val="10002"/>
                  </a:ext>
                </a:extLst>
              </a:tr>
            </a:tbl>
          </a:graphicData>
        </a:graphic>
      </p:graphicFrame>
      <p:sp>
        <p:nvSpPr>
          <p:cNvPr id="17" name="文本框 16"/>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3" name="矩形 2"/>
          <p:cNvSpPr/>
          <p:nvPr/>
        </p:nvSpPr>
        <p:spPr>
          <a:xfrm>
            <a:off x="3205747" y="5229200"/>
            <a:ext cx="1519968" cy="461665"/>
          </a:xfrm>
          <a:prstGeom prst="rect">
            <a:avLst/>
          </a:prstGeom>
        </p:spPr>
        <p:txBody>
          <a:bodyPr wrap="none">
            <a:spAutoFit/>
          </a:bodyPr>
          <a:lstStyle/>
          <a:p>
            <a:pPr algn="just">
              <a:spcBef>
                <a:spcPts val="0"/>
              </a:spcBef>
              <a:spcAft>
                <a:spcPts val="0"/>
              </a:spcAft>
            </a:pPr>
            <a:r>
              <a:rPr lang="en-US" altLang="zh-CN" kern="100" dirty="0">
                <a:latin typeface="+mn-ea"/>
                <a:ea typeface="+mn-ea"/>
              </a:rPr>
              <a:t>10kV/20kHz</a:t>
            </a:r>
            <a:endParaRPr lang="en-US" altLang="zh-CN" sz="2400" kern="100" dirty="0">
              <a:latin typeface="+mn-ea"/>
              <a:ea typeface="+mn-ea"/>
            </a:endParaRPr>
          </a:p>
        </p:txBody>
      </p:sp>
      <p:sp>
        <p:nvSpPr>
          <p:cNvPr id="25" name="矩形 24"/>
          <p:cNvSpPr/>
          <p:nvPr/>
        </p:nvSpPr>
        <p:spPr>
          <a:xfrm>
            <a:off x="7059237" y="5080858"/>
            <a:ext cx="1519968" cy="461665"/>
          </a:xfrm>
          <a:prstGeom prst="rect">
            <a:avLst/>
          </a:prstGeom>
        </p:spPr>
        <p:txBody>
          <a:bodyPr wrap="none">
            <a:spAutoFit/>
          </a:bodyPr>
          <a:lstStyle/>
          <a:p>
            <a:pPr algn="just">
              <a:spcBef>
                <a:spcPts val="0"/>
              </a:spcBef>
              <a:spcAft>
                <a:spcPts val="0"/>
              </a:spcAft>
            </a:pPr>
            <a:r>
              <a:rPr lang="en-US" altLang="zh-CN" kern="100" dirty="0">
                <a:latin typeface="+mn-ea"/>
                <a:ea typeface="+mn-ea"/>
              </a:rPr>
              <a:t>20kV/10kHz</a:t>
            </a:r>
            <a:endParaRPr lang="en-US" altLang="zh-CN" sz="2400" kern="100" dirty="0">
              <a:latin typeface="+mn-ea"/>
              <a:ea typeface="+mn-ea"/>
            </a:endParaRPr>
          </a:p>
        </p:txBody>
      </p:sp>
      <p:sp>
        <p:nvSpPr>
          <p:cNvPr id="6" name="TextBox 23"/>
          <p:cNvSpPr txBox="1"/>
          <p:nvPr/>
        </p:nvSpPr>
        <p:spPr>
          <a:xfrm>
            <a:off x="1421130" y="237173"/>
            <a:ext cx="10148570" cy="52197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技术方案</a:t>
            </a:r>
            <a:r>
              <a:rPr lang="en-US" altLang="zh-CN" sz="2800" b="1" dirty="0">
                <a:solidFill>
                  <a:schemeClr val="tx1"/>
                </a:solidFill>
                <a:latin typeface="微软雅黑" panose="020B0503020204020204" pitchFamily="34" charset="-122"/>
              </a:rPr>
              <a:t>-</a:t>
            </a:r>
            <a:r>
              <a:rPr sz="2800" b="1" dirty="0">
                <a:solidFill>
                  <a:schemeClr val="tx1"/>
                </a:solidFill>
                <a:latin typeface="微软雅黑" panose="020B0503020204020204" pitchFamily="34" charset="-122"/>
              </a:rPr>
              <a:t>氢闸流管驱动固态脉冲形成线的脉冲功率源方案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8" name="TextBox 23"/>
          <p:cNvSpPr txBox="1"/>
          <p:nvPr/>
        </p:nvSpPr>
        <p:spPr>
          <a:xfrm>
            <a:off x="1420813" y="236864"/>
            <a:ext cx="885403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对比分析</a:t>
            </a:r>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3 </a:t>
            </a:r>
            <a:endParaRPr lang="zh-CN" altLang="en-US" sz="2800" b="1" dirty="0">
              <a:solidFill>
                <a:schemeClr val="accent1"/>
              </a:solidFill>
              <a:latin typeface="+mj-ea"/>
              <a:ea typeface="+mj-ea"/>
            </a:endParaRPr>
          </a:p>
        </p:txBody>
      </p:sp>
      <p:graphicFrame>
        <p:nvGraphicFramePr>
          <p:cNvPr id="3" name="表格 2"/>
          <p:cNvGraphicFramePr>
            <a:graphicFrameLocks noGrp="1"/>
          </p:cNvGraphicFramePr>
          <p:nvPr/>
        </p:nvGraphicFramePr>
        <p:xfrm>
          <a:off x="625773" y="1268760"/>
          <a:ext cx="10977564" cy="5029200"/>
        </p:xfrm>
        <a:graphic>
          <a:graphicData uri="http://schemas.openxmlformats.org/drawingml/2006/table">
            <a:tbl>
              <a:tblPr>
                <a:tableStyleId>{5C22544A-7EE6-4342-B048-85BDC9FD1C3A}</a:tableStyleId>
              </a:tblPr>
              <a:tblGrid>
                <a:gridCol w="2885481">
                  <a:extLst>
                    <a:ext uri="{9D8B030D-6E8A-4147-A177-3AD203B41FA5}">
                      <a16:colId xmlns:a16="http://schemas.microsoft.com/office/drawing/2014/main" val="20000"/>
                    </a:ext>
                  </a:extLst>
                </a:gridCol>
                <a:gridCol w="4104234">
                  <a:extLst>
                    <a:ext uri="{9D8B030D-6E8A-4147-A177-3AD203B41FA5}">
                      <a16:colId xmlns:a16="http://schemas.microsoft.com/office/drawing/2014/main" val="20001"/>
                    </a:ext>
                  </a:extLst>
                </a:gridCol>
                <a:gridCol w="3987849">
                  <a:extLst>
                    <a:ext uri="{9D8B030D-6E8A-4147-A177-3AD203B41FA5}">
                      <a16:colId xmlns:a16="http://schemas.microsoft.com/office/drawing/2014/main" val="20002"/>
                    </a:ext>
                  </a:extLst>
                </a:gridCol>
              </a:tblGrid>
              <a:tr h="331237">
                <a:tc>
                  <a:txBody>
                    <a:bodyPr/>
                    <a:lstStyle/>
                    <a:p>
                      <a:pPr marL="0" marR="0" algn="l">
                        <a:spcBef>
                          <a:spcPts val="0"/>
                        </a:spcBef>
                        <a:spcAft>
                          <a:spcPts val="0"/>
                        </a:spcAft>
                      </a:pPr>
                      <a:r>
                        <a:rPr lang="zh-CN" altLang="en-US" sz="1600" b="1" kern="0" dirty="0">
                          <a:effectLst/>
                        </a:rPr>
                        <a:t>名称</a:t>
                      </a:r>
                      <a:endParaRPr lang="zh-CN" altLang="en-US" sz="1800" b="1" kern="100" dirty="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a:effectLst/>
                        </a:rPr>
                        <a:t>高压</a:t>
                      </a:r>
                      <a:r>
                        <a:rPr lang="en-US" altLang="zh-CN" sz="1600" b="1" kern="0">
                          <a:effectLst/>
                        </a:rPr>
                        <a:t>MOSFET</a:t>
                      </a:r>
                      <a:r>
                        <a:rPr lang="zh-CN" altLang="en-US" sz="1600" b="1" kern="0">
                          <a:effectLst/>
                        </a:rPr>
                        <a:t>开关调制器方案</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a:effectLst/>
                        </a:rPr>
                        <a:t>氢闸流管驱动脉冲形成线功率源方案</a:t>
                      </a:r>
                      <a:endParaRPr lang="zh-CN" altLang="en-US" sz="1800" b="1" kern="100">
                        <a:effectLst/>
                        <a:latin typeface="Calibri" panose="020F0502020204030204" pitchFamily="34" charset="0"/>
                      </a:endParaRPr>
                    </a:p>
                  </a:txBody>
                  <a:tcPr marL="68580" marR="68580"/>
                </a:tc>
                <a:extLst>
                  <a:ext uri="{0D108BD9-81ED-4DB2-BD59-A6C34878D82A}">
                    <a16:rowId xmlns:a16="http://schemas.microsoft.com/office/drawing/2014/main" val="10000"/>
                  </a:ext>
                </a:extLst>
              </a:tr>
              <a:tr h="331237">
                <a:tc>
                  <a:txBody>
                    <a:bodyPr/>
                    <a:lstStyle/>
                    <a:p>
                      <a:pPr marL="0" marR="0" algn="l">
                        <a:spcBef>
                          <a:spcPts val="0"/>
                        </a:spcBef>
                        <a:spcAft>
                          <a:spcPts val="0"/>
                        </a:spcAft>
                      </a:pPr>
                      <a:r>
                        <a:rPr lang="zh-CN" altLang="en-US" sz="1600" b="1" kern="0">
                          <a:effectLst/>
                        </a:rPr>
                        <a:t>设计工作电压（</a:t>
                      </a:r>
                      <a:r>
                        <a:rPr lang="en-US" altLang="zh-CN" sz="1600" b="1" kern="0">
                          <a:effectLst/>
                        </a:rPr>
                        <a:t>kV</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0~24</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0~35</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1"/>
                  </a:ext>
                </a:extLst>
              </a:tr>
              <a:tr h="331237">
                <a:tc>
                  <a:txBody>
                    <a:bodyPr/>
                    <a:lstStyle/>
                    <a:p>
                      <a:pPr marL="0" marR="0" algn="l">
                        <a:spcBef>
                          <a:spcPts val="0"/>
                        </a:spcBef>
                        <a:spcAft>
                          <a:spcPts val="0"/>
                        </a:spcAft>
                      </a:pPr>
                      <a:r>
                        <a:rPr lang="zh-CN" altLang="en-US" sz="1600" b="1" kern="0">
                          <a:effectLst/>
                        </a:rPr>
                        <a:t>设计工作电流（</a:t>
                      </a:r>
                      <a:r>
                        <a:rPr lang="en-US" altLang="zh-CN" sz="1600" b="1" kern="0">
                          <a:effectLst/>
                        </a:rPr>
                        <a:t>A</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400</a:t>
                      </a:r>
                      <a:endParaRPr lang="zh-CN" altLang="en-US" sz="1800" b="1" kern="10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2000</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2"/>
                  </a:ext>
                </a:extLst>
              </a:tr>
              <a:tr h="331237">
                <a:tc>
                  <a:txBody>
                    <a:bodyPr/>
                    <a:lstStyle/>
                    <a:p>
                      <a:pPr marL="0" marR="0" algn="l">
                        <a:spcBef>
                          <a:spcPts val="0"/>
                        </a:spcBef>
                        <a:spcAft>
                          <a:spcPts val="0"/>
                        </a:spcAft>
                      </a:pPr>
                      <a:r>
                        <a:rPr lang="zh-CN" altLang="en-US" sz="1600" b="1" kern="0">
                          <a:effectLst/>
                        </a:rPr>
                        <a:t>理论重复频率（</a:t>
                      </a:r>
                      <a:r>
                        <a:rPr lang="en-US" altLang="zh-CN" sz="1600" b="1" kern="0">
                          <a:effectLst/>
                        </a:rPr>
                        <a:t>kHz</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0~200</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0~10</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3"/>
                  </a:ext>
                </a:extLst>
              </a:tr>
              <a:tr h="331237">
                <a:tc>
                  <a:txBody>
                    <a:bodyPr/>
                    <a:lstStyle/>
                    <a:p>
                      <a:pPr marL="0" marR="0" algn="l">
                        <a:spcBef>
                          <a:spcPts val="0"/>
                        </a:spcBef>
                        <a:spcAft>
                          <a:spcPts val="0"/>
                        </a:spcAft>
                      </a:pPr>
                      <a:r>
                        <a:rPr lang="zh-CN" altLang="en-US" sz="1600" b="1" kern="0">
                          <a:effectLst/>
                        </a:rPr>
                        <a:t>实验输出电压（</a:t>
                      </a:r>
                      <a:r>
                        <a:rPr lang="en-US" altLang="zh-CN" sz="1600" b="1" kern="0">
                          <a:effectLst/>
                        </a:rPr>
                        <a:t>kV</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20</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15</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4"/>
                  </a:ext>
                </a:extLst>
              </a:tr>
              <a:tr h="331237">
                <a:tc>
                  <a:txBody>
                    <a:bodyPr/>
                    <a:lstStyle/>
                    <a:p>
                      <a:pPr marL="0" marR="0" algn="l">
                        <a:spcBef>
                          <a:spcPts val="0"/>
                        </a:spcBef>
                        <a:spcAft>
                          <a:spcPts val="0"/>
                        </a:spcAft>
                      </a:pPr>
                      <a:r>
                        <a:rPr lang="zh-CN" altLang="en-US" sz="1600" b="1" kern="0">
                          <a:effectLst/>
                        </a:rPr>
                        <a:t>实验负载电流（</a:t>
                      </a:r>
                      <a:r>
                        <a:rPr lang="en-US" altLang="zh-CN" sz="1600" b="1" kern="0">
                          <a:effectLst/>
                        </a:rPr>
                        <a:t>A</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~100</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~600</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5"/>
                  </a:ext>
                </a:extLst>
              </a:tr>
              <a:tr h="331237">
                <a:tc>
                  <a:txBody>
                    <a:bodyPr/>
                    <a:lstStyle/>
                    <a:p>
                      <a:pPr marL="0" marR="0" algn="l">
                        <a:spcBef>
                          <a:spcPts val="0"/>
                        </a:spcBef>
                        <a:spcAft>
                          <a:spcPts val="0"/>
                        </a:spcAft>
                      </a:pPr>
                      <a:r>
                        <a:rPr lang="zh-CN" altLang="en-US" sz="1600" b="1" kern="0">
                          <a:effectLst/>
                        </a:rPr>
                        <a:t>实验重复频率</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连续</a:t>
                      </a:r>
                      <a:r>
                        <a:rPr lang="en-US" altLang="zh-CN" sz="1600" b="1" kern="0" dirty="0">
                          <a:solidFill>
                            <a:schemeClr val="tx2"/>
                          </a:solidFill>
                          <a:effectLst/>
                        </a:rPr>
                        <a:t>1</a:t>
                      </a:r>
                      <a:r>
                        <a:rPr lang="en-US" sz="1600" b="1" kern="0" dirty="0">
                          <a:solidFill>
                            <a:schemeClr val="tx2"/>
                          </a:solidFill>
                          <a:effectLst/>
                        </a:rPr>
                        <a:t>kHz@20kV、</a:t>
                      </a:r>
                      <a:r>
                        <a:rPr lang="zh-CN" altLang="en-US" sz="1600" b="1" kern="0" dirty="0">
                          <a:solidFill>
                            <a:schemeClr val="tx2"/>
                          </a:solidFill>
                          <a:effectLst/>
                        </a:rPr>
                        <a:t>猝发</a:t>
                      </a:r>
                      <a:r>
                        <a:rPr lang="en-US" altLang="zh-CN" sz="1600" b="1" kern="0" dirty="0">
                          <a:solidFill>
                            <a:schemeClr val="tx2"/>
                          </a:solidFill>
                          <a:effectLst/>
                        </a:rPr>
                        <a:t>100</a:t>
                      </a:r>
                      <a:r>
                        <a:rPr lang="en-US" sz="1600" b="1" kern="0" dirty="0">
                          <a:solidFill>
                            <a:schemeClr val="tx2"/>
                          </a:solidFill>
                          <a:effectLst/>
                        </a:rPr>
                        <a:t>kHz@20kV</a:t>
                      </a:r>
                      <a:endParaRPr 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猝发</a:t>
                      </a:r>
                      <a:r>
                        <a:rPr lang="en-US" altLang="zh-CN" sz="1600" b="1" kern="0" dirty="0">
                          <a:solidFill>
                            <a:schemeClr val="tx2"/>
                          </a:solidFill>
                          <a:effectLst/>
                        </a:rPr>
                        <a:t>10</a:t>
                      </a:r>
                      <a:r>
                        <a:rPr lang="en-US" sz="1600" b="1" kern="0" dirty="0">
                          <a:solidFill>
                            <a:schemeClr val="tx2"/>
                          </a:solidFill>
                          <a:effectLst/>
                        </a:rPr>
                        <a:t>kHz@20kV、</a:t>
                      </a:r>
                      <a:r>
                        <a:rPr lang="zh-CN" altLang="en-US" sz="1600" b="1" kern="0" dirty="0">
                          <a:solidFill>
                            <a:schemeClr val="tx2"/>
                          </a:solidFill>
                          <a:effectLst/>
                        </a:rPr>
                        <a:t>猝发</a:t>
                      </a:r>
                      <a:r>
                        <a:rPr lang="en-US" altLang="zh-CN" sz="1600" b="1" kern="0" dirty="0">
                          <a:solidFill>
                            <a:schemeClr val="tx2"/>
                          </a:solidFill>
                          <a:effectLst/>
                        </a:rPr>
                        <a:t>20</a:t>
                      </a:r>
                      <a:r>
                        <a:rPr lang="en-US" sz="1600" b="1" kern="0" dirty="0">
                          <a:solidFill>
                            <a:schemeClr val="tx2"/>
                          </a:solidFill>
                          <a:effectLst/>
                        </a:rPr>
                        <a:t>kHz@10kV</a:t>
                      </a:r>
                      <a:endParaRPr 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6"/>
                  </a:ext>
                </a:extLst>
              </a:tr>
              <a:tr h="331237">
                <a:tc>
                  <a:txBody>
                    <a:bodyPr/>
                    <a:lstStyle/>
                    <a:p>
                      <a:pPr marL="0" marR="0" algn="l">
                        <a:spcBef>
                          <a:spcPts val="0"/>
                        </a:spcBef>
                        <a:spcAft>
                          <a:spcPts val="0"/>
                        </a:spcAft>
                      </a:pPr>
                      <a:r>
                        <a:rPr lang="zh-CN" altLang="en-US" sz="1600" b="1" kern="0">
                          <a:effectLst/>
                        </a:rPr>
                        <a:t>功率（负载能力）（</a:t>
                      </a:r>
                      <a:r>
                        <a:rPr lang="en-US" altLang="zh-CN" sz="1600" b="1" kern="0">
                          <a:effectLst/>
                        </a:rPr>
                        <a:t>MW</a:t>
                      </a:r>
                      <a:r>
                        <a:rPr lang="zh-CN" altLang="en-US" sz="1600" b="1" kern="0">
                          <a:effectLst/>
                        </a:rPr>
                        <a:t>）</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2</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a:solidFill>
                            <a:schemeClr val="tx2"/>
                          </a:solidFill>
                          <a:effectLst/>
                        </a:rPr>
                        <a:t>9</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7"/>
                  </a:ext>
                </a:extLst>
              </a:tr>
              <a:tr h="331237">
                <a:tc>
                  <a:txBody>
                    <a:bodyPr/>
                    <a:lstStyle/>
                    <a:p>
                      <a:pPr marL="0" marR="0" algn="l">
                        <a:spcBef>
                          <a:spcPts val="0"/>
                        </a:spcBef>
                        <a:spcAft>
                          <a:spcPts val="0"/>
                        </a:spcAft>
                      </a:pPr>
                      <a:r>
                        <a:rPr lang="en-US" altLang="zh-CN" sz="1600" b="1" kern="0">
                          <a:effectLst/>
                        </a:rPr>
                        <a:t>20kV</a:t>
                      </a:r>
                      <a:r>
                        <a:rPr lang="zh-CN" altLang="en-US" sz="1600" b="1" kern="0">
                          <a:effectLst/>
                        </a:rPr>
                        <a:t>功率源单套成本</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约</a:t>
                      </a:r>
                      <a:r>
                        <a:rPr lang="en-US" altLang="zh-CN" sz="1600" b="1" kern="0" dirty="0">
                          <a:solidFill>
                            <a:schemeClr val="tx2"/>
                          </a:solidFill>
                          <a:effectLst/>
                        </a:rPr>
                        <a:t>10</a:t>
                      </a:r>
                      <a:r>
                        <a:rPr lang="zh-CN" altLang="en-US" sz="1600" b="1" kern="0" dirty="0">
                          <a:solidFill>
                            <a:schemeClr val="tx2"/>
                          </a:solidFill>
                          <a:effectLst/>
                        </a:rPr>
                        <a:t>万元，批量购买成本下降不明显</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约</a:t>
                      </a:r>
                      <a:r>
                        <a:rPr lang="en-US" altLang="zh-CN" sz="1600" b="1" kern="0" dirty="0">
                          <a:solidFill>
                            <a:schemeClr val="tx2"/>
                          </a:solidFill>
                          <a:effectLst/>
                        </a:rPr>
                        <a:t>10</a:t>
                      </a:r>
                      <a:r>
                        <a:rPr lang="zh-CN" altLang="en-US" sz="1600" b="1" kern="0" dirty="0">
                          <a:solidFill>
                            <a:schemeClr val="tx2"/>
                          </a:solidFill>
                          <a:effectLst/>
                        </a:rPr>
                        <a:t>万元，批量购买成本下降明显</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8"/>
                  </a:ext>
                </a:extLst>
              </a:tr>
              <a:tr h="331237">
                <a:tc>
                  <a:txBody>
                    <a:bodyPr/>
                    <a:lstStyle/>
                    <a:p>
                      <a:pPr marL="0" marR="0" algn="l">
                        <a:spcBef>
                          <a:spcPts val="0"/>
                        </a:spcBef>
                        <a:spcAft>
                          <a:spcPts val="0"/>
                        </a:spcAft>
                      </a:pPr>
                      <a:r>
                        <a:rPr lang="zh-CN" altLang="en-US" sz="1600" b="1" kern="0" dirty="0">
                          <a:effectLst/>
                        </a:rPr>
                        <a:t>成本功率比（万元</a:t>
                      </a:r>
                      <a:r>
                        <a:rPr lang="en-US" altLang="zh-CN" sz="1600" b="1" kern="0" dirty="0">
                          <a:effectLst/>
                        </a:rPr>
                        <a:t>/</a:t>
                      </a:r>
                      <a:r>
                        <a:rPr lang="en-US" sz="1600" b="1" kern="0" dirty="0">
                          <a:effectLst/>
                        </a:rPr>
                        <a:t>MW</a:t>
                      </a:r>
                      <a:r>
                        <a:rPr lang="zh-CN" altLang="en-US" sz="1600" b="1" kern="0" dirty="0">
                          <a:effectLst/>
                        </a:rPr>
                        <a:t>）</a:t>
                      </a:r>
                      <a:endParaRPr lang="zh-CN" altLang="en-US" sz="1800" b="1" kern="100" dirty="0">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5</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en-US" altLang="zh-CN" sz="1600" b="1" kern="0" dirty="0">
                          <a:solidFill>
                            <a:schemeClr val="tx2"/>
                          </a:solidFill>
                          <a:effectLst/>
                        </a:rPr>
                        <a:t>1.1</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09"/>
                  </a:ext>
                </a:extLst>
              </a:tr>
              <a:tr h="331237">
                <a:tc>
                  <a:txBody>
                    <a:bodyPr/>
                    <a:lstStyle/>
                    <a:p>
                      <a:pPr marL="0" marR="0" algn="l">
                        <a:spcBef>
                          <a:spcPts val="0"/>
                        </a:spcBef>
                        <a:spcAft>
                          <a:spcPts val="0"/>
                        </a:spcAft>
                      </a:pPr>
                      <a:r>
                        <a:rPr lang="zh-CN" altLang="en-US" sz="1600" b="1" kern="0">
                          <a:effectLst/>
                        </a:rPr>
                        <a:t>输出波形品质</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输出波形有平顶，前沿约</a:t>
                      </a:r>
                      <a:r>
                        <a:rPr lang="en-US" altLang="zh-CN" sz="1600" b="1" kern="0" dirty="0">
                          <a:solidFill>
                            <a:schemeClr val="tx2"/>
                          </a:solidFill>
                          <a:effectLst/>
                        </a:rPr>
                        <a:t>50ns</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a:solidFill>
                            <a:schemeClr val="tx2"/>
                          </a:solidFill>
                          <a:effectLst/>
                        </a:rPr>
                        <a:t>输出波形近似馒头波，前沿约</a:t>
                      </a:r>
                      <a:r>
                        <a:rPr lang="en-US" altLang="zh-CN" sz="1600" b="1" kern="0">
                          <a:solidFill>
                            <a:schemeClr val="tx2"/>
                          </a:solidFill>
                          <a:effectLst/>
                        </a:rPr>
                        <a:t>50ns</a:t>
                      </a:r>
                      <a:endParaRPr lang="zh-CN" altLang="en-US" sz="1800" b="1" kern="10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0"/>
                  </a:ext>
                </a:extLst>
              </a:tr>
              <a:tr h="331237">
                <a:tc>
                  <a:txBody>
                    <a:bodyPr/>
                    <a:lstStyle/>
                    <a:p>
                      <a:pPr marL="0" marR="0" algn="l">
                        <a:spcBef>
                          <a:spcPts val="0"/>
                        </a:spcBef>
                        <a:spcAft>
                          <a:spcPts val="0"/>
                        </a:spcAft>
                      </a:pPr>
                      <a:r>
                        <a:rPr lang="zh-CN" altLang="en-US" sz="1600" b="1" kern="0">
                          <a:effectLst/>
                        </a:rPr>
                        <a:t>电路结构及触发系统</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电路简单、触发系统简单</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电路较复杂、触发系统较复杂</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1"/>
                  </a:ext>
                </a:extLst>
              </a:tr>
              <a:tr h="331237">
                <a:tc>
                  <a:txBody>
                    <a:bodyPr/>
                    <a:lstStyle/>
                    <a:p>
                      <a:pPr marL="0" marR="0" algn="l">
                        <a:spcBef>
                          <a:spcPts val="0"/>
                        </a:spcBef>
                        <a:spcAft>
                          <a:spcPts val="0"/>
                        </a:spcAft>
                      </a:pPr>
                      <a:r>
                        <a:rPr lang="zh-CN" altLang="en-US" sz="1600" b="1" kern="0">
                          <a:effectLst/>
                        </a:rPr>
                        <a:t>产品获取风险</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产品未国产化，有引进风险</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产品已国产化，无产品获取风险</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2"/>
                  </a:ext>
                </a:extLst>
              </a:tr>
              <a:tr h="331237">
                <a:tc>
                  <a:txBody>
                    <a:bodyPr/>
                    <a:lstStyle/>
                    <a:p>
                      <a:pPr marL="0" marR="0" algn="l">
                        <a:spcBef>
                          <a:spcPts val="0"/>
                        </a:spcBef>
                        <a:spcAft>
                          <a:spcPts val="0"/>
                        </a:spcAft>
                      </a:pPr>
                      <a:r>
                        <a:rPr lang="zh-CN" altLang="en-US" sz="1600" b="1" kern="0">
                          <a:effectLst/>
                        </a:rPr>
                        <a:t>可靠性</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可靠性偏低</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可靠性较高</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3"/>
                  </a:ext>
                </a:extLst>
              </a:tr>
              <a:tr h="331237">
                <a:tc>
                  <a:txBody>
                    <a:bodyPr/>
                    <a:lstStyle/>
                    <a:p>
                      <a:pPr marL="0" marR="0" algn="l">
                        <a:spcBef>
                          <a:spcPts val="0"/>
                        </a:spcBef>
                        <a:spcAft>
                          <a:spcPts val="0"/>
                        </a:spcAft>
                      </a:pPr>
                      <a:r>
                        <a:rPr lang="zh-CN" altLang="en-US" sz="1600" b="1" kern="0">
                          <a:effectLst/>
                        </a:rPr>
                        <a:t>损坏风险</a:t>
                      </a:r>
                      <a:endParaRPr lang="zh-CN" altLang="en-US" sz="1800" b="1" kern="100">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负载短路或打火，开关易损坏</a:t>
                      </a:r>
                      <a:endParaRPr lang="zh-CN" altLang="en-US" sz="1800" b="1" kern="100" dirty="0">
                        <a:solidFill>
                          <a:schemeClr val="tx2"/>
                        </a:solidFill>
                        <a:effectLst/>
                        <a:latin typeface="Calibri" panose="020F0502020204030204" pitchFamily="34" charset="0"/>
                      </a:endParaRPr>
                    </a:p>
                  </a:txBody>
                  <a:tcPr marL="68580" marR="68580"/>
                </a:tc>
                <a:tc>
                  <a:txBody>
                    <a:bodyPr/>
                    <a:lstStyle/>
                    <a:p>
                      <a:pPr marL="0" marR="0" algn="l">
                        <a:spcBef>
                          <a:spcPts val="0"/>
                        </a:spcBef>
                        <a:spcAft>
                          <a:spcPts val="0"/>
                        </a:spcAft>
                      </a:pPr>
                      <a:r>
                        <a:rPr lang="zh-CN" altLang="en-US" sz="1600" b="1" kern="0" dirty="0">
                          <a:solidFill>
                            <a:schemeClr val="tx2"/>
                          </a:solidFill>
                          <a:effectLst/>
                        </a:rPr>
                        <a:t>负载短路或打火，开关不易损坏</a:t>
                      </a:r>
                      <a:endParaRPr lang="zh-CN" altLang="en-US" sz="1800" b="1" kern="100" dirty="0">
                        <a:solidFill>
                          <a:schemeClr val="tx2"/>
                        </a:solidFill>
                        <a:effectLst/>
                        <a:latin typeface="Calibri" panose="020F0502020204030204" pitchFamily="34" charset="0"/>
                      </a:endParaRPr>
                    </a:p>
                  </a:txBody>
                  <a:tcPr marL="68580" marR="68580"/>
                </a:tc>
                <a:extLst>
                  <a:ext uri="{0D108BD9-81ED-4DB2-BD59-A6C34878D82A}">
                    <a16:rowId xmlns:a16="http://schemas.microsoft.com/office/drawing/2014/main" val="10014"/>
                  </a:ext>
                </a:extLst>
              </a:tr>
            </a:tbl>
          </a:graphicData>
        </a:graphic>
      </p:graphicFrame>
      <p:sp>
        <p:nvSpPr>
          <p:cNvPr id="15" name="文本框 14"/>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11"/>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18" name="TextBox 23"/>
          <p:cNvSpPr txBox="1"/>
          <p:nvPr/>
        </p:nvSpPr>
        <p:spPr>
          <a:xfrm>
            <a:off x="1420813" y="236864"/>
            <a:ext cx="885403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小结</a:t>
            </a:r>
          </a:p>
        </p:txBody>
      </p:sp>
      <p:grpSp>
        <p:nvGrpSpPr>
          <p:cNvPr id="19" name="组合 4"/>
          <p:cNvGrpSpPr/>
          <p:nvPr/>
        </p:nvGrpSpPr>
        <p:grpSpPr>
          <a:xfrm>
            <a:off x="536575" y="1"/>
            <a:ext cx="827088" cy="936624"/>
            <a:chOff x="537198" y="0"/>
            <a:chExt cx="826689" cy="936835"/>
          </a:xfrm>
        </p:grpSpPr>
        <p:sp>
          <p:nvSpPr>
            <p:cNvPr id="20"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21"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22" name="矩形 21"/>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23" name="矩形 2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4 </a:t>
            </a:r>
            <a:endParaRPr lang="zh-CN" altLang="en-US" sz="2800" b="1" dirty="0">
              <a:solidFill>
                <a:schemeClr val="accent1"/>
              </a:solidFill>
              <a:latin typeface="+mj-ea"/>
              <a:ea typeface="+mj-ea"/>
            </a:endParaRPr>
          </a:p>
        </p:txBody>
      </p:sp>
      <p:sp>
        <p:nvSpPr>
          <p:cNvPr id="10" name="文本框 9"/>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2" name="矩形 1"/>
          <p:cNvSpPr/>
          <p:nvPr/>
        </p:nvSpPr>
        <p:spPr>
          <a:xfrm>
            <a:off x="409749" y="1400465"/>
            <a:ext cx="11305256" cy="4412875"/>
          </a:xfrm>
          <a:prstGeom prst="rect">
            <a:avLst/>
          </a:prstGeom>
        </p:spPr>
        <p:txBody>
          <a:bodyPr wrap="square">
            <a:spAutoFit/>
          </a:bodyPr>
          <a:lstStyle/>
          <a:p>
            <a:pPr marL="285750" indent="-285750" algn="just">
              <a:lnSpc>
                <a:spcPct val="200000"/>
              </a:lnSpc>
              <a:spcBef>
                <a:spcPts val="0"/>
              </a:spcBef>
              <a:spcAft>
                <a:spcPts val="0"/>
              </a:spcAft>
              <a:buFont typeface="Wingdings" panose="05000000000000000000" pitchFamily="2" charset="2"/>
              <a:buChar char="n"/>
            </a:pPr>
            <a:r>
              <a:rPr lang="zh-CN" altLang="en-US" sz="2400" b="1" kern="100" dirty="0">
                <a:latin typeface="+mn-ea"/>
                <a:ea typeface="+mn-ea"/>
              </a:rPr>
              <a:t>正在发展</a:t>
            </a:r>
            <a:r>
              <a:rPr lang="en-US" altLang="zh-CN" sz="2400" b="1" kern="100" dirty="0">
                <a:latin typeface="+mn-ea"/>
                <a:ea typeface="+mn-ea"/>
              </a:rPr>
              <a:t>kHz-10kHz</a:t>
            </a:r>
            <a:r>
              <a:rPr lang="zh-CN" altLang="en-US" sz="2400" b="1" kern="100" dirty="0">
                <a:latin typeface="+mn-ea"/>
                <a:ea typeface="+mn-ea"/>
              </a:rPr>
              <a:t>重频感应腔加速单元，期望用于重频闪光</a:t>
            </a:r>
            <a:r>
              <a:rPr lang="en-US" altLang="zh-CN" sz="2400" b="1" kern="100" dirty="0">
                <a:latin typeface="+mn-ea"/>
                <a:ea typeface="+mn-ea"/>
              </a:rPr>
              <a:t>X</a:t>
            </a:r>
            <a:r>
              <a:rPr lang="zh-CN" altLang="en-US" sz="2400" b="1" kern="100" dirty="0">
                <a:latin typeface="+mn-ea"/>
                <a:ea typeface="+mn-ea"/>
              </a:rPr>
              <a:t>光机和下一代光刻机加速器光源。</a:t>
            </a:r>
            <a:endParaRPr lang="en-US" altLang="zh-CN" sz="2400" b="1" kern="100" dirty="0">
              <a:latin typeface="+mn-ea"/>
              <a:ea typeface="+mn-ea"/>
            </a:endParaRPr>
          </a:p>
          <a:p>
            <a:pPr marL="285750" indent="-285750" algn="just">
              <a:lnSpc>
                <a:spcPct val="200000"/>
              </a:lnSpc>
              <a:spcBef>
                <a:spcPts val="0"/>
              </a:spcBef>
              <a:spcAft>
                <a:spcPts val="0"/>
              </a:spcAft>
              <a:buFont typeface="Wingdings" panose="05000000000000000000" pitchFamily="2" charset="2"/>
              <a:buChar char="n"/>
            </a:pPr>
            <a:r>
              <a:rPr lang="zh-CN" altLang="en-US" sz="2400" b="1" kern="100" dirty="0">
                <a:latin typeface="+mn-ea"/>
                <a:ea typeface="+mn-ea"/>
              </a:rPr>
              <a:t>探索了基于固态</a:t>
            </a:r>
            <a:r>
              <a:rPr lang="en-US" altLang="zh-CN" sz="2400" b="1" kern="100" dirty="0">
                <a:latin typeface="+mn-ea"/>
                <a:ea typeface="+mn-ea"/>
              </a:rPr>
              <a:t>MOSFET</a:t>
            </a:r>
            <a:r>
              <a:rPr lang="zh-CN" altLang="en-US" sz="2400" b="1" kern="100" dirty="0">
                <a:latin typeface="+mn-ea"/>
                <a:ea typeface="+mn-ea"/>
              </a:rPr>
              <a:t>开关的脉冲调制器方案和基于氢闸流管驱动固态脉冲形成线的脉冲功率源方案，对比分析了两种方案的特点及优缺点。</a:t>
            </a:r>
            <a:endParaRPr lang="en-US" altLang="zh-CN" sz="2400" b="1" kern="100" dirty="0">
              <a:latin typeface="+mn-ea"/>
              <a:ea typeface="+mn-ea"/>
            </a:endParaRPr>
          </a:p>
          <a:p>
            <a:pPr marL="285750" indent="-285750" algn="just">
              <a:lnSpc>
                <a:spcPct val="200000"/>
              </a:lnSpc>
              <a:spcBef>
                <a:spcPts val="0"/>
              </a:spcBef>
              <a:spcAft>
                <a:spcPts val="0"/>
              </a:spcAft>
              <a:buFont typeface="Wingdings" panose="05000000000000000000" pitchFamily="2" charset="2"/>
              <a:buChar char="n"/>
            </a:pPr>
            <a:r>
              <a:rPr lang="zh-CN" altLang="en-US" sz="2400" b="1" kern="100" dirty="0">
                <a:latin typeface="+mn-ea"/>
                <a:ea typeface="+mn-ea"/>
              </a:rPr>
              <a:t>基于关键技术和关键设备自主可控的要求，项目组正重点发展基于氢闸流管驱动脉冲形成线的</a:t>
            </a:r>
            <a:r>
              <a:rPr lang="en-US" altLang="zh-CN" sz="2400" b="1" kern="100" dirty="0">
                <a:latin typeface="+mn-ea"/>
                <a:ea typeface="+mn-ea"/>
              </a:rPr>
              <a:t>kHz~10kHz</a:t>
            </a:r>
            <a:r>
              <a:rPr lang="zh-CN" altLang="en-US" sz="2400" b="1" kern="100" dirty="0">
                <a:latin typeface="+mn-ea"/>
                <a:ea typeface="+mn-ea"/>
              </a:rPr>
              <a:t>重频感应腔加速单元。</a:t>
            </a:r>
            <a:endParaRPr lang="zh-CN" altLang="en-US" sz="2400" b="1" kern="100" dirty="0">
              <a:effectLst/>
              <a:latin typeface="+mn-ea"/>
              <a:ea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89400" y="1916833"/>
            <a:ext cx="9106980" cy="1015663"/>
          </a:xfrm>
          <a:prstGeom prst="rect">
            <a:avLst/>
          </a:prstGeom>
          <a:noFill/>
        </p:spPr>
        <p:txBody>
          <a:bodyPr wrap="none" rtlCol="0">
            <a:spAutoFit/>
          </a:bodyPr>
          <a:lstStyle/>
          <a:p>
            <a:r>
              <a:rPr lang="zh-CN" altLang="en-US" sz="6000" b="1">
                <a:solidFill>
                  <a:schemeClr val="tx2"/>
                </a:solidFill>
                <a:latin typeface="+mn-ea"/>
                <a:ea typeface="+mn-ea"/>
              </a:rPr>
              <a:t>  汇报完毕，请批评指正！</a:t>
            </a:r>
          </a:p>
        </p:txBody>
      </p:sp>
      <p:pic>
        <p:nvPicPr>
          <p:cNvPr id="12" name="Picture 3" descr="http://www.ifp.caep/image/2016hl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6812" b="26077"/>
          <a:stretch>
            <a:fillRect/>
          </a:stretch>
        </p:blipFill>
        <p:spPr bwMode="auto">
          <a:xfrm>
            <a:off x="2559522" y="4193441"/>
            <a:ext cx="6766736" cy="23146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162277" y="3615408"/>
            <a:ext cx="1733167" cy="461665"/>
          </a:xfrm>
          <a:prstGeom prst="rect">
            <a:avLst/>
          </a:prstGeom>
          <a:noFill/>
        </p:spPr>
        <p:txBody>
          <a:bodyPr wrap="none" rtlCol="0">
            <a:spAutoFit/>
          </a:bodyPr>
          <a:lstStyle/>
          <a:p>
            <a:r>
              <a:rPr lang="en-US" altLang="zh-CN" sz="2400" b="1" dirty="0">
                <a:solidFill>
                  <a:schemeClr val="tx2"/>
                </a:solidFill>
                <a:latin typeface="Calibri" panose="020F0502020204030204" pitchFamily="34" charset="0"/>
                <a:ea typeface="微软雅黑" panose="020B0503020204020204" pitchFamily="34" charset="-122"/>
                <a:cs typeface="Calibri" panose="020F0502020204030204" pitchFamily="34" charset="0"/>
              </a:rPr>
              <a:t>2021</a:t>
            </a:r>
            <a:r>
              <a:rPr lang="zh-CN" altLang="en-US" sz="2400" b="1" dirty="0">
                <a:solidFill>
                  <a:schemeClr val="tx2"/>
                </a:solidFill>
                <a:latin typeface="Calibri" panose="020F0502020204030204" pitchFamily="34" charset="0"/>
                <a:ea typeface="微软雅黑" panose="020B0503020204020204" pitchFamily="34" charset="-122"/>
                <a:cs typeface="Calibri" panose="020F0502020204030204" pitchFamily="34" charset="0"/>
              </a:rPr>
              <a:t>年</a:t>
            </a:r>
            <a:r>
              <a:rPr lang="en-US" altLang="zh-CN" sz="2400" b="1" dirty="0">
                <a:solidFill>
                  <a:schemeClr val="tx2"/>
                </a:solidFill>
                <a:latin typeface="Calibri" panose="020F0502020204030204" pitchFamily="34" charset="0"/>
                <a:ea typeface="微软雅黑" panose="020B0503020204020204" pitchFamily="34" charset="-122"/>
                <a:cs typeface="Calibri" panose="020F0502020204030204" pitchFamily="34" charset="0"/>
              </a:rPr>
              <a:t>10</a:t>
            </a:r>
            <a:r>
              <a:rPr lang="zh-CN" altLang="en-US" sz="2400" b="1" dirty="0">
                <a:solidFill>
                  <a:schemeClr val="tx2"/>
                </a:solidFill>
                <a:latin typeface="Calibri" panose="020F0502020204030204" pitchFamily="34" charset="0"/>
                <a:ea typeface="微软雅黑" panose="020B0503020204020204" pitchFamily="34" charset="-122"/>
                <a:cs typeface="Calibri" panose="020F0502020204030204" pitchFamily="34" charset="0"/>
              </a:rPr>
              <a:t>月</a:t>
            </a:r>
          </a:p>
        </p:txBody>
      </p:sp>
      <p:cxnSp>
        <p:nvCxnSpPr>
          <p:cNvPr id="14" name="直接连接符 13"/>
          <p:cNvCxnSpPr/>
          <p:nvPr/>
        </p:nvCxnSpPr>
        <p:spPr bwMode="auto">
          <a:xfrm>
            <a:off x="1057821" y="2996953"/>
            <a:ext cx="10081120" cy="0"/>
          </a:xfrm>
          <a:prstGeom prst="line">
            <a:avLst/>
          </a:prstGeom>
          <a:solidFill>
            <a:schemeClr val="accent1"/>
          </a:solidFill>
          <a:ln w="9525" cap="flat" cmpd="sng" algn="ctr">
            <a:solidFill>
              <a:schemeClr val="tx1"/>
            </a:solidFill>
            <a:prstDash val="dash"/>
            <a:round/>
            <a:headEnd type="none" w="med" len="med"/>
            <a:tailEnd type="none" w="med" len="med"/>
          </a:ln>
        </p:spPr>
      </p:cxnSp>
      <p:sp>
        <p:nvSpPr>
          <p:cNvPr id="6" name="文本框 5"/>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5"/>
          <p:cNvSpPr/>
          <p:nvPr/>
        </p:nvSpPr>
        <p:spPr>
          <a:xfrm>
            <a:off x="-2835" y="1844824"/>
            <a:ext cx="4275138" cy="2608262"/>
          </a:xfrm>
          <a:custGeom>
            <a:avLst/>
            <a:gdLst/>
            <a:ahLst/>
            <a:cxnLst>
              <a:cxn ang="0">
                <a:pos x="2147483646" y="1248024664"/>
              </a:cxn>
              <a:cxn ang="0">
                <a:pos x="2147483646" y="1627346661"/>
              </a:cxn>
              <a:cxn ang="0">
                <a:pos x="2147483646" y="2004592032"/>
              </a:cxn>
              <a:cxn ang="0">
                <a:pos x="2147483646" y="2147483646"/>
              </a:cxn>
              <a:cxn ang="0">
                <a:pos x="0" y="2147483646"/>
              </a:cxn>
              <a:cxn ang="0">
                <a:pos x="0" y="0"/>
              </a:cxn>
              <a:cxn ang="0">
                <a:pos x="2147483646" y="0"/>
              </a:cxn>
              <a:cxn ang="0">
                <a:pos x="2147483646" y="162665695"/>
              </a:cxn>
              <a:cxn ang="0">
                <a:pos x="2147483646" y="542679900"/>
              </a:cxn>
              <a:cxn ang="0">
                <a:pos x="2147483646" y="919233063"/>
              </a:cxn>
              <a:cxn ang="0">
                <a:pos x="2147483646" y="1248024664"/>
              </a:cxn>
            </a:cxnLst>
            <a:rect l="0" t="0" r="0" b="0"/>
            <a:pathLst>
              <a:path w="5179" h="3135">
                <a:moveTo>
                  <a:pt x="5097" y="1803"/>
                </a:moveTo>
                <a:lnTo>
                  <a:pt x="4780" y="2351"/>
                </a:lnTo>
                <a:cubicBezTo>
                  <a:pt x="4675" y="2533"/>
                  <a:pt x="4570" y="2714"/>
                  <a:pt x="4465" y="2896"/>
                </a:cubicBezTo>
                <a:cubicBezTo>
                  <a:pt x="4371" y="3049"/>
                  <a:pt x="4233" y="3126"/>
                  <a:pt x="4056" y="3135"/>
                </a:cubicBezTo>
                <a:lnTo>
                  <a:pt x="0" y="3135"/>
                </a:lnTo>
                <a:lnTo>
                  <a:pt x="0" y="0"/>
                </a:lnTo>
                <a:lnTo>
                  <a:pt x="4051" y="0"/>
                </a:lnTo>
                <a:cubicBezTo>
                  <a:pt x="4231" y="5"/>
                  <a:pt x="4367" y="86"/>
                  <a:pt x="4463" y="235"/>
                </a:cubicBezTo>
                <a:lnTo>
                  <a:pt x="4780" y="784"/>
                </a:lnTo>
                <a:cubicBezTo>
                  <a:pt x="4885" y="965"/>
                  <a:pt x="4990" y="1147"/>
                  <a:pt x="5094" y="1328"/>
                </a:cubicBezTo>
                <a:cubicBezTo>
                  <a:pt x="5179" y="1486"/>
                  <a:pt x="5178" y="1645"/>
                  <a:pt x="5097" y="1803"/>
                </a:cubicBezTo>
                <a:close/>
              </a:path>
            </a:pathLst>
          </a:custGeom>
          <a:solidFill>
            <a:schemeClr val="tx2">
              <a:lumMod val="40000"/>
              <a:lumOff val="60000"/>
            </a:schemeClr>
          </a:solidFill>
          <a:ln w="9525">
            <a:noFill/>
          </a:ln>
        </p:spPr>
        <p:txBody>
          <a:bodyPr/>
          <a:lstStyle/>
          <a:p>
            <a:endParaRPr lang="zh-CN" altLang="en-US"/>
          </a:p>
        </p:txBody>
      </p:sp>
      <p:sp>
        <p:nvSpPr>
          <p:cNvPr id="9" name="Freeform 7"/>
          <p:cNvSpPr/>
          <p:nvPr/>
        </p:nvSpPr>
        <p:spPr bwMode="auto">
          <a:xfrm>
            <a:off x="5584825" y="2564905"/>
            <a:ext cx="6611938" cy="817563"/>
          </a:xfrm>
          <a:custGeom>
            <a:avLst/>
            <a:gdLst>
              <a:gd name="T0" fmla="*/ 535 w 8674"/>
              <a:gd name="T1" fmla="*/ 0 h 1070"/>
              <a:gd name="T2" fmla="*/ 8674 w 8674"/>
              <a:gd name="T3" fmla="*/ 0 h 1070"/>
              <a:gd name="T4" fmla="*/ 8674 w 8674"/>
              <a:gd name="T5" fmla="*/ 1070 h 1070"/>
              <a:gd name="T6" fmla="*/ 535 w 8674"/>
              <a:gd name="T7" fmla="*/ 1070 h 1070"/>
              <a:gd name="T8" fmla="*/ 0 w 8674"/>
              <a:gd name="T9" fmla="*/ 535 h 1070"/>
              <a:gd name="T10" fmla="*/ 0 w 8674"/>
              <a:gd name="T11" fmla="*/ 535 h 1070"/>
              <a:gd name="T12" fmla="*/ 535 w 8674"/>
              <a:gd name="T13" fmla="*/ 0 h 1070"/>
            </a:gdLst>
            <a:ahLst/>
            <a:cxnLst>
              <a:cxn ang="0">
                <a:pos x="T0" y="T1"/>
              </a:cxn>
              <a:cxn ang="0">
                <a:pos x="T2" y="T3"/>
              </a:cxn>
              <a:cxn ang="0">
                <a:pos x="T4" y="T5"/>
              </a:cxn>
              <a:cxn ang="0">
                <a:pos x="T6" y="T7"/>
              </a:cxn>
              <a:cxn ang="0">
                <a:pos x="T8" y="T9"/>
              </a:cxn>
              <a:cxn ang="0">
                <a:pos x="T10" y="T11"/>
              </a:cxn>
              <a:cxn ang="0">
                <a:pos x="T12" y="T13"/>
              </a:cxn>
            </a:cxnLst>
            <a:rect l="0" t="0" r="r" b="b"/>
            <a:pathLst>
              <a:path w="8674" h="1070">
                <a:moveTo>
                  <a:pt x="535" y="0"/>
                </a:moveTo>
                <a:lnTo>
                  <a:pt x="8674" y="0"/>
                </a:lnTo>
                <a:lnTo>
                  <a:pt x="8674" y="1070"/>
                </a:lnTo>
                <a:lnTo>
                  <a:pt x="535" y="1070"/>
                </a:lnTo>
                <a:cubicBezTo>
                  <a:pt x="241" y="1070"/>
                  <a:pt x="0" y="829"/>
                  <a:pt x="0" y="535"/>
                </a:cubicBezTo>
                <a:lnTo>
                  <a:pt x="0" y="535"/>
                </a:lnTo>
                <a:cubicBezTo>
                  <a:pt x="0" y="241"/>
                  <a:pt x="241" y="0"/>
                  <a:pt x="535" y="0"/>
                </a:cubicBezTo>
                <a:close/>
              </a:path>
            </a:pathLst>
          </a:custGeom>
          <a:solidFill>
            <a:schemeClr val="accent3">
              <a:lumMod val="20000"/>
              <a:lumOff val="80000"/>
            </a:schemeClr>
          </a:solidFill>
          <a:ln>
            <a:solidFill>
              <a:schemeClr val="bg2">
                <a:lumMod val="60000"/>
                <a:lumOff val="40000"/>
              </a:schemeClr>
            </a:solidFill>
          </a:ln>
        </p:spPr>
        <p:txBody>
          <a:bodyPr/>
          <a:lstStyle/>
          <a:p>
            <a:pPr defTabSz="914400" eaLnBrk="1" hangingPunct="1">
              <a:defRPr/>
            </a:pPr>
            <a:endParaRPr lang="zh-CN" altLang="en-US" sz="1800"/>
          </a:p>
        </p:txBody>
      </p:sp>
      <p:sp>
        <p:nvSpPr>
          <p:cNvPr id="10" name="Freeform 8"/>
          <p:cNvSpPr/>
          <p:nvPr/>
        </p:nvSpPr>
        <p:spPr bwMode="auto">
          <a:xfrm>
            <a:off x="5584825" y="3496767"/>
            <a:ext cx="6611938" cy="817563"/>
          </a:xfrm>
          <a:custGeom>
            <a:avLst/>
            <a:gdLst>
              <a:gd name="T0" fmla="*/ 535 w 8674"/>
              <a:gd name="T1" fmla="*/ 0 h 1070"/>
              <a:gd name="T2" fmla="*/ 8674 w 8674"/>
              <a:gd name="T3" fmla="*/ 0 h 1070"/>
              <a:gd name="T4" fmla="*/ 8674 w 8674"/>
              <a:gd name="T5" fmla="*/ 1070 h 1070"/>
              <a:gd name="T6" fmla="*/ 535 w 8674"/>
              <a:gd name="T7" fmla="*/ 1070 h 1070"/>
              <a:gd name="T8" fmla="*/ 0 w 8674"/>
              <a:gd name="T9" fmla="*/ 535 h 1070"/>
              <a:gd name="T10" fmla="*/ 0 w 8674"/>
              <a:gd name="T11" fmla="*/ 535 h 1070"/>
              <a:gd name="T12" fmla="*/ 535 w 8674"/>
              <a:gd name="T13" fmla="*/ 0 h 1070"/>
            </a:gdLst>
            <a:ahLst/>
            <a:cxnLst>
              <a:cxn ang="0">
                <a:pos x="T0" y="T1"/>
              </a:cxn>
              <a:cxn ang="0">
                <a:pos x="T2" y="T3"/>
              </a:cxn>
              <a:cxn ang="0">
                <a:pos x="T4" y="T5"/>
              </a:cxn>
              <a:cxn ang="0">
                <a:pos x="T6" y="T7"/>
              </a:cxn>
              <a:cxn ang="0">
                <a:pos x="T8" y="T9"/>
              </a:cxn>
              <a:cxn ang="0">
                <a:pos x="T10" y="T11"/>
              </a:cxn>
              <a:cxn ang="0">
                <a:pos x="T12" y="T13"/>
              </a:cxn>
            </a:cxnLst>
            <a:rect l="0" t="0" r="r" b="b"/>
            <a:pathLst>
              <a:path w="8674" h="1070">
                <a:moveTo>
                  <a:pt x="535" y="0"/>
                </a:moveTo>
                <a:lnTo>
                  <a:pt x="8674" y="0"/>
                </a:lnTo>
                <a:lnTo>
                  <a:pt x="8674" y="1070"/>
                </a:lnTo>
                <a:lnTo>
                  <a:pt x="535" y="1070"/>
                </a:lnTo>
                <a:cubicBezTo>
                  <a:pt x="241" y="1070"/>
                  <a:pt x="0" y="829"/>
                  <a:pt x="0" y="535"/>
                </a:cubicBezTo>
                <a:lnTo>
                  <a:pt x="0" y="535"/>
                </a:lnTo>
                <a:cubicBezTo>
                  <a:pt x="0" y="241"/>
                  <a:pt x="241" y="0"/>
                  <a:pt x="535" y="0"/>
                </a:cubicBezTo>
                <a:close/>
              </a:path>
            </a:pathLst>
          </a:custGeom>
          <a:solidFill>
            <a:schemeClr val="accent3">
              <a:lumMod val="20000"/>
              <a:lumOff val="80000"/>
            </a:schemeClr>
          </a:solidFill>
          <a:ln>
            <a:solidFill>
              <a:schemeClr val="bg2">
                <a:lumMod val="60000"/>
                <a:lumOff val="40000"/>
              </a:schemeClr>
            </a:solidFill>
          </a:ln>
        </p:spPr>
        <p:txBody>
          <a:bodyPr/>
          <a:lstStyle/>
          <a:p>
            <a:pPr defTabSz="914400" eaLnBrk="1" hangingPunct="1">
              <a:defRPr/>
            </a:pPr>
            <a:endParaRPr lang="zh-CN" altLang="en-US" sz="1800"/>
          </a:p>
        </p:txBody>
      </p:sp>
      <p:sp>
        <p:nvSpPr>
          <p:cNvPr id="11" name="Freeform 9"/>
          <p:cNvSpPr/>
          <p:nvPr/>
        </p:nvSpPr>
        <p:spPr bwMode="auto">
          <a:xfrm>
            <a:off x="5584825" y="4438155"/>
            <a:ext cx="6611938" cy="817563"/>
          </a:xfrm>
          <a:custGeom>
            <a:avLst/>
            <a:gdLst>
              <a:gd name="T0" fmla="*/ 535 w 8674"/>
              <a:gd name="T1" fmla="*/ 0 h 1070"/>
              <a:gd name="T2" fmla="*/ 8674 w 8674"/>
              <a:gd name="T3" fmla="*/ 0 h 1070"/>
              <a:gd name="T4" fmla="*/ 8674 w 8674"/>
              <a:gd name="T5" fmla="*/ 1070 h 1070"/>
              <a:gd name="T6" fmla="*/ 535 w 8674"/>
              <a:gd name="T7" fmla="*/ 1070 h 1070"/>
              <a:gd name="T8" fmla="*/ 0 w 8674"/>
              <a:gd name="T9" fmla="*/ 535 h 1070"/>
              <a:gd name="T10" fmla="*/ 0 w 8674"/>
              <a:gd name="T11" fmla="*/ 535 h 1070"/>
              <a:gd name="T12" fmla="*/ 535 w 8674"/>
              <a:gd name="T13" fmla="*/ 0 h 1070"/>
            </a:gdLst>
            <a:ahLst/>
            <a:cxnLst>
              <a:cxn ang="0">
                <a:pos x="T0" y="T1"/>
              </a:cxn>
              <a:cxn ang="0">
                <a:pos x="T2" y="T3"/>
              </a:cxn>
              <a:cxn ang="0">
                <a:pos x="T4" y="T5"/>
              </a:cxn>
              <a:cxn ang="0">
                <a:pos x="T6" y="T7"/>
              </a:cxn>
              <a:cxn ang="0">
                <a:pos x="T8" y="T9"/>
              </a:cxn>
              <a:cxn ang="0">
                <a:pos x="T10" y="T11"/>
              </a:cxn>
              <a:cxn ang="0">
                <a:pos x="T12" y="T13"/>
              </a:cxn>
            </a:cxnLst>
            <a:rect l="0" t="0" r="r" b="b"/>
            <a:pathLst>
              <a:path w="8674" h="1070">
                <a:moveTo>
                  <a:pt x="535" y="0"/>
                </a:moveTo>
                <a:lnTo>
                  <a:pt x="8674" y="0"/>
                </a:lnTo>
                <a:lnTo>
                  <a:pt x="8674" y="1070"/>
                </a:lnTo>
                <a:lnTo>
                  <a:pt x="535" y="1070"/>
                </a:lnTo>
                <a:cubicBezTo>
                  <a:pt x="241" y="1070"/>
                  <a:pt x="0" y="829"/>
                  <a:pt x="0" y="535"/>
                </a:cubicBezTo>
                <a:lnTo>
                  <a:pt x="0" y="535"/>
                </a:lnTo>
                <a:cubicBezTo>
                  <a:pt x="0" y="241"/>
                  <a:pt x="241" y="0"/>
                  <a:pt x="535" y="0"/>
                </a:cubicBezTo>
                <a:close/>
              </a:path>
            </a:pathLst>
          </a:custGeom>
          <a:solidFill>
            <a:schemeClr val="accent3">
              <a:lumMod val="20000"/>
              <a:lumOff val="80000"/>
            </a:schemeClr>
          </a:solidFill>
          <a:ln>
            <a:solidFill>
              <a:schemeClr val="bg2">
                <a:lumMod val="60000"/>
                <a:lumOff val="40000"/>
              </a:schemeClr>
            </a:solidFill>
          </a:ln>
        </p:spPr>
        <p:txBody>
          <a:bodyPr/>
          <a:lstStyle/>
          <a:p>
            <a:pPr defTabSz="914400" eaLnBrk="1" hangingPunct="1">
              <a:defRPr/>
            </a:pPr>
            <a:endParaRPr lang="zh-CN" altLang="en-US" sz="1800"/>
          </a:p>
        </p:txBody>
      </p:sp>
      <p:sp>
        <p:nvSpPr>
          <p:cNvPr id="9248" name="Oval 13"/>
          <p:cNvSpPr/>
          <p:nvPr/>
        </p:nvSpPr>
        <p:spPr>
          <a:xfrm>
            <a:off x="5726115" y="2679205"/>
            <a:ext cx="592137" cy="593725"/>
          </a:xfrm>
          <a:prstGeom prst="ellipse">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9246" name="Oval 15"/>
          <p:cNvSpPr/>
          <p:nvPr/>
        </p:nvSpPr>
        <p:spPr>
          <a:xfrm>
            <a:off x="5726115" y="3620591"/>
            <a:ext cx="592137" cy="593725"/>
          </a:xfrm>
          <a:prstGeom prst="ellipse">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9244" name="Oval 17"/>
          <p:cNvSpPr/>
          <p:nvPr/>
        </p:nvSpPr>
        <p:spPr>
          <a:xfrm>
            <a:off x="5726115" y="4552455"/>
            <a:ext cx="592137" cy="593725"/>
          </a:xfrm>
          <a:prstGeom prst="ellipse">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9228" name="TextBox 61"/>
          <p:cNvSpPr txBox="1"/>
          <p:nvPr/>
        </p:nvSpPr>
        <p:spPr>
          <a:xfrm>
            <a:off x="6348413" y="2706192"/>
            <a:ext cx="4962524"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3200" b="1" dirty="0">
                <a:latin typeface="微软雅黑" panose="020B0503020204020204" pitchFamily="34" charset="-122"/>
              </a:rPr>
              <a:t>技术方案</a:t>
            </a:r>
            <a:endParaRPr lang="en-US" altLang="zh-CN" sz="3200" b="1" dirty="0">
              <a:latin typeface="微软雅黑" panose="020B0503020204020204" pitchFamily="34" charset="-122"/>
            </a:endParaRPr>
          </a:p>
        </p:txBody>
      </p:sp>
      <p:sp>
        <p:nvSpPr>
          <p:cNvPr id="9229" name="TextBox 61"/>
          <p:cNvSpPr txBox="1"/>
          <p:nvPr/>
        </p:nvSpPr>
        <p:spPr>
          <a:xfrm>
            <a:off x="6340476" y="3626732"/>
            <a:ext cx="4964113"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3200" b="1" dirty="0">
                <a:latin typeface="微软雅黑" panose="020B0503020204020204" pitchFamily="34" charset="-122"/>
              </a:rPr>
              <a:t>对比分析</a:t>
            </a:r>
            <a:endParaRPr lang="en-US" altLang="zh-CN" sz="3200" b="1" dirty="0">
              <a:latin typeface="微软雅黑" panose="020B0503020204020204" pitchFamily="34" charset="-122"/>
            </a:endParaRPr>
          </a:p>
        </p:txBody>
      </p:sp>
      <p:sp>
        <p:nvSpPr>
          <p:cNvPr id="9230" name="TextBox 61"/>
          <p:cNvSpPr txBox="1"/>
          <p:nvPr/>
        </p:nvSpPr>
        <p:spPr>
          <a:xfrm>
            <a:off x="6354764" y="4554520"/>
            <a:ext cx="4964112"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3200" b="1" dirty="0">
                <a:latin typeface="微软雅黑" panose="020B0503020204020204" pitchFamily="34" charset="-122"/>
              </a:rPr>
              <a:t>小结</a:t>
            </a:r>
            <a:endParaRPr lang="en-US" altLang="zh-CN" sz="3200" b="1" dirty="0">
              <a:latin typeface="微软雅黑" panose="020B0503020204020204" pitchFamily="34" charset="-122"/>
            </a:endParaRPr>
          </a:p>
        </p:txBody>
      </p:sp>
      <p:sp>
        <p:nvSpPr>
          <p:cNvPr id="9235" name="Freeform 5"/>
          <p:cNvSpPr/>
          <p:nvPr/>
        </p:nvSpPr>
        <p:spPr>
          <a:xfrm>
            <a:off x="0" y="2071688"/>
            <a:ext cx="4275138" cy="2608262"/>
          </a:xfrm>
          <a:custGeom>
            <a:avLst/>
            <a:gdLst/>
            <a:ahLst/>
            <a:cxnLst>
              <a:cxn ang="0">
                <a:pos x="2147483646" y="1248024664"/>
              </a:cxn>
              <a:cxn ang="0">
                <a:pos x="2147483646" y="1627346661"/>
              </a:cxn>
              <a:cxn ang="0">
                <a:pos x="2147483646" y="2004592032"/>
              </a:cxn>
              <a:cxn ang="0">
                <a:pos x="2147483646" y="2147483646"/>
              </a:cxn>
              <a:cxn ang="0">
                <a:pos x="0" y="2147483646"/>
              </a:cxn>
              <a:cxn ang="0">
                <a:pos x="0" y="0"/>
              </a:cxn>
              <a:cxn ang="0">
                <a:pos x="2147483646" y="0"/>
              </a:cxn>
              <a:cxn ang="0">
                <a:pos x="2147483646" y="162665695"/>
              </a:cxn>
              <a:cxn ang="0">
                <a:pos x="2147483646" y="542679900"/>
              </a:cxn>
              <a:cxn ang="0">
                <a:pos x="2147483646" y="919233063"/>
              </a:cxn>
              <a:cxn ang="0">
                <a:pos x="2147483646" y="1248024664"/>
              </a:cxn>
            </a:cxnLst>
            <a:rect l="0" t="0" r="0" b="0"/>
            <a:pathLst>
              <a:path w="5179" h="3135">
                <a:moveTo>
                  <a:pt x="5097" y="1803"/>
                </a:moveTo>
                <a:lnTo>
                  <a:pt x="4780" y="2351"/>
                </a:lnTo>
                <a:cubicBezTo>
                  <a:pt x="4675" y="2533"/>
                  <a:pt x="4570" y="2714"/>
                  <a:pt x="4465" y="2896"/>
                </a:cubicBezTo>
                <a:cubicBezTo>
                  <a:pt x="4371" y="3049"/>
                  <a:pt x="4233" y="3126"/>
                  <a:pt x="4056" y="3135"/>
                </a:cubicBezTo>
                <a:lnTo>
                  <a:pt x="0" y="3135"/>
                </a:lnTo>
                <a:lnTo>
                  <a:pt x="0" y="0"/>
                </a:lnTo>
                <a:lnTo>
                  <a:pt x="4051" y="0"/>
                </a:lnTo>
                <a:cubicBezTo>
                  <a:pt x="4231" y="5"/>
                  <a:pt x="4367" y="86"/>
                  <a:pt x="4463" y="235"/>
                </a:cubicBezTo>
                <a:lnTo>
                  <a:pt x="4780" y="784"/>
                </a:lnTo>
                <a:cubicBezTo>
                  <a:pt x="4885" y="965"/>
                  <a:pt x="4990" y="1147"/>
                  <a:pt x="5094" y="1328"/>
                </a:cubicBezTo>
                <a:cubicBezTo>
                  <a:pt x="5179" y="1486"/>
                  <a:pt x="5178" y="1645"/>
                  <a:pt x="5097" y="1803"/>
                </a:cubicBezTo>
                <a:close/>
              </a:path>
            </a:pathLst>
          </a:custGeom>
          <a:solidFill>
            <a:srgbClr val="BE0000">
              <a:alpha val="100000"/>
            </a:srgbClr>
          </a:solidFill>
          <a:ln w="9525">
            <a:noFill/>
          </a:ln>
        </p:spPr>
        <p:txBody>
          <a:bodyPr/>
          <a:lstStyle/>
          <a:p>
            <a:endParaRPr lang="zh-CN" altLang="en-US"/>
          </a:p>
        </p:txBody>
      </p:sp>
      <p:sp>
        <p:nvSpPr>
          <p:cNvPr id="2" name="TextBox 1"/>
          <p:cNvSpPr txBox="1"/>
          <p:nvPr/>
        </p:nvSpPr>
        <p:spPr>
          <a:xfrm>
            <a:off x="-8957" y="2821821"/>
            <a:ext cx="3821880" cy="1107996"/>
          </a:xfrm>
          <a:prstGeom prst="rect">
            <a:avLst/>
          </a:prstGeom>
          <a:noFill/>
        </p:spPr>
        <p:txBody>
          <a:bodyPr wrap="none" rtlCol="0">
            <a:spAutoFit/>
          </a:bodyPr>
          <a:lstStyle/>
          <a:p>
            <a:r>
              <a:rPr lang="zh-CN" altLang="en-US" sz="6600" b="1">
                <a:solidFill>
                  <a:schemeClr val="accent1"/>
                </a:solidFill>
                <a:latin typeface="+mn-ea"/>
                <a:ea typeface="+mn-ea"/>
              </a:rPr>
              <a:t>汇报提纲</a:t>
            </a:r>
            <a:r>
              <a:rPr lang="en-US" altLang="zh-CN" sz="6600" b="1">
                <a:solidFill>
                  <a:schemeClr val="accent1"/>
                </a:solidFill>
                <a:latin typeface="+mn-ea"/>
                <a:ea typeface="+mn-ea"/>
              </a:rPr>
              <a:t> </a:t>
            </a:r>
            <a:endParaRPr lang="zh-CN" altLang="en-US" sz="6600" b="1">
              <a:solidFill>
                <a:schemeClr val="accent1"/>
              </a:solidFill>
              <a:latin typeface="+mn-ea"/>
              <a:ea typeface="+mn-ea"/>
            </a:endParaRPr>
          </a:p>
        </p:txBody>
      </p:sp>
      <p:sp>
        <p:nvSpPr>
          <p:cNvPr id="33" name="TextBox 32"/>
          <p:cNvSpPr txBox="1"/>
          <p:nvPr/>
        </p:nvSpPr>
        <p:spPr>
          <a:xfrm>
            <a:off x="5818975" y="2682957"/>
            <a:ext cx="412292" cy="584775"/>
          </a:xfrm>
          <a:prstGeom prst="rect">
            <a:avLst/>
          </a:prstGeom>
          <a:noFill/>
        </p:spPr>
        <p:txBody>
          <a:bodyPr wrap="none" rtlCol="0">
            <a:spAutoFit/>
          </a:bodyPr>
          <a:lstStyle/>
          <a:p>
            <a:r>
              <a:rPr lang="en-US" altLang="zh-CN" sz="3200" b="1">
                <a:solidFill>
                  <a:schemeClr val="accent1"/>
                </a:solidFill>
              </a:rPr>
              <a:t>2</a:t>
            </a:r>
            <a:endParaRPr lang="zh-CN" altLang="en-US" sz="3200" b="1">
              <a:solidFill>
                <a:schemeClr val="accent1"/>
              </a:solidFill>
            </a:endParaRPr>
          </a:p>
        </p:txBody>
      </p:sp>
      <p:sp>
        <p:nvSpPr>
          <p:cNvPr id="34" name="TextBox 33"/>
          <p:cNvSpPr txBox="1"/>
          <p:nvPr/>
        </p:nvSpPr>
        <p:spPr>
          <a:xfrm>
            <a:off x="5818975" y="3636313"/>
            <a:ext cx="412292" cy="584775"/>
          </a:xfrm>
          <a:prstGeom prst="rect">
            <a:avLst/>
          </a:prstGeom>
          <a:noFill/>
        </p:spPr>
        <p:txBody>
          <a:bodyPr wrap="none" rtlCol="0">
            <a:spAutoFit/>
          </a:bodyPr>
          <a:lstStyle/>
          <a:p>
            <a:r>
              <a:rPr lang="en-US" altLang="zh-CN" sz="3200" b="1">
                <a:solidFill>
                  <a:schemeClr val="accent1"/>
                </a:solidFill>
              </a:rPr>
              <a:t>3</a:t>
            </a:r>
            <a:endParaRPr lang="zh-CN" altLang="en-US" sz="3200" b="1">
              <a:solidFill>
                <a:schemeClr val="accent1"/>
              </a:solidFill>
            </a:endParaRPr>
          </a:p>
        </p:txBody>
      </p:sp>
      <p:sp>
        <p:nvSpPr>
          <p:cNvPr id="35" name="TextBox 34"/>
          <p:cNvSpPr txBox="1"/>
          <p:nvPr/>
        </p:nvSpPr>
        <p:spPr>
          <a:xfrm>
            <a:off x="5818975" y="4563792"/>
            <a:ext cx="412292" cy="584775"/>
          </a:xfrm>
          <a:prstGeom prst="rect">
            <a:avLst/>
          </a:prstGeom>
          <a:noFill/>
        </p:spPr>
        <p:txBody>
          <a:bodyPr wrap="none" rtlCol="0">
            <a:spAutoFit/>
          </a:bodyPr>
          <a:lstStyle/>
          <a:p>
            <a:r>
              <a:rPr lang="en-US" altLang="zh-CN" sz="3200" b="1">
                <a:solidFill>
                  <a:schemeClr val="accent1"/>
                </a:solidFill>
              </a:rPr>
              <a:t>4</a:t>
            </a:r>
            <a:endParaRPr lang="zh-CN" altLang="en-US" sz="3200" b="1">
              <a:solidFill>
                <a:schemeClr val="accent1"/>
              </a:solidFill>
            </a:endParaRPr>
          </a:p>
        </p:txBody>
      </p:sp>
      <p:sp>
        <p:nvSpPr>
          <p:cNvPr id="29" name="Freeform 7"/>
          <p:cNvSpPr/>
          <p:nvPr/>
        </p:nvSpPr>
        <p:spPr bwMode="auto">
          <a:xfrm>
            <a:off x="5584825" y="1628801"/>
            <a:ext cx="6611938" cy="817563"/>
          </a:xfrm>
          <a:custGeom>
            <a:avLst/>
            <a:gdLst>
              <a:gd name="T0" fmla="*/ 535 w 8674"/>
              <a:gd name="T1" fmla="*/ 0 h 1070"/>
              <a:gd name="T2" fmla="*/ 8674 w 8674"/>
              <a:gd name="T3" fmla="*/ 0 h 1070"/>
              <a:gd name="T4" fmla="*/ 8674 w 8674"/>
              <a:gd name="T5" fmla="*/ 1070 h 1070"/>
              <a:gd name="T6" fmla="*/ 535 w 8674"/>
              <a:gd name="T7" fmla="*/ 1070 h 1070"/>
              <a:gd name="T8" fmla="*/ 0 w 8674"/>
              <a:gd name="T9" fmla="*/ 535 h 1070"/>
              <a:gd name="T10" fmla="*/ 0 w 8674"/>
              <a:gd name="T11" fmla="*/ 535 h 1070"/>
              <a:gd name="T12" fmla="*/ 535 w 8674"/>
              <a:gd name="T13" fmla="*/ 0 h 1070"/>
            </a:gdLst>
            <a:ahLst/>
            <a:cxnLst>
              <a:cxn ang="0">
                <a:pos x="T0" y="T1"/>
              </a:cxn>
              <a:cxn ang="0">
                <a:pos x="T2" y="T3"/>
              </a:cxn>
              <a:cxn ang="0">
                <a:pos x="T4" y="T5"/>
              </a:cxn>
              <a:cxn ang="0">
                <a:pos x="T6" y="T7"/>
              </a:cxn>
              <a:cxn ang="0">
                <a:pos x="T8" y="T9"/>
              </a:cxn>
              <a:cxn ang="0">
                <a:pos x="T10" y="T11"/>
              </a:cxn>
              <a:cxn ang="0">
                <a:pos x="T12" y="T13"/>
              </a:cxn>
            </a:cxnLst>
            <a:rect l="0" t="0" r="r" b="b"/>
            <a:pathLst>
              <a:path w="8674" h="1070">
                <a:moveTo>
                  <a:pt x="535" y="0"/>
                </a:moveTo>
                <a:lnTo>
                  <a:pt x="8674" y="0"/>
                </a:lnTo>
                <a:lnTo>
                  <a:pt x="8674" y="1070"/>
                </a:lnTo>
                <a:lnTo>
                  <a:pt x="535" y="1070"/>
                </a:lnTo>
                <a:cubicBezTo>
                  <a:pt x="241" y="1070"/>
                  <a:pt x="0" y="829"/>
                  <a:pt x="0" y="535"/>
                </a:cubicBezTo>
                <a:lnTo>
                  <a:pt x="0" y="535"/>
                </a:lnTo>
                <a:cubicBezTo>
                  <a:pt x="0" y="241"/>
                  <a:pt x="241" y="0"/>
                  <a:pt x="535" y="0"/>
                </a:cubicBezTo>
                <a:close/>
              </a:path>
            </a:pathLst>
          </a:custGeom>
          <a:solidFill>
            <a:schemeClr val="accent3">
              <a:lumMod val="20000"/>
              <a:lumOff val="80000"/>
            </a:schemeClr>
          </a:solidFill>
          <a:ln>
            <a:solidFill>
              <a:schemeClr val="bg2">
                <a:lumMod val="60000"/>
                <a:lumOff val="40000"/>
              </a:schemeClr>
            </a:solidFill>
          </a:ln>
        </p:spPr>
        <p:txBody>
          <a:bodyPr/>
          <a:lstStyle/>
          <a:p>
            <a:pPr defTabSz="914400" eaLnBrk="1" hangingPunct="1">
              <a:defRPr/>
            </a:pPr>
            <a:endParaRPr lang="zh-CN" altLang="en-US" sz="1800"/>
          </a:p>
        </p:txBody>
      </p:sp>
      <p:sp>
        <p:nvSpPr>
          <p:cNvPr id="30" name="Oval 13"/>
          <p:cNvSpPr/>
          <p:nvPr/>
        </p:nvSpPr>
        <p:spPr>
          <a:xfrm>
            <a:off x="5726115" y="1743100"/>
            <a:ext cx="592137" cy="593725"/>
          </a:xfrm>
          <a:prstGeom prst="ellipse">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32" name="TextBox 61"/>
          <p:cNvSpPr txBox="1"/>
          <p:nvPr/>
        </p:nvSpPr>
        <p:spPr>
          <a:xfrm>
            <a:off x="6348413" y="1770087"/>
            <a:ext cx="4962524"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3200" b="1" dirty="0">
                <a:latin typeface="微软雅黑" panose="020B0503020204020204" pitchFamily="34" charset="-122"/>
              </a:rPr>
              <a:t>研究背景</a:t>
            </a:r>
            <a:endParaRPr lang="en-US" altLang="zh-CN" sz="3200" b="1" dirty="0">
              <a:latin typeface="微软雅黑" panose="020B0503020204020204" pitchFamily="34" charset="-122"/>
            </a:endParaRPr>
          </a:p>
        </p:txBody>
      </p:sp>
      <p:sp>
        <p:nvSpPr>
          <p:cNvPr id="41" name="TextBox 40"/>
          <p:cNvSpPr txBox="1"/>
          <p:nvPr/>
        </p:nvSpPr>
        <p:spPr>
          <a:xfrm>
            <a:off x="5818975" y="1746854"/>
            <a:ext cx="412292" cy="584775"/>
          </a:xfrm>
          <a:prstGeom prst="rect">
            <a:avLst/>
          </a:prstGeom>
          <a:noFill/>
        </p:spPr>
        <p:txBody>
          <a:bodyPr wrap="none" rtlCol="0">
            <a:spAutoFit/>
          </a:bodyPr>
          <a:lstStyle/>
          <a:p>
            <a:r>
              <a:rPr lang="en-US" altLang="zh-CN" sz="3200" b="1" dirty="0">
                <a:solidFill>
                  <a:schemeClr val="accent1"/>
                </a:solidFill>
              </a:rPr>
              <a:t>1</a:t>
            </a:r>
            <a:endParaRPr lang="zh-CN" altLang="en-US" sz="3200" b="1" dirty="0">
              <a:solidFill>
                <a:schemeClr val="accent1"/>
              </a:solidFill>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7"/>
          <p:cNvSpPr/>
          <p:nvPr/>
        </p:nvSpPr>
        <p:spPr>
          <a:xfrm>
            <a:off x="3810001" y="3268664"/>
            <a:ext cx="8386763" cy="315911"/>
          </a:xfrm>
          <a:prstGeom prst="rect">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11267" name="Freeform 15"/>
          <p:cNvSpPr/>
          <p:nvPr/>
        </p:nvSpPr>
        <p:spPr>
          <a:xfrm>
            <a:off x="-7937" y="1503363"/>
            <a:ext cx="3663950" cy="3843337"/>
          </a:xfrm>
          <a:custGeom>
            <a:avLst/>
            <a:gdLst/>
            <a:ahLst/>
            <a:cxnLst>
              <a:cxn ang="0">
                <a:pos x="2083324980" y="190216065"/>
              </a:cxn>
              <a:cxn ang="0">
                <a:pos x="2147483646" y="742077423"/>
              </a:cxn>
              <a:cxn ang="0">
                <a:pos x="2147483646" y="1298634916"/>
              </a:cxn>
              <a:cxn ang="0">
                <a:pos x="2147483646" y="1658518679"/>
              </a:cxn>
              <a:cxn ang="0">
                <a:pos x="2147483646" y="2147483646"/>
              </a:cxn>
              <a:cxn ang="0">
                <a:pos x="2080415484" y="2147483646"/>
              </a:cxn>
              <a:cxn ang="0">
                <a:pos x="1770244448" y="2147483646"/>
              </a:cxn>
              <a:cxn ang="0">
                <a:pos x="0" y="2147483646"/>
              </a:cxn>
              <a:cxn ang="0">
                <a:pos x="0" y="8219194"/>
              </a:cxn>
              <a:cxn ang="0">
                <a:pos x="1775482151" y="8219194"/>
              </a:cxn>
              <a:cxn ang="0">
                <a:pos x="2083324980" y="190216065"/>
              </a:cxn>
            </a:cxnLst>
            <a:rect l="0" t="0" r="0" b="0"/>
            <a:pathLst>
              <a:path w="4803" h="5016">
                <a:moveTo>
                  <a:pt x="3580" y="324"/>
                </a:moveTo>
                <a:lnTo>
                  <a:pt x="4122" y="1264"/>
                </a:lnTo>
                <a:cubicBezTo>
                  <a:pt x="4305" y="1580"/>
                  <a:pt x="4487" y="1896"/>
                  <a:pt x="4670" y="2212"/>
                </a:cubicBezTo>
                <a:cubicBezTo>
                  <a:pt x="4803" y="2416"/>
                  <a:pt x="4781" y="2621"/>
                  <a:pt x="4665" y="2825"/>
                </a:cubicBezTo>
                <a:lnTo>
                  <a:pt x="4122" y="3765"/>
                </a:lnTo>
                <a:cubicBezTo>
                  <a:pt x="3940" y="4081"/>
                  <a:pt x="3758" y="4397"/>
                  <a:pt x="3575" y="4713"/>
                </a:cubicBezTo>
                <a:cubicBezTo>
                  <a:pt x="3465" y="4931"/>
                  <a:pt x="3277" y="5014"/>
                  <a:pt x="3042" y="5016"/>
                </a:cubicBezTo>
                <a:lnTo>
                  <a:pt x="0" y="5016"/>
                </a:lnTo>
                <a:lnTo>
                  <a:pt x="0" y="14"/>
                </a:lnTo>
                <a:lnTo>
                  <a:pt x="3051" y="14"/>
                </a:lnTo>
                <a:cubicBezTo>
                  <a:pt x="3295" y="0"/>
                  <a:pt x="3461" y="121"/>
                  <a:pt x="3580" y="324"/>
                </a:cubicBezTo>
                <a:close/>
              </a:path>
            </a:pathLst>
          </a:custGeom>
          <a:solidFill>
            <a:schemeClr val="tx2">
              <a:alpha val="100000"/>
            </a:schemeClr>
          </a:solidFill>
          <a:ln w="9525">
            <a:noFill/>
          </a:ln>
        </p:spPr>
        <p:txBody>
          <a:bodyPr/>
          <a:lstStyle/>
          <a:p>
            <a:endParaRPr lang="zh-CN" altLang="en-US"/>
          </a:p>
        </p:txBody>
      </p:sp>
      <p:sp>
        <p:nvSpPr>
          <p:cNvPr id="11268" name="Freeform 16"/>
          <p:cNvSpPr/>
          <p:nvPr/>
        </p:nvSpPr>
        <p:spPr>
          <a:xfrm>
            <a:off x="2801940" y="1512889"/>
            <a:ext cx="9394824" cy="3832224"/>
          </a:xfrm>
          <a:custGeom>
            <a:avLst/>
            <a:gdLst/>
            <a:ahLst/>
            <a:cxnLst>
              <a:cxn ang="0">
                <a:pos x="169883332" y="0"/>
              </a:cxn>
              <a:cxn ang="0">
                <a:pos x="2147483646" y="0"/>
              </a:cxn>
              <a:cxn ang="0">
                <a:pos x="2147483646" y="2147483646"/>
              </a:cxn>
              <a:cxn ang="0">
                <a:pos x="118685846" y="2147483646"/>
              </a:cxn>
              <a:cxn ang="0">
                <a:pos x="70396735" y="2147483646"/>
              </a:cxn>
              <a:cxn ang="0">
                <a:pos x="389218973" y="2147483646"/>
              </a:cxn>
              <a:cxn ang="0">
                <a:pos x="705131310" y="1649967462"/>
              </a:cxn>
              <a:cxn ang="0">
                <a:pos x="707458468" y="1290743485"/>
              </a:cxn>
              <a:cxn ang="0">
                <a:pos x="389218973" y="734297061"/>
              </a:cxn>
              <a:cxn ang="0">
                <a:pos x="73305874" y="181960203"/>
              </a:cxn>
              <a:cxn ang="0">
                <a:pos x="169883332" y="0"/>
              </a:cxn>
            </a:cxnLst>
            <a:rect l="0" t="0" r="0" b="0"/>
            <a:pathLst>
              <a:path w="12317" h="5002">
                <a:moveTo>
                  <a:pt x="292" y="0"/>
                </a:moveTo>
                <a:lnTo>
                  <a:pt x="12317" y="0"/>
                </a:lnTo>
                <a:lnTo>
                  <a:pt x="12317" y="5002"/>
                </a:lnTo>
                <a:cubicBezTo>
                  <a:pt x="8279" y="5002"/>
                  <a:pt x="4241" y="5002"/>
                  <a:pt x="204" y="5002"/>
                </a:cubicBezTo>
                <a:cubicBezTo>
                  <a:pt x="124" y="4980"/>
                  <a:pt x="27" y="4851"/>
                  <a:pt x="121" y="4700"/>
                </a:cubicBezTo>
                <a:cubicBezTo>
                  <a:pt x="304" y="4384"/>
                  <a:pt x="486" y="4068"/>
                  <a:pt x="669" y="3752"/>
                </a:cubicBezTo>
                <a:lnTo>
                  <a:pt x="1212" y="2811"/>
                </a:lnTo>
                <a:cubicBezTo>
                  <a:pt x="1328" y="2607"/>
                  <a:pt x="1349" y="2403"/>
                  <a:pt x="1216" y="2199"/>
                </a:cubicBezTo>
                <a:cubicBezTo>
                  <a:pt x="1034" y="1883"/>
                  <a:pt x="851" y="1567"/>
                  <a:pt x="669" y="1251"/>
                </a:cubicBezTo>
                <a:cubicBezTo>
                  <a:pt x="488" y="937"/>
                  <a:pt x="307" y="624"/>
                  <a:pt x="126" y="310"/>
                </a:cubicBezTo>
                <a:cubicBezTo>
                  <a:pt x="0" y="63"/>
                  <a:pt x="263" y="1"/>
                  <a:pt x="292" y="0"/>
                </a:cubicBezTo>
                <a:close/>
              </a:path>
            </a:pathLst>
          </a:custGeom>
          <a:solidFill>
            <a:schemeClr val="tx1">
              <a:alpha val="100000"/>
            </a:schemeClr>
          </a:solidFill>
          <a:ln w="9525">
            <a:noFill/>
          </a:ln>
        </p:spPr>
        <p:txBody>
          <a:bodyPr/>
          <a:lstStyle/>
          <a:p>
            <a:endParaRPr lang="zh-CN" altLang="en-US"/>
          </a:p>
        </p:txBody>
      </p:sp>
      <p:sp>
        <p:nvSpPr>
          <p:cNvPr id="11269" name="矩形 60"/>
          <p:cNvSpPr/>
          <p:nvPr/>
        </p:nvSpPr>
        <p:spPr>
          <a:xfrm>
            <a:off x="4225925" y="2190752"/>
            <a:ext cx="7632700" cy="1015663"/>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6600" b="1" dirty="0">
                <a:solidFill>
                  <a:schemeClr val="accent1"/>
                </a:solidFill>
                <a:latin typeface="微软雅黑" panose="020B0503020204020204" pitchFamily="34" charset="-122"/>
              </a:rPr>
              <a:t>研究背景</a:t>
            </a:r>
          </a:p>
        </p:txBody>
      </p:sp>
      <p:sp>
        <p:nvSpPr>
          <p:cNvPr id="11281" name="矩形: 圆角 62"/>
          <p:cNvSpPr/>
          <p:nvPr/>
        </p:nvSpPr>
        <p:spPr>
          <a:xfrm>
            <a:off x="811213" y="2593975"/>
            <a:ext cx="1663700" cy="1768475"/>
          </a:xfrm>
          <a:prstGeom prst="roundRect">
            <a:avLst>
              <a:gd name="adj" fmla="val 9889"/>
            </a:avLst>
          </a:prstGeom>
          <a:solidFill>
            <a:schemeClr val="accent2">
              <a:lumMod val="40000"/>
              <a:lumOff val="60000"/>
            </a:schemeClr>
          </a:solidFill>
          <a:ln w="38100" cap="flat" cmpd="sng">
            <a:solidFill>
              <a:schemeClr val="accent1"/>
            </a:solidFill>
            <a:prstDash val="solid"/>
            <a:headEnd type="none" w="med" len="med"/>
            <a:tailEnd type="none" w="med" len="med"/>
          </a:ln>
        </p:spPr>
        <p:txBody>
          <a:bodyPr anchor="ctr" anchorCtr="1"/>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algn="ctr" eaLnBrk="1" hangingPunct="1">
              <a:spcBef>
                <a:spcPct val="0"/>
              </a:spcBef>
              <a:buNone/>
            </a:pPr>
            <a:r>
              <a:rPr lang="en-US" altLang="zh-CN" sz="11500" b="1" dirty="0">
                <a:solidFill>
                  <a:schemeClr val="accent1"/>
                </a:solidFill>
                <a:effectLst>
                  <a:outerShdw blurRad="38100" dist="38100" dir="2700000" algn="tl">
                    <a:srgbClr val="000000">
                      <a:alpha val="43137"/>
                    </a:srgbClr>
                  </a:outerShdw>
                </a:effectLst>
                <a:latin typeface="Calibri" panose="020F0502020204030204" pitchFamily="34" charset="0"/>
                <a:ea typeface="宋体" pitchFamily="2" charset="-122"/>
                <a:cs typeface="Calibri" panose="020F0502020204030204" pitchFamily="34" charset="0"/>
              </a:rPr>
              <a:t>1</a:t>
            </a:r>
            <a:endParaRPr lang="zh-CN" altLang="en-US" sz="11500" b="1" dirty="0">
              <a:solidFill>
                <a:schemeClr val="accent1"/>
              </a:solidFill>
              <a:effectLst>
                <a:outerShdw blurRad="38100" dist="38100" dir="2700000" algn="tl">
                  <a:srgbClr val="000000">
                    <a:alpha val="43137"/>
                  </a:srgbClr>
                </a:outerShdw>
              </a:effectLst>
              <a:latin typeface="Calibri" panose="020F0502020204030204" pitchFamily="34" charset="0"/>
              <a:ea typeface="宋体" pitchFamily="2" charset="-122"/>
              <a:cs typeface="Calibri" panose="020F0502020204030204" pitchFamily="34" charset="0"/>
            </a:endParaRPr>
          </a:p>
        </p:txBody>
      </p:sp>
      <p:sp>
        <p:nvSpPr>
          <p:cNvPr id="11271" name="TextBox 65"/>
          <p:cNvSpPr txBox="1"/>
          <p:nvPr/>
        </p:nvSpPr>
        <p:spPr>
          <a:xfrm>
            <a:off x="4624389" y="3573016"/>
            <a:ext cx="3706241"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400" dirty="0">
                <a:solidFill>
                  <a:schemeClr val="accent1"/>
                </a:solidFill>
                <a:latin typeface="微软雅黑" panose="020B0503020204020204" pitchFamily="34" charset="-122"/>
              </a:rPr>
              <a:t>闪光照相</a:t>
            </a:r>
          </a:p>
        </p:txBody>
      </p:sp>
      <p:sp>
        <p:nvSpPr>
          <p:cNvPr id="11273" name="Freeform 21"/>
          <p:cNvSpPr>
            <a:spLocks noEditPoints="1"/>
          </p:cNvSpPr>
          <p:nvPr/>
        </p:nvSpPr>
        <p:spPr>
          <a:xfrm>
            <a:off x="4343400" y="3706367"/>
            <a:ext cx="266700" cy="268287"/>
          </a:xfrm>
          <a:custGeom>
            <a:avLst/>
            <a:gdLst/>
            <a:ahLst/>
            <a:cxnLst>
              <a:cxn ang="0">
                <a:pos x="151984808" y="0"/>
              </a:cxn>
              <a:cxn ang="0">
                <a:pos x="303969615" y="153800109"/>
              </a:cxn>
              <a:cxn ang="0">
                <a:pos x="151984808" y="307600218"/>
              </a:cxn>
              <a:cxn ang="0">
                <a:pos x="0" y="153800109"/>
              </a:cxn>
              <a:cxn ang="0">
                <a:pos x="151984808" y="0"/>
              </a:cxn>
              <a:cxn ang="0">
                <a:pos x="128602968" y="261591119"/>
              </a:cxn>
              <a:cxn ang="0">
                <a:pos x="175366647" y="261591119"/>
              </a:cxn>
              <a:cxn ang="0">
                <a:pos x="175366647" y="178776117"/>
              </a:cxn>
              <a:cxn ang="0">
                <a:pos x="258504104" y="178776117"/>
              </a:cxn>
              <a:cxn ang="0">
                <a:pos x="258504104" y="130138024"/>
              </a:cxn>
              <a:cxn ang="0">
                <a:pos x="175366647" y="130138024"/>
              </a:cxn>
              <a:cxn ang="0">
                <a:pos x="175366647" y="46009099"/>
              </a:cxn>
              <a:cxn ang="0">
                <a:pos x="128602968" y="46009099"/>
              </a:cxn>
              <a:cxn ang="0">
                <a:pos x="128602968" y="130138024"/>
              </a:cxn>
              <a:cxn ang="0">
                <a:pos x="45465512" y="130138024"/>
              </a:cxn>
              <a:cxn ang="0">
                <a:pos x="45465512" y="178776117"/>
              </a:cxn>
              <a:cxn ang="0">
                <a:pos x="128602968" y="178776117"/>
              </a:cxn>
              <a:cxn ang="0">
                <a:pos x="128602968" y="261591119"/>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accent1">
              <a:alpha val="100000"/>
            </a:schemeClr>
          </a:solidFill>
          <a:ln w="9525">
            <a:noFill/>
          </a:ln>
        </p:spPr>
        <p:txBody>
          <a:bodyPr/>
          <a:lstStyle/>
          <a:p>
            <a:endParaRPr lang="zh-CN" altLang="en-US"/>
          </a:p>
        </p:txBody>
      </p:sp>
      <p:sp>
        <p:nvSpPr>
          <p:cNvPr id="11277" name="TextBox 65"/>
          <p:cNvSpPr txBox="1"/>
          <p:nvPr/>
        </p:nvSpPr>
        <p:spPr>
          <a:xfrm>
            <a:off x="4624388" y="4221088"/>
            <a:ext cx="4570337"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400" dirty="0">
                <a:solidFill>
                  <a:schemeClr val="accent1"/>
                </a:solidFill>
                <a:latin typeface="微软雅黑" panose="020B0503020204020204" pitchFamily="34" charset="-122"/>
              </a:rPr>
              <a:t>新原理光刻机</a:t>
            </a:r>
          </a:p>
        </p:txBody>
      </p:sp>
      <p:sp>
        <p:nvSpPr>
          <p:cNvPr id="11279" name="Freeform 21"/>
          <p:cNvSpPr>
            <a:spLocks noEditPoints="1"/>
          </p:cNvSpPr>
          <p:nvPr/>
        </p:nvSpPr>
        <p:spPr>
          <a:xfrm>
            <a:off x="4343400" y="4318115"/>
            <a:ext cx="266700" cy="268287"/>
          </a:xfrm>
          <a:custGeom>
            <a:avLst/>
            <a:gdLst/>
            <a:ahLst/>
            <a:cxnLst>
              <a:cxn ang="0">
                <a:pos x="151984808" y="0"/>
              </a:cxn>
              <a:cxn ang="0">
                <a:pos x="303969615" y="153799536"/>
              </a:cxn>
              <a:cxn ang="0">
                <a:pos x="151984808" y="307599071"/>
              </a:cxn>
              <a:cxn ang="0">
                <a:pos x="0" y="153799536"/>
              </a:cxn>
              <a:cxn ang="0">
                <a:pos x="151984808" y="0"/>
              </a:cxn>
              <a:cxn ang="0">
                <a:pos x="128602968" y="261590144"/>
              </a:cxn>
              <a:cxn ang="0">
                <a:pos x="175366647" y="261590144"/>
              </a:cxn>
              <a:cxn ang="0">
                <a:pos x="175366647" y="178775450"/>
              </a:cxn>
              <a:cxn ang="0">
                <a:pos x="258504104" y="178775450"/>
              </a:cxn>
              <a:cxn ang="0">
                <a:pos x="258504104" y="130137539"/>
              </a:cxn>
              <a:cxn ang="0">
                <a:pos x="175366647" y="130137539"/>
              </a:cxn>
              <a:cxn ang="0">
                <a:pos x="175366647" y="46008927"/>
              </a:cxn>
              <a:cxn ang="0">
                <a:pos x="128602968" y="46008927"/>
              </a:cxn>
              <a:cxn ang="0">
                <a:pos x="128602968" y="130137539"/>
              </a:cxn>
              <a:cxn ang="0">
                <a:pos x="45465512" y="130137539"/>
              </a:cxn>
              <a:cxn ang="0">
                <a:pos x="45465512" y="178775450"/>
              </a:cxn>
              <a:cxn ang="0">
                <a:pos x="128602968" y="178775450"/>
              </a:cxn>
              <a:cxn ang="0">
                <a:pos x="128602968" y="261590144"/>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accent1">
              <a:alpha val="100000"/>
            </a:schemeClr>
          </a:solidFill>
          <a:ln w="9525">
            <a:noFill/>
          </a:ln>
        </p:spPr>
        <p:txBody>
          <a:bodyPr/>
          <a:lstStyle/>
          <a:p>
            <a:endParaRPr lang="zh-CN" altLang="en-US"/>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a:srcRect l="7012" t="33302" r="4862" b="44434"/>
          <a:stretch>
            <a:fillRect/>
          </a:stretch>
        </p:blipFill>
        <p:spPr>
          <a:xfrm>
            <a:off x="465351" y="4531837"/>
            <a:ext cx="11153206" cy="1717287"/>
          </a:xfrm>
          <a:prstGeom prst="rect">
            <a:avLst/>
          </a:prstGeom>
        </p:spPr>
      </p:pic>
      <p:sp>
        <p:nvSpPr>
          <p:cNvPr id="13315" name="TextBox 23"/>
          <p:cNvSpPr txBox="1"/>
          <p:nvPr/>
        </p:nvSpPr>
        <p:spPr>
          <a:xfrm>
            <a:off x="1420814" y="236864"/>
            <a:ext cx="489359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研究背景</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闪光照相</a:t>
            </a:r>
          </a:p>
        </p:txBody>
      </p:sp>
      <p:grpSp>
        <p:nvGrpSpPr>
          <p:cNvPr id="13316" name="组合 4"/>
          <p:cNvGrpSpPr/>
          <p:nvPr/>
        </p:nvGrpSpPr>
        <p:grpSpPr>
          <a:xfrm>
            <a:off x="536575" y="1"/>
            <a:ext cx="827088" cy="936624"/>
            <a:chOff x="537198" y="0"/>
            <a:chExt cx="826689" cy="936835"/>
          </a:xfrm>
        </p:grpSpPr>
        <p:sp>
          <p:nvSpPr>
            <p:cNvPr id="13333"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3334"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4" name="矩形 3"/>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8" name="文本框 7"/>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pic>
        <p:nvPicPr>
          <p:cNvPr id="9" name="Picture 2"/>
          <p:cNvPicPr>
            <a:picLocks noChangeAspect="1" noChangeArrowheads="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brightnessContrast bright="63000" contrast="8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079900" y="6534746"/>
            <a:ext cx="436562" cy="275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圆角矩形 2"/>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5" name="矩形 24"/>
          <p:cNvSpPr/>
          <p:nvPr/>
        </p:nvSpPr>
        <p:spPr bwMode="auto">
          <a:xfrm>
            <a:off x="392734" y="1574073"/>
            <a:ext cx="11394280" cy="4582773"/>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285750" indent="-285750" eaLnBrk="1" hangingPunct="1">
              <a:lnSpc>
                <a:spcPct val="150000"/>
              </a:lnSpc>
              <a:buFont typeface="Wingdings" panose="05000000000000000000" pitchFamily="2" charset="2"/>
              <a:buChar char="n"/>
            </a:pPr>
            <a:endParaRPr lang="zh-CN" altLang="en-US" sz="1400" dirty="0">
              <a:latin typeface="微软雅黑" panose="020B0503020204020204" pitchFamily="34" charset="-122"/>
              <a:ea typeface="微软雅黑" panose="020B0503020204020204" pitchFamily="34" charset="-122"/>
            </a:endParaRPr>
          </a:p>
        </p:txBody>
      </p:sp>
      <p:sp>
        <p:nvSpPr>
          <p:cNvPr id="33" name="矩形 3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1-1 </a:t>
            </a:r>
            <a:endParaRPr lang="zh-CN" altLang="en-US" sz="2800" b="1" dirty="0">
              <a:solidFill>
                <a:schemeClr val="accent1"/>
              </a:solidFill>
              <a:latin typeface="+mj-ea"/>
              <a:ea typeface="+mj-ea"/>
            </a:endParaRPr>
          </a:p>
        </p:txBody>
      </p:sp>
      <p:sp>
        <p:nvSpPr>
          <p:cNvPr id="2" name="矩形 1"/>
          <p:cNvSpPr/>
          <p:nvPr/>
        </p:nvSpPr>
        <p:spPr>
          <a:xfrm>
            <a:off x="523144" y="1270067"/>
            <a:ext cx="10975837" cy="2536400"/>
          </a:xfrm>
          <a:prstGeom prst="rect">
            <a:avLst/>
          </a:prstGeom>
        </p:spPr>
        <p:txBody>
          <a:bodyPr wrap="square">
            <a:spAutoFit/>
          </a:bodyPr>
          <a:lstStyle/>
          <a:p>
            <a:pPr marL="285750" indent="-285750" eaLnBrk="1" hangingPunct="1">
              <a:lnSpc>
                <a:spcPct val="150000"/>
              </a:lnSpc>
              <a:buFont typeface="Wingdings" panose="05000000000000000000" pitchFamily="2" charset="2"/>
              <a:buChar char="n"/>
            </a:pPr>
            <a:r>
              <a:rPr lang="zh-CN" altLang="en-US" b="1" dirty="0">
                <a:latin typeface="微软雅黑" panose="020B0503020204020204" pitchFamily="34" charset="-122"/>
                <a:ea typeface="微软雅黑" panose="020B0503020204020204" pitchFamily="34" charset="-122"/>
              </a:rPr>
              <a:t>直线感应加速器（</a:t>
            </a:r>
            <a:r>
              <a:rPr lang="en-US" altLang="zh-CN" b="1" dirty="0">
                <a:latin typeface="微软雅黑" panose="020B0503020204020204" pitchFamily="34" charset="-122"/>
                <a:ea typeface="微软雅黑" panose="020B0503020204020204" pitchFamily="34" charset="-122"/>
              </a:rPr>
              <a:t>Linear Induction Accelerator</a:t>
            </a:r>
            <a:r>
              <a:rPr lang="zh-CN" altLang="en-US" b="1" dirty="0">
                <a:latin typeface="微软雅黑" panose="020B0503020204020204" pitchFamily="34" charset="-122"/>
                <a:ea typeface="微软雅黑" panose="020B0503020204020204" pitchFamily="34" charset="-122"/>
              </a:rPr>
              <a:t>，</a:t>
            </a:r>
            <a:r>
              <a:rPr lang="en-US" altLang="zh-CN" b="1" dirty="0">
                <a:latin typeface="微软雅黑" panose="020B0503020204020204" pitchFamily="34" charset="-122"/>
                <a:ea typeface="微软雅黑" panose="020B0503020204020204" pitchFamily="34" charset="-122"/>
              </a:rPr>
              <a:t>LIA</a:t>
            </a:r>
            <a:r>
              <a:rPr lang="zh-CN" altLang="en-US" b="1" dirty="0">
                <a:latin typeface="微软雅黑" panose="020B0503020204020204" pitchFamily="34" charset="-122"/>
                <a:ea typeface="微软雅黑" panose="020B0503020204020204" pitchFamily="34" charset="-122"/>
              </a:rPr>
              <a:t>）作为一种高功率粒子加速器，具有“强流”和“脉冲”的特性，“强流”伴随大剂量的特征，而“脉冲”可实现瞬态诊断。因此，</a:t>
            </a:r>
            <a:r>
              <a:rPr lang="en-US" altLang="zh-CN" b="1" dirty="0">
                <a:latin typeface="微软雅黑" panose="020B0503020204020204" pitchFamily="34" charset="-122"/>
                <a:ea typeface="微软雅黑" panose="020B0503020204020204" pitchFamily="34" charset="-122"/>
              </a:rPr>
              <a:t>LIA</a:t>
            </a:r>
            <a:r>
              <a:rPr lang="zh-CN" altLang="en-US" b="1" dirty="0">
                <a:latin typeface="微软雅黑" panose="020B0503020204020204" pitchFamily="34" charset="-122"/>
                <a:ea typeface="微软雅黑" panose="020B0503020204020204" pitchFamily="34" charset="-122"/>
              </a:rPr>
              <a:t>在爆炸等瞬态过程诊断中具有独特优势，被应用于国防科技、科学研究以及工业应用等领域。</a:t>
            </a:r>
          </a:p>
          <a:p>
            <a:pPr marL="285750" indent="-285750" eaLnBrk="1" hangingPunct="1">
              <a:lnSpc>
                <a:spcPct val="15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LIA</a:t>
            </a:r>
            <a:r>
              <a:rPr lang="zh-CN" altLang="en-US" b="1" dirty="0">
                <a:latin typeface="微软雅黑" panose="020B0503020204020204" pitchFamily="34" charset="-122"/>
                <a:ea typeface="微软雅黑" panose="020B0503020204020204" pitchFamily="34" charset="-122"/>
              </a:rPr>
              <a:t>的典型应用是闪光</a:t>
            </a: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光照相。闪光</a:t>
            </a: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光照相利用超强的脉冲</a:t>
            </a: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射线对高速运动客体某一时刻的运动状态进行照相，当</a:t>
            </a: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射线的脉冲宽度缩短到可以忽略脉冲期间高速运动客体产生的位移，则可以获得该时刻的准静态闪光</a:t>
            </a:r>
            <a:r>
              <a:rPr lang="en-US" altLang="zh-CN" b="1" dirty="0">
                <a:latin typeface="微软雅黑" panose="020B0503020204020204" pitchFamily="34" charset="-122"/>
                <a:ea typeface="微软雅黑" panose="020B0503020204020204" pitchFamily="34" charset="-122"/>
              </a:rPr>
              <a:t>X</a:t>
            </a:r>
            <a:r>
              <a:rPr lang="zh-CN" altLang="en-US" b="1" dirty="0">
                <a:latin typeface="微软雅黑" panose="020B0503020204020204" pitchFamily="34" charset="-122"/>
                <a:ea typeface="微软雅黑" panose="020B0503020204020204" pitchFamily="34" charset="-122"/>
              </a:rPr>
              <a:t>射线图像。</a:t>
            </a:r>
          </a:p>
        </p:txBody>
      </p:sp>
      <p:sp>
        <p:nvSpPr>
          <p:cNvPr id="53" name="Rectangle 64"/>
          <p:cNvSpPr>
            <a:spLocks noChangeArrowheads="1"/>
          </p:cNvSpPr>
          <p:nvPr/>
        </p:nvSpPr>
        <p:spPr bwMode="auto">
          <a:xfrm>
            <a:off x="4511181" y="4086297"/>
            <a:ext cx="2818056" cy="316113"/>
          </a:xfrm>
          <a:prstGeom prst="rect">
            <a:avLst/>
          </a:prstGeom>
          <a:solidFill>
            <a:srgbClr val="C00000"/>
          </a:solidFill>
          <a:ln w="2857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0000" tIns="46800" rIns="90000" bIns="468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0000"/>
              </a:lnSpc>
              <a:spcBef>
                <a:spcPct val="50000"/>
              </a:spcBef>
              <a:buClr>
                <a:srgbClr val="FF0000"/>
              </a:buClr>
              <a:buSzPct val="120000"/>
            </a:pPr>
            <a:r>
              <a:rPr lang="en-US" altLang="zh-CN" b="1" dirty="0">
                <a:solidFill>
                  <a:srgbClr val="FFFF00"/>
                </a:solidFill>
                <a:latin typeface="Arial Narrow" panose="020B0606020202030204" pitchFamily="34" charset="0"/>
                <a:ea typeface="楷体_GB2312" pitchFamily="49" charset="-122"/>
              </a:rPr>
              <a:t>18~20 </a:t>
            </a:r>
            <a:r>
              <a:rPr lang="en-US" altLang="zh-CN" b="1" dirty="0" err="1">
                <a:solidFill>
                  <a:srgbClr val="FFFF00"/>
                </a:solidFill>
                <a:latin typeface="Arial Narrow" panose="020B0606020202030204" pitchFamily="34" charset="0"/>
                <a:ea typeface="楷体_GB2312" pitchFamily="49" charset="-122"/>
              </a:rPr>
              <a:t>MeV</a:t>
            </a:r>
            <a:r>
              <a:rPr lang="zh-CN" altLang="en-US" b="1" dirty="0">
                <a:solidFill>
                  <a:srgbClr val="FFFF00"/>
                </a:solidFill>
                <a:latin typeface="Arial Narrow" panose="020B0606020202030204" pitchFamily="34" charset="0"/>
                <a:ea typeface="楷体_GB2312" pitchFamily="49" charset="-122"/>
              </a:rPr>
              <a:t>、</a:t>
            </a:r>
            <a:r>
              <a:rPr lang="en-US" altLang="zh-CN" b="1" dirty="0">
                <a:solidFill>
                  <a:srgbClr val="FFFF00"/>
                </a:solidFill>
                <a:latin typeface="Arial Narrow" panose="020B0606020202030204" pitchFamily="34" charset="0"/>
                <a:ea typeface="楷体_GB2312" pitchFamily="49" charset="-122"/>
              </a:rPr>
              <a:t>2~3kA</a:t>
            </a:r>
            <a:r>
              <a:rPr lang="zh-CN" altLang="en-US" b="1" dirty="0">
                <a:solidFill>
                  <a:srgbClr val="FFFF00"/>
                </a:solidFill>
                <a:latin typeface="Arial Narrow" panose="020B0606020202030204" pitchFamily="34" charset="0"/>
                <a:ea typeface="楷体_GB2312" pitchFamily="49" charset="-122"/>
              </a:rPr>
              <a:t>、</a:t>
            </a:r>
            <a:r>
              <a:rPr lang="en-US" altLang="zh-CN" b="1" dirty="0">
                <a:solidFill>
                  <a:srgbClr val="FFFF00"/>
                </a:solidFill>
                <a:latin typeface="Arial Narrow" panose="020B0606020202030204" pitchFamily="34" charset="0"/>
                <a:ea typeface="楷体_GB2312" pitchFamily="49" charset="-122"/>
              </a:rPr>
              <a:t>100ns</a:t>
            </a:r>
          </a:p>
        </p:txBody>
      </p:sp>
      <p:sp>
        <p:nvSpPr>
          <p:cNvPr id="49" name="Rectangle 64"/>
          <p:cNvSpPr>
            <a:spLocks noChangeArrowheads="1"/>
          </p:cNvSpPr>
          <p:nvPr/>
        </p:nvSpPr>
        <p:spPr bwMode="auto">
          <a:xfrm>
            <a:off x="7973533" y="4086297"/>
            <a:ext cx="1629953" cy="316113"/>
          </a:xfrm>
          <a:prstGeom prst="rect">
            <a:avLst/>
          </a:prstGeom>
          <a:solidFill>
            <a:srgbClr val="BE0000"/>
          </a:solidFill>
          <a:ln w="2857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0000" tIns="46800" rIns="90000" bIns="468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0000"/>
              </a:lnSpc>
              <a:spcBef>
                <a:spcPct val="50000"/>
              </a:spcBef>
              <a:buClr>
                <a:srgbClr val="FF0000"/>
              </a:buClr>
              <a:buSzPct val="120000"/>
            </a:pPr>
            <a:r>
              <a:rPr lang="en-US" altLang="zh-CN" b="1" dirty="0">
                <a:solidFill>
                  <a:srgbClr val="FFFF00"/>
                </a:solidFill>
                <a:latin typeface="Arial Narrow" panose="020B0606020202030204" pitchFamily="34" charset="0"/>
                <a:ea typeface="楷体_GB2312" pitchFamily="49" charset="-122"/>
              </a:rPr>
              <a:t>&gt;300R</a:t>
            </a:r>
            <a:r>
              <a:rPr lang="zh-CN" altLang="en-US" b="1" dirty="0">
                <a:solidFill>
                  <a:srgbClr val="FFFF00"/>
                </a:solidFill>
                <a:latin typeface="Arial Narrow" panose="020B0606020202030204" pitchFamily="34" charset="0"/>
                <a:ea typeface="楷体_GB2312" pitchFamily="49" charset="-122"/>
              </a:rPr>
              <a:t>、</a:t>
            </a:r>
            <a:r>
              <a:rPr lang="en-US" altLang="zh-CN" b="1" dirty="0">
                <a:solidFill>
                  <a:srgbClr val="FFFF00"/>
                </a:solidFill>
                <a:latin typeface="Arial Narrow" panose="020B0606020202030204" pitchFamily="34" charset="0"/>
                <a:ea typeface="楷体_GB2312" pitchFamily="49" charset="-122"/>
              </a:rPr>
              <a:t>100ns</a:t>
            </a:r>
          </a:p>
        </p:txBody>
      </p:sp>
      <p:cxnSp>
        <p:nvCxnSpPr>
          <p:cNvPr id="10" name="直接连接符 9"/>
          <p:cNvCxnSpPr>
            <a:cxnSpLocks/>
          </p:cNvCxnSpPr>
          <p:nvPr/>
        </p:nvCxnSpPr>
        <p:spPr bwMode="auto">
          <a:xfrm>
            <a:off x="10634885" y="4221088"/>
            <a:ext cx="0" cy="936104"/>
          </a:xfrm>
          <a:prstGeom prst="line">
            <a:avLst/>
          </a:prstGeom>
          <a:solidFill>
            <a:schemeClr val="accent1"/>
          </a:solidFill>
          <a:ln w="19050" cap="flat" cmpd="sng" algn="ctr">
            <a:solidFill>
              <a:srgbClr val="BE0000"/>
            </a:solidFill>
            <a:prstDash val="solid"/>
            <a:round/>
            <a:headEnd type="triangle" w="lg" len="lg"/>
            <a:tailEnd type="none" w="med" len="med"/>
          </a:ln>
        </p:spPr>
      </p:cxnSp>
      <p:pic>
        <p:nvPicPr>
          <p:cNvPr id="14" name="图片 13"/>
          <p:cNvPicPr>
            <a:picLocks noChangeAspect="1"/>
          </p:cNvPicPr>
          <p:nvPr/>
        </p:nvPicPr>
        <p:blipFill rotWithShape="1">
          <a:blip r:embed="rId3"/>
          <a:srcRect l="77227" t="56679" r="10593" b="24396"/>
          <a:stretch>
            <a:fillRect/>
          </a:stretch>
        </p:blipFill>
        <p:spPr>
          <a:xfrm>
            <a:off x="9728897" y="3404040"/>
            <a:ext cx="1530225" cy="1530225"/>
          </a:xfrm>
          <a:prstGeom prst="rect">
            <a:avLst/>
          </a:prstGeom>
        </p:spPr>
      </p:pic>
      <p:sp>
        <p:nvSpPr>
          <p:cNvPr id="20" name="Rectangle 64">
            <a:extLst>
              <a:ext uri="{FF2B5EF4-FFF2-40B4-BE49-F238E27FC236}">
                <a16:creationId xmlns:a16="http://schemas.microsoft.com/office/drawing/2014/main" id="{92539C3B-BCF4-4BDE-80A4-49BA5CF7AA58}"/>
              </a:ext>
            </a:extLst>
          </p:cNvPr>
          <p:cNvSpPr>
            <a:spLocks noChangeArrowheads="1"/>
          </p:cNvSpPr>
          <p:nvPr/>
        </p:nvSpPr>
        <p:spPr bwMode="auto">
          <a:xfrm>
            <a:off x="1437364" y="4102352"/>
            <a:ext cx="2710892" cy="316113"/>
          </a:xfrm>
          <a:prstGeom prst="rect">
            <a:avLst/>
          </a:prstGeom>
          <a:solidFill>
            <a:srgbClr val="C00000"/>
          </a:solidFill>
          <a:ln w="2857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0000" tIns="46800" rIns="90000" bIns="468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0000"/>
              </a:lnSpc>
              <a:spcBef>
                <a:spcPct val="50000"/>
              </a:spcBef>
              <a:buClr>
                <a:srgbClr val="FF0000"/>
              </a:buClr>
              <a:buSzPct val="120000"/>
            </a:pPr>
            <a:r>
              <a:rPr lang="en-US" altLang="zh-CN" b="1" dirty="0">
                <a:solidFill>
                  <a:srgbClr val="FFFF00"/>
                </a:solidFill>
                <a:latin typeface="Arial Narrow" panose="020B0606020202030204" pitchFamily="34" charset="0"/>
                <a:ea typeface="楷体_GB2312" pitchFamily="49" charset="-122"/>
              </a:rPr>
              <a:t>2-3 MeV</a:t>
            </a:r>
            <a:r>
              <a:rPr lang="zh-CN" altLang="en-US" b="1" dirty="0">
                <a:solidFill>
                  <a:srgbClr val="FFFF00"/>
                </a:solidFill>
                <a:latin typeface="Arial Narrow" panose="020B0606020202030204" pitchFamily="34" charset="0"/>
                <a:ea typeface="楷体_GB2312" pitchFamily="49" charset="-122"/>
              </a:rPr>
              <a:t>、</a:t>
            </a:r>
            <a:r>
              <a:rPr lang="en-US" altLang="zh-CN" b="1" dirty="0">
                <a:solidFill>
                  <a:srgbClr val="FFFF00"/>
                </a:solidFill>
                <a:latin typeface="Arial Narrow" panose="020B0606020202030204" pitchFamily="34" charset="0"/>
                <a:ea typeface="楷体_GB2312" pitchFamily="49" charset="-122"/>
              </a:rPr>
              <a:t>2~3kA</a:t>
            </a:r>
            <a:r>
              <a:rPr lang="zh-CN" altLang="en-US" b="1" dirty="0">
                <a:solidFill>
                  <a:srgbClr val="FFFF00"/>
                </a:solidFill>
                <a:latin typeface="Arial Narrow" panose="020B0606020202030204" pitchFamily="34" charset="0"/>
                <a:ea typeface="楷体_GB2312" pitchFamily="49" charset="-122"/>
              </a:rPr>
              <a:t>、</a:t>
            </a:r>
            <a:r>
              <a:rPr lang="en-US" altLang="zh-CN" b="1" dirty="0">
                <a:solidFill>
                  <a:srgbClr val="FFFF00"/>
                </a:solidFill>
                <a:latin typeface="Arial Narrow" panose="020B0606020202030204" pitchFamily="34" charset="0"/>
                <a:ea typeface="楷体_GB2312" pitchFamily="49" charset="-122"/>
              </a:rPr>
              <a:t>100ns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2"/>
          <a:stretch>
            <a:fillRect/>
          </a:stretch>
        </p:blipFill>
        <p:spPr>
          <a:xfrm>
            <a:off x="1741897" y="-27121"/>
            <a:ext cx="8532948" cy="6486963"/>
          </a:xfrm>
          <a:prstGeom prst="rect">
            <a:avLst/>
          </a:prstGeom>
        </p:spPr>
      </p:pic>
      <p:pic>
        <p:nvPicPr>
          <p:cNvPr id="31" name="图片 30"/>
          <p:cNvPicPr>
            <a:picLocks noChangeAspect="1"/>
          </p:cNvPicPr>
          <p:nvPr/>
        </p:nvPicPr>
        <p:blipFill rotWithShape="1">
          <a:blip r:embed="rId3"/>
          <a:srcRect l="1513" t="22015" r="75031" b="3549"/>
          <a:stretch>
            <a:fillRect/>
          </a:stretch>
        </p:blipFill>
        <p:spPr>
          <a:xfrm>
            <a:off x="10274845" y="54892"/>
            <a:ext cx="1918767" cy="6404950"/>
          </a:xfrm>
          <a:prstGeom prst="rect">
            <a:avLst/>
          </a:prstGeom>
        </p:spPr>
      </p:pic>
      <p:pic>
        <p:nvPicPr>
          <p:cNvPr id="1028" name="Picture 4" descr="See the source imag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883" r="23111"/>
          <a:stretch>
            <a:fillRect/>
          </a:stretch>
        </p:blipFill>
        <p:spPr bwMode="auto">
          <a:xfrm>
            <a:off x="121717" y="0"/>
            <a:ext cx="1620180" cy="6459842"/>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A44EC717-0DD3-4F96-8400-E53D4DEB7D5F}"/>
              </a:ext>
            </a:extLst>
          </p:cNvPr>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Box 23"/>
          <p:cNvSpPr txBox="1"/>
          <p:nvPr/>
        </p:nvSpPr>
        <p:spPr>
          <a:xfrm>
            <a:off x="1420814" y="236864"/>
            <a:ext cx="489359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研究背景</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闪光照相</a:t>
            </a:r>
          </a:p>
        </p:txBody>
      </p:sp>
      <p:grpSp>
        <p:nvGrpSpPr>
          <p:cNvPr id="13316" name="组合 4"/>
          <p:cNvGrpSpPr/>
          <p:nvPr/>
        </p:nvGrpSpPr>
        <p:grpSpPr>
          <a:xfrm>
            <a:off x="536575" y="1"/>
            <a:ext cx="827088" cy="936624"/>
            <a:chOff x="537198" y="0"/>
            <a:chExt cx="826689" cy="936835"/>
          </a:xfrm>
        </p:grpSpPr>
        <p:sp>
          <p:nvSpPr>
            <p:cNvPr id="13333"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3334"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4" name="矩形 3"/>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8" name="文本框 7"/>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3" name="圆角矩形 2"/>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5" name="矩形 24"/>
          <p:cNvSpPr/>
          <p:nvPr/>
        </p:nvSpPr>
        <p:spPr bwMode="auto">
          <a:xfrm>
            <a:off x="392734" y="1574073"/>
            <a:ext cx="11394280" cy="4582773"/>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285750" indent="-285750" eaLnBrk="1" hangingPunct="1">
              <a:lnSpc>
                <a:spcPct val="150000"/>
              </a:lnSpc>
              <a:buFont typeface="Wingdings" panose="05000000000000000000" pitchFamily="2" charset="2"/>
              <a:buChar char="n"/>
            </a:pPr>
            <a:endParaRPr lang="zh-CN" altLang="en-US" sz="1400" dirty="0">
              <a:latin typeface="微软雅黑" panose="020B0503020204020204" pitchFamily="34" charset="-122"/>
              <a:ea typeface="微软雅黑" panose="020B0503020204020204" pitchFamily="34" charset="-122"/>
            </a:endParaRPr>
          </a:p>
        </p:txBody>
      </p:sp>
      <p:sp>
        <p:nvSpPr>
          <p:cNvPr id="33" name="矩形 3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1-1 </a:t>
            </a:r>
            <a:endParaRPr lang="zh-CN" altLang="en-US" sz="2800" b="1" dirty="0">
              <a:solidFill>
                <a:schemeClr val="accent1"/>
              </a:solidFill>
              <a:latin typeface="+mj-ea"/>
              <a:ea typeface="+mj-ea"/>
            </a:endParaRPr>
          </a:p>
        </p:txBody>
      </p:sp>
      <p:sp>
        <p:nvSpPr>
          <p:cNvPr id="2" name="矩形 1"/>
          <p:cNvSpPr/>
          <p:nvPr/>
        </p:nvSpPr>
        <p:spPr>
          <a:xfrm>
            <a:off x="451521" y="1125831"/>
            <a:ext cx="5912099" cy="2677656"/>
          </a:xfrm>
          <a:prstGeom prst="rect">
            <a:avLst/>
          </a:prstGeom>
        </p:spPr>
        <p:txBody>
          <a:bodyPr wrap="square">
            <a:spAutoFit/>
          </a:bodyPr>
          <a:lstStyle/>
          <a:p>
            <a:pPr marL="285750" indent="-285750" eaLnBrk="1" hangingPunct="1">
              <a:lnSpc>
                <a:spcPct val="150000"/>
              </a:lnSpc>
              <a:buFont typeface="Wingdings" panose="05000000000000000000" pitchFamily="2" charset="2"/>
              <a:buChar char="n"/>
            </a:pPr>
            <a:r>
              <a:rPr lang="en-US" altLang="zh-CN" sz="1400" b="1" dirty="0">
                <a:solidFill>
                  <a:schemeClr val="accent2"/>
                </a:solidFill>
                <a:latin typeface="微软雅黑" panose="020B0503020204020204" pitchFamily="34" charset="-122"/>
                <a:ea typeface="微软雅黑" panose="020B0503020204020204" pitchFamily="34" charset="-122"/>
              </a:rPr>
              <a:t>LIA</a:t>
            </a:r>
            <a:r>
              <a:rPr lang="zh-CN" altLang="en-US" sz="1400" b="1" dirty="0">
                <a:solidFill>
                  <a:schemeClr val="accent2"/>
                </a:solidFill>
                <a:latin typeface="微软雅黑" panose="020B0503020204020204" pitchFamily="34" charset="-122"/>
                <a:ea typeface="微软雅黑" panose="020B0503020204020204" pitchFamily="34" charset="-122"/>
              </a:rPr>
              <a:t>依靠强大的脉冲峰值功率，容易获得某一确定时刻的</a:t>
            </a:r>
            <a:r>
              <a:rPr lang="en-US" altLang="zh-CN" sz="1400" b="1" dirty="0">
                <a:solidFill>
                  <a:schemeClr val="accent2"/>
                </a:solidFill>
                <a:latin typeface="微软雅黑" panose="020B0503020204020204" pitchFamily="34" charset="-122"/>
                <a:ea typeface="微软雅黑" panose="020B0503020204020204" pitchFamily="34" charset="-122"/>
              </a:rPr>
              <a:t>X</a:t>
            </a:r>
            <a:r>
              <a:rPr lang="zh-CN" altLang="en-US" sz="1400" b="1" dirty="0">
                <a:solidFill>
                  <a:schemeClr val="accent2"/>
                </a:solidFill>
                <a:latin typeface="微软雅黑" panose="020B0503020204020204" pitchFamily="34" charset="-122"/>
                <a:ea typeface="微软雅黑" panose="020B0503020204020204" pitchFamily="34" charset="-122"/>
              </a:rPr>
              <a:t>射线图像，但针对一些特殊物理过程，需要诊断</a:t>
            </a:r>
            <a:r>
              <a:rPr lang="zh-CN" altLang="en-US" sz="1400" b="1" dirty="0">
                <a:solidFill>
                  <a:srgbClr val="BE0000"/>
                </a:solidFill>
                <a:latin typeface="微软雅黑" panose="020B0503020204020204" pitchFamily="34" charset="-122"/>
                <a:ea typeface="微软雅黑" panose="020B0503020204020204" pitchFamily="34" charset="-122"/>
              </a:rPr>
              <a:t>不确定某一时刻或者连续多个时刻</a:t>
            </a:r>
            <a:r>
              <a:rPr lang="zh-CN" altLang="en-US" sz="1400" b="1" dirty="0">
                <a:solidFill>
                  <a:schemeClr val="accent2"/>
                </a:solidFill>
                <a:latin typeface="微软雅黑" panose="020B0503020204020204" pitchFamily="34" charset="-122"/>
                <a:ea typeface="微软雅黑" panose="020B0503020204020204" pitchFamily="34" charset="-122"/>
              </a:rPr>
              <a:t>的瞬态过程，这就要求</a:t>
            </a:r>
            <a:r>
              <a:rPr lang="en-US" altLang="zh-CN" sz="1400" b="1" dirty="0">
                <a:solidFill>
                  <a:schemeClr val="accent2"/>
                </a:solidFill>
                <a:latin typeface="微软雅黑" panose="020B0503020204020204" pitchFamily="34" charset="-122"/>
                <a:ea typeface="微软雅黑" panose="020B0503020204020204" pitchFamily="34" charset="-122"/>
              </a:rPr>
              <a:t>LIA</a:t>
            </a:r>
            <a:r>
              <a:rPr lang="zh-CN" altLang="en-US" sz="1400" b="1" dirty="0">
                <a:solidFill>
                  <a:schemeClr val="accent2"/>
                </a:solidFill>
                <a:latin typeface="微软雅黑" panose="020B0503020204020204" pitchFamily="34" charset="-122"/>
                <a:ea typeface="微软雅黑" panose="020B0503020204020204" pitchFamily="34" charset="-122"/>
              </a:rPr>
              <a:t>以连续重复频率运行，实现脉冲</a:t>
            </a:r>
            <a:r>
              <a:rPr lang="en-US" altLang="zh-CN" sz="1400" b="1" dirty="0">
                <a:solidFill>
                  <a:schemeClr val="accent2"/>
                </a:solidFill>
                <a:latin typeface="微软雅黑" panose="020B0503020204020204" pitchFamily="34" charset="-122"/>
                <a:ea typeface="微软雅黑" panose="020B0503020204020204" pitchFamily="34" charset="-122"/>
              </a:rPr>
              <a:t>X</a:t>
            </a:r>
            <a:r>
              <a:rPr lang="zh-CN" altLang="en-US" sz="1400" b="1" dirty="0">
                <a:solidFill>
                  <a:schemeClr val="accent2"/>
                </a:solidFill>
                <a:latin typeface="微软雅黑" panose="020B0503020204020204" pitchFamily="34" charset="-122"/>
                <a:ea typeface="微软雅黑" panose="020B0503020204020204" pitchFamily="34" charset="-122"/>
              </a:rPr>
              <a:t>光的连续录像，以解决</a:t>
            </a:r>
            <a:r>
              <a:rPr lang="zh-CN" altLang="en-US" sz="1400" b="1" dirty="0">
                <a:solidFill>
                  <a:srgbClr val="BE0000"/>
                </a:solidFill>
                <a:latin typeface="微软雅黑" panose="020B0503020204020204" pitchFamily="34" charset="-122"/>
                <a:ea typeface="微软雅黑" panose="020B0503020204020204" pitchFamily="34" charset="-122"/>
              </a:rPr>
              <a:t>对不可预测的瞬态过程</a:t>
            </a:r>
            <a:r>
              <a:rPr lang="zh-CN" altLang="en-US" sz="1400" b="1" dirty="0">
                <a:solidFill>
                  <a:schemeClr val="accent2"/>
                </a:solidFill>
                <a:latin typeface="微软雅黑" panose="020B0503020204020204" pitchFamily="34" charset="-122"/>
                <a:ea typeface="微软雅黑" panose="020B0503020204020204" pitchFamily="34" charset="-122"/>
              </a:rPr>
              <a:t>的诊断。</a:t>
            </a:r>
            <a:endParaRPr lang="en-US" altLang="zh-CN" sz="1400" b="1" dirty="0">
              <a:solidFill>
                <a:schemeClr val="accent2"/>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n"/>
            </a:pPr>
            <a:r>
              <a:rPr lang="zh-CN" altLang="en-US" sz="1400" b="1" dirty="0">
                <a:solidFill>
                  <a:schemeClr val="accent2"/>
                </a:solidFill>
                <a:latin typeface="微软雅黑" panose="020B0503020204020204" pitchFamily="34" charset="-122"/>
                <a:ea typeface="微软雅黑" panose="020B0503020204020204" pitchFamily="34" charset="-122"/>
              </a:rPr>
              <a:t>如武器物理研究、核反应堆安全运行、发动机叶片动态特性、高速轴承动态特性以及其他的高密度物件的瞬态损坏情况，分析这些过程需要清晰记录连续多个时刻的瞬态图像；或者需要持续观测，清晰记录某一不确定时刻的瞬态图像</a:t>
            </a:r>
            <a:r>
              <a:rPr lang="zh-CN" altLang="en-US" sz="1400" b="1" dirty="0">
                <a:latin typeface="微软雅黑" panose="020B0503020204020204" pitchFamily="34" charset="-122"/>
                <a:ea typeface="微软雅黑" panose="020B0503020204020204" pitchFamily="34" charset="-122"/>
              </a:rPr>
              <a:t>。</a:t>
            </a:r>
          </a:p>
        </p:txBody>
      </p:sp>
      <p:pic>
        <p:nvPicPr>
          <p:cNvPr id="37" name="图片 36"/>
          <p:cNvPicPr>
            <a:picLocks noChangeAspect="1"/>
          </p:cNvPicPr>
          <p:nvPr/>
        </p:nvPicPr>
        <p:blipFill>
          <a:blip r:embed="rId3"/>
          <a:stretch>
            <a:fillRect/>
          </a:stretch>
        </p:blipFill>
        <p:spPr>
          <a:xfrm>
            <a:off x="510234" y="3775677"/>
            <a:ext cx="5719807" cy="2432422"/>
          </a:xfrm>
          <a:prstGeom prst="rect">
            <a:avLst/>
          </a:prstGeom>
        </p:spPr>
      </p:pic>
      <p:pic>
        <p:nvPicPr>
          <p:cNvPr id="38" name="图片 37"/>
          <p:cNvPicPr>
            <a:picLocks noChangeAspect="1"/>
          </p:cNvPicPr>
          <p:nvPr/>
        </p:nvPicPr>
        <p:blipFill rotWithShape="1">
          <a:blip r:embed="rId4"/>
          <a:srcRect l="8383" t="1890" r="8819" b="4716"/>
          <a:stretch>
            <a:fillRect/>
          </a:stretch>
        </p:blipFill>
        <p:spPr>
          <a:xfrm>
            <a:off x="6422333" y="1131536"/>
            <a:ext cx="5328592" cy="5082268"/>
          </a:xfrm>
          <a:prstGeom prst="rect">
            <a:avLst/>
          </a:prstGeom>
        </p:spPr>
      </p:pic>
      <p:sp>
        <p:nvSpPr>
          <p:cNvPr id="5" name="文本框 4"/>
          <p:cNvSpPr txBox="1"/>
          <p:nvPr/>
        </p:nvSpPr>
        <p:spPr>
          <a:xfrm>
            <a:off x="7538541" y="6478523"/>
            <a:ext cx="2852063" cy="430887"/>
          </a:xfrm>
          <a:prstGeom prst="rect">
            <a:avLst/>
          </a:prstGeom>
          <a:noFill/>
        </p:spPr>
        <p:txBody>
          <a:bodyPr wrap="none" rtlCol="0">
            <a:spAutoFit/>
          </a:bodyPr>
          <a:lstStyle/>
          <a:p>
            <a:r>
              <a:rPr lang="en-US" altLang="zh-CN" sz="1100" dirty="0">
                <a:solidFill>
                  <a:schemeClr val="accent1"/>
                </a:solidFill>
                <a:latin typeface="+mn-lt"/>
                <a:ea typeface="+mn-ea"/>
              </a:rPr>
              <a:t>[1] </a:t>
            </a:r>
            <a:r>
              <a:rPr lang="en-US" altLang="zh-CN" sz="1100" dirty="0" err="1">
                <a:solidFill>
                  <a:schemeClr val="accent1"/>
                </a:solidFill>
                <a:latin typeface="+mn-lt"/>
                <a:ea typeface="+mn-ea"/>
              </a:rPr>
              <a:t>Satorstenko</a:t>
            </a:r>
            <a:r>
              <a:rPr lang="en-US" altLang="zh-CN" sz="1100" dirty="0">
                <a:solidFill>
                  <a:schemeClr val="accent1"/>
                </a:solidFill>
                <a:latin typeface="+mn-lt"/>
                <a:ea typeface="+mn-ea"/>
              </a:rPr>
              <a:t>, Phys. Tech. </a:t>
            </a:r>
            <a:r>
              <a:rPr lang="en-US" altLang="zh-CN" sz="1100" dirty="0" err="1">
                <a:solidFill>
                  <a:schemeClr val="accent1"/>
                </a:solidFill>
                <a:latin typeface="+mn-lt"/>
                <a:ea typeface="+mn-ea"/>
              </a:rPr>
              <a:t>Accel</a:t>
            </a:r>
            <a:r>
              <a:rPr lang="en-US" altLang="zh-CN" sz="1100" dirty="0">
                <a:solidFill>
                  <a:schemeClr val="accent1"/>
                </a:solidFill>
                <a:latin typeface="+mn-lt"/>
                <a:ea typeface="+mn-ea"/>
              </a:rPr>
              <a:t>. 2014</a:t>
            </a:r>
          </a:p>
          <a:p>
            <a:r>
              <a:rPr lang="en-US" altLang="zh-CN" sz="1100" dirty="0">
                <a:solidFill>
                  <a:schemeClr val="accent1"/>
                </a:solidFill>
                <a:latin typeface="+mn-lt"/>
                <a:ea typeface="+mn-ea"/>
              </a:rPr>
              <a:t>[2] </a:t>
            </a:r>
            <a:r>
              <a:rPr lang="zh-CN" altLang="en-US" sz="1100" dirty="0">
                <a:solidFill>
                  <a:schemeClr val="accent1"/>
                </a:solidFill>
                <a:latin typeface="+mn-lt"/>
                <a:ea typeface="+mn-ea"/>
              </a:rPr>
              <a:t>陈泳涛，中国国防科学技术报告，</a:t>
            </a:r>
            <a:r>
              <a:rPr lang="en-US" altLang="zh-CN" sz="1100" dirty="0">
                <a:solidFill>
                  <a:schemeClr val="accent1"/>
                </a:solidFill>
                <a:latin typeface="+mn-lt"/>
                <a:ea typeface="+mn-ea"/>
              </a:rPr>
              <a:t>2015</a:t>
            </a:r>
            <a:endParaRPr lang="zh-CN" altLang="en-US" sz="1100" dirty="0">
              <a:solidFill>
                <a:schemeClr val="accent1"/>
              </a:solidFill>
              <a:latin typeface="+mn-lt"/>
              <a:ea typeface="+mn-ea"/>
            </a:endParaRPr>
          </a:p>
        </p:txBody>
      </p:sp>
      <p:sp>
        <p:nvSpPr>
          <p:cNvPr id="7" name="文本框 6"/>
          <p:cNvSpPr txBox="1"/>
          <p:nvPr/>
        </p:nvSpPr>
        <p:spPr>
          <a:xfrm>
            <a:off x="510234" y="5824233"/>
            <a:ext cx="1992853" cy="369332"/>
          </a:xfrm>
          <a:prstGeom prst="rect">
            <a:avLst/>
          </a:prstGeom>
          <a:noFill/>
          <a:ln w="28575">
            <a:solidFill>
              <a:schemeClr val="tx1"/>
            </a:solidFill>
          </a:ln>
        </p:spPr>
        <p:txBody>
          <a:bodyPr wrap="none" rtlCol="0">
            <a:spAutoFit/>
          </a:bodyPr>
          <a:lstStyle/>
          <a:p>
            <a:r>
              <a:rPr lang="zh-CN" altLang="en-US" dirty="0">
                <a:latin typeface="+mn-ea"/>
                <a:ea typeface="+mn-ea"/>
              </a:rPr>
              <a:t>时间跨度</a:t>
            </a:r>
            <a:r>
              <a:rPr lang="en-US" altLang="zh-CN" dirty="0">
                <a:latin typeface="+mn-ea"/>
                <a:ea typeface="+mn-ea"/>
              </a:rPr>
              <a:t>100us</a:t>
            </a:r>
            <a:r>
              <a:rPr lang="zh-CN" altLang="en-US" dirty="0">
                <a:latin typeface="+mn-ea"/>
                <a:ea typeface="+mn-ea"/>
              </a:rPr>
              <a:t>级</a:t>
            </a:r>
          </a:p>
        </p:txBody>
      </p:sp>
      <p:sp>
        <p:nvSpPr>
          <p:cNvPr id="42" name="文本框 41"/>
          <p:cNvSpPr txBox="1"/>
          <p:nvPr/>
        </p:nvSpPr>
        <p:spPr>
          <a:xfrm>
            <a:off x="8258621" y="5603493"/>
            <a:ext cx="1858201" cy="369332"/>
          </a:xfrm>
          <a:prstGeom prst="rect">
            <a:avLst/>
          </a:prstGeom>
          <a:noFill/>
          <a:ln w="28575">
            <a:solidFill>
              <a:schemeClr val="tx1"/>
            </a:solidFill>
          </a:ln>
        </p:spPr>
        <p:txBody>
          <a:bodyPr wrap="none" rtlCol="0">
            <a:spAutoFit/>
          </a:bodyPr>
          <a:lstStyle/>
          <a:p>
            <a:r>
              <a:rPr lang="zh-CN" altLang="en-US" dirty="0">
                <a:latin typeface="+mn-ea"/>
                <a:ea typeface="+mn-ea"/>
              </a:rPr>
              <a:t>时间跨度</a:t>
            </a:r>
            <a:r>
              <a:rPr lang="en-US" altLang="zh-CN" dirty="0">
                <a:latin typeface="+mn-ea"/>
                <a:ea typeface="+mn-ea"/>
              </a:rPr>
              <a:t>10us</a:t>
            </a:r>
            <a:r>
              <a:rPr lang="zh-CN" altLang="en-US" dirty="0">
                <a:latin typeface="+mn-ea"/>
                <a:ea typeface="+mn-ea"/>
              </a:rPr>
              <a:t>级</a:t>
            </a:r>
          </a:p>
        </p:txBody>
      </p:sp>
      <p:sp>
        <p:nvSpPr>
          <p:cNvPr id="44" name="Rectangle 64"/>
          <p:cNvSpPr>
            <a:spLocks noChangeArrowheads="1"/>
          </p:cNvSpPr>
          <p:nvPr/>
        </p:nvSpPr>
        <p:spPr bwMode="auto">
          <a:xfrm>
            <a:off x="3233767" y="3522702"/>
            <a:ext cx="4487728" cy="316113"/>
          </a:xfrm>
          <a:prstGeom prst="rect">
            <a:avLst/>
          </a:prstGeom>
          <a:solidFill>
            <a:srgbClr val="C00000"/>
          </a:solidFill>
          <a:ln w="28575">
            <a:noFill/>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0000" tIns="46800" rIns="90000" bIns="4680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0000"/>
              </a:lnSpc>
              <a:spcBef>
                <a:spcPct val="50000"/>
              </a:spcBef>
              <a:buClr>
                <a:srgbClr val="FF0000"/>
              </a:buClr>
              <a:buSzPct val="120000"/>
            </a:pPr>
            <a:r>
              <a:rPr lang="zh-CN" altLang="en-US" b="1" dirty="0">
                <a:solidFill>
                  <a:srgbClr val="FFFF00"/>
                </a:solidFill>
                <a:latin typeface="+mn-ea"/>
                <a:cs typeface="+mn-ea"/>
              </a:rPr>
              <a:t>百</a:t>
            </a:r>
            <a:r>
              <a:rPr lang="en-US" altLang="zh-CN" b="1" dirty="0" err="1">
                <a:solidFill>
                  <a:srgbClr val="FFFF00"/>
                </a:solidFill>
                <a:latin typeface="+mn-ea"/>
                <a:cs typeface="+mn-ea"/>
              </a:rPr>
              <a:t>keV</a:t>
            </a:r>
            <a:r>
              <a:rPr lang="en-US" altLang="zh-CN" b="1" dirty="0">
                <a:solidFill>
                  <a:srgbClr val="FFFF00"/>
                </a:solidFill>
                <a:latin typeface="+mn-ea"/>
                <a:cs typeface="+mn-ea"/>
              </a:rPr>
              <a:t>~</a:t>
            </a:r>
            <a:r>
              <a:rPr lang="zh-CN" altLang="en-US" b="1" dirty="0">
                <a:solidFill>
                  <a:srgbClr val="FFFF00"/>
                </a:solidFill>
                <a:latin typeface="+mn-ea"/>
                <a:cs typeface="+mn-ea"/>
              </a:rPr>
              <a:t>数</a:t>
            </a:r>
            <a:r>
              <a:rPr lang="en-US" altLang="zh-CN" b="1" dirty="0">
                <a:solidFill>
                  <a:srgbClr val="FFFF00"/>
                </a:solidFill>
                <a:latin typeface="+mn-ea"/>
                <a:cs typeface="+mn-ea"/>
              </a:rPr>
              <a:t> MeV</a:t>
            </a:r>
            <a:r>
              <a:rPr lang="zh-CN" altLang="en-US" b="1" dirty="0">
                <a:solidFill>
                  <a:srgbClr val="FFFF00"/>
                </a:solidFill>
                <a:latin typeface="+mn-ea"/>
                <a:cs typeface="+mn-ea"/>
              </a:rPr>
              <a:t>、数十</a:t>
            </a:r>
            <a:r>
              <a:rPr lang="en-US" altLang="zh-CN" b="1" dirty="0" err="1">
                <a:solidFill>
                  <a:srgbClr val="FFFF00"/>
                </a:solidFill>
                <a:latin typeface="+mn-ea"/>
                <a:cs typeface="+mn-ea"/>
              </a:rPr>
              <a:t>mR~R</a:t>
            </a:r>
            <a:r>
              <a:rPr lang="zh-CN" altLang="en-US" b="1" dirty="0">
                <a:solidFill>
                  <a:srgbClr val="FFFF00"/>
                </a:solidFill>
                <a:latin typeface="+mn-ea"/>
                <a:cs typeface="+mn-ea"/>
              </a:rPr>
              <a:t>级、</a:t>
            </a:r>
            <a:r>
              <a:rPr lang="en-US" altLang="zh-CN" b="1" dirty="0">
                <a:solidFill>
                  <a:srgbClr val="FFFF00"/>
                </a:solidFill>
                <a:latin typeface="+mn-ea"/>
                <a:cs typeface="+mn-ea"/>
              </a:rPr>
              <a:t>100ns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Box 23"/>
          <p:cNvSpPr txBox="1"/>
          <p:nvPr/>
        </p:nvSpPr>
        <p:spPr>
          <a:xfrm>
            <a:off x="1420814" y="236864"/>
            <a:ext cx="489359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研究背景</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闪光照相</a:t>
            </a:r>
          </a:p>
        </p:txBody>
      </p:sp>
      <p:grpSp>
        <p:nvGrpSpPr>
          <p:cNvPr id="13316" name="组合 4"/>
          <p:cNvGrpSpPr/>
          <p:nvPr/>
        </p:nvGrpSpPr>
        <p:grpSpPr>
          <a:xfrm>
            <a:off x="536575" y="1"/>
            <a:ext cx="827088" cy="936624"/>
            <a:chOff x="537198" y="0"/>
            <a:chExt cx="826689" cy="936835"/>
          </a:xfrm>
        </p:grpSpPr>
        <p:sp>
          <p:nvSpPr>
            <p:cNvPr id="13333"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3334"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4" name="矩形 3"/>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8" name="文本框 7"/>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3" name="圆角矩形 2"/>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5" name="矩形 24"/>
          <p:cNvSpPr/>
          <p:nvPr/>
        </p:nvSpPr>
        <p:spPr bwMode="auto">
          <a:xfrm>
            <a:off x="392734" y="1574073"/>
            <a:ext cx="11394280" cy="4582773"/>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285750" indent="-285750" eaLnBrk="1" hangingPunct="1">
              <a:lnSpc>
                <a:spcPct val="150000"/>
              </a:lnSpc>
              <a:buFont typeface="Wingdings" panose="05000000000000000000" pitchFamily="2" charset="2"/>
              <a:buChar char="n"/>
            </a:pPr>
            <a:endParaRPr lang="zh-CN" altLang="en-US" sz="1400" dirty="0">
              <a:latin typeface="微软雅黑" panose="020B0503020204020204" pitchFamily="34" charset="-122"/>
              <a:ea typeface="微软雅黑" panose="020B0503020204020204" pitchFamily="34" charset="-122"/>
            </a:endParaRPr>
          </a:p>
        </p:txBody>
      </p:sp>
      <p:sp>
        <p:nvSpPr>
          <p:cNvPr id="33" name="矩形 3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1-1 </a:t>
            </a:r>
            <a:endParaRPr lang="zh-CN" altLang="en-US" sz="2800" b="1" dirty="0">
              <a:solidFill>
                <a:schemeClr val="accent1"/>
              </a:solidFill>
              <a:latin typeface="+mj-ea"/>
              <a:ea typeface="+mj-ea"/>
            </a:endParaRPr>
          </a:p>
        </p:txBody>
      </p:sp>
      <p:sp>
        <p:nvSpPr>
          <p:cNvPr id="2" name="矩形 1"/>
          <p:cNvSpPr/>
          <p:nvPr/>
        </p:nvSpPr>
        <p:spPr>
          <a:xfrm>
            <a:off x="5072951" y="1123731"/>
            <a:ext cx="6714063" cy="1569660"/>
          </a:xfrm>
          <a:prstGeom prst="rect">
            <a:avLst/>
          </a:prstGeom>
        </p:spPr>
        <p:txBody>
          <a:bodyPr wrap="square">
            <a:spAutoFit/>
          </a:bodyPr>
          <a:lstStyle/>
          <a:p>
            <a:pPr marL="285750" indent="-285750" eaLnBrk="1" hangingPunct="1">
              <a:lnSpc>
                <a:spcPct val="150000"/>
              </a:lnSpc>
              <a:buFont typeface="Wingdings" panose="05000000000000000000" pitchFamily="2" charset="2"/>
              <a:buChar char="n"/>
            </a:pPr>
            <a:r>
              <a:rPr lang="en-US" altLang="zh-CN" sz="1600" b="1" dirty="0">
                <a:solidFill>
                  <a:schemeClr val="accent2"/>
                </a:solidFill>
                <a:latin typeface="微软雅黑" panose="020B0503020204020204" pitchFamily="34" charset="-122"/>
                <a:ea typeface="微软雅黑" panose="020B0503020204020204" pitchFamily="34" charset="-122"/>
              </a:rPr>
              <a:t>2021</a:t>
            </a:r>
            <a:r>
              <a:rPr lang="zh-CN" altLang="en-US" sz="1600" b="1" dirty="0">
                <a:solidFill>
                  <a:schemeClr val="accent2"/>
                </a:solidFill>
                <a:latin typeface="微软雅黑" panose="020B0503020204020204" pitchFamily="34" charset="-122"/>
                <a:ea typeface="微软雅黑" panose="020B0503020204020204" pitchFamily="34" charset="-122"/>
              </a:rPr>
              <a:t>年</a:t>
            </a:r>
            <a:r>
              <a:rPr lang="en-US" altLang="zh-CN" sz="1600" b="1" dirty="0">
                <a:solidFill>
                  <a:schemeClr val="accent2"/>
                </a:solidFill>
                <a:latin typeface="微软雅黑" panose="020B0503020204020204" pitchFamily="34" charset="-122"/>
                <a:ea typeface="微软雅黑" panose="020B0503020204020204" pitchFamily="34" charset="-122"/>
              </a:rPr>
              <a:t>9</a:t>
            </a:r>
            <a:r>
              <a:rPr lang="zh-CN" altLang="en-US" sz="1600" b="1" dirty="0">
                <a:solidFill>
                  <a:schemeClr val="accent2"/>
                </a:solidFill>
                <a:latin typeface="微软雅黑" panose="020B0503020204020204" pitchFamily="34" charset="-122"/>
                <a:ea typeface="微软雅黑" panose="020B0503020204020204" pitchFamily="34" charset="-122"/>
              </a:rPr>
              <a:t>月</a:t>
            </a:r>
            <a:r>
              <a:rPr lang="en-US" altLang="zh-CN" sz="1600" b="1" dirty="0">
                <a:solidFill>
                  <a:schemeClr val="accent2"/>
                </a:solidFill>
                <a:latin typeface="微软雅黑" panose="020B0503020204020204" pitchFamily="34" charset="-122"/>
                <a:ea typeface="微软雅黑" panose="020B0503020204020204" pitchFamily="34" charset="-122"/>
              </a:rPr>
              <a:t>1</a:t>
            </a:r>
            <a:r>
              <a:rPr lang="zh-CN" altLang="en-US" sz="1600" b="1" dirty="0">
                <a:solidFill>
                  <a:schemeClr val="accent2"/>
                </a:solidFill>
                <a:latin typeface="微软雅黑" panose="020B0503020204020204" pitchFamily="34" charset="-122"/>
                <a:ea typeface="微软雅黑" panose="020B0503020204020204" pitchFamily="34" charset="-122"/>
              </a:rPr>
              <a:t>日，</a:t>
            </a:r>
            <a:r>
              <a:rPr lang="en-US" altLang="zh-CN" sz="1600" b="1" dirty="0">
                <a:solidFill>
                  <a:schemeClr val="accent2"/>
                </a:solidFill>
                <a:latin typeface="微软雅黑" panose="020B0503020204020204" pitchFamily="34" charset="-122"/>
                <a:ea typeface="微软雅黑" panose="020B0503020204020204" pitchFamily="34" charset="-122"/>
              </a:rPr>
              <a:t>LLNL</a:t>
            </a:r>
            <a:r>
              <a:rPr lang="zh-CN" altLang="en-US" sz="1600" b="1" dirty="0">
                <a:solidFill>
                  <a:schemeClr val="accent2"/>
                </a:solidFill>
                <a:latin typeface="微软雅黑" panose="020B0503020204020204" pitchFamily="34" charset="-122"/>
                <a:ea typeface="微软雅黑" panose="020B0503020204020204" pitchFamily="34" charset="-122"/>
              </a:rPr>
              <a:t>网站报道美国已经在</a:t>
            </a:r>
            <a:r>
              <a:rPr lang="en-US" altLang="zh-CN" sz="1600" b="1" dirty="0">
                <a:solidFill>
                  <a:schemeClr val="accent2"/>
                </a:solidFill>
                <a:latin typeface="微软雅黑" panose="020B0503020204020204" pitchFamily="34" charset="-122"/>
                <a:ea typeface="微软雅黑" panose="020B0503020204020204" pitchFamily="34" charset="-122"/>
              </a:rPr>
              <a:t>FXR</a:t>
            </a:r>
            <a:r>
              <a:rPr lang="zh-CN" altLang="en-US" sz="1600" b="1" dirty="0">
                <a:solidFill>
                  <a:schemeClr val="accent2"/>
                </a:solidFill>
                <a:latin typeface="微软雅黑" panose="020B0503020204020204" pitchFamily="34" charset="-122"/>
                <a:ea typeface="微软雅黑" panose="020B0503020204020204" pitchFamily="34" charset="-122"/>
              </a:rPr>
              <a:t>验证了利用固态脉冲调制器功率源产生</a:t>
            </a:r>
            <a:r>
              <a:rPr lang="zh-CN" altLang="en-US" sz="1600" b="1" dirty="0">
                <a:solidFill>
                  <a:srgbClr val="C00000"/>
                </a:solidFill>
                <a:latin typeface="微软雅黑" panose="020B0503020204020204" pitchFamily="34" charset="-122"/>
                <a:ea typeface="微软雅黑" panose="020B0503020204020204" pitchFamily="34" charset="-122"/>
              </a:rPr>
              <a:t>双极性脉冲</a:t>
            </a:r>
            <a:r>
              <a:rPr lang="zh-CN" altLang="en-US" sz="1600" b="1" dirty="0">
                <a:solidFill>
                  <a:schemeClr val="accent2"/>
                </a:solidFill>
                <a:latin typeface="微软雅黑" panose="020B0503020204020204" pitchFamily="34" charset="-122"/>
                <a:ea typeface="微软雅黑" panose="020B0503020204020204" pitchFamily="34" charset="-122"/>
              </a:rPr>
              <a:t>，该功率源可驱动</a:t>
            </a:r>
            <a:r>
              <a:rPr lang="en-US" altLang="zh-CN" sz="1600" b="1" dirty="0">
                <a:solidFill>
                  <a:schemeClr val="accent2"/>
                </a:solidFill>
                <a:latin typeface="微软雅黑" panose="020B0503020204020204" pitchFamily="34" charset="-122"/>
                <a:ea typeface="微软雅黑" panose="020B0503020204020204" pitchFamily="34" charset="-122"/>
              </a:rPr>
              <a:t>kA</a:t>
            </a:r>
            <a:r>
              <a:rPr lang="zh-CN" altLang="en-US" sz="1600" b="1" dirty="0">
                <a:solidFill>
                  <a:schemeClr val="accent2"/>
                </a:solidFill>
                <a:latin typeface="微软雅黑" panose="020B0503020204020204" pitchFamily="34" charset="-122"/>
                <a:ea typeface="微软雅黑" panose="020B0503020204020204" pitchFamily="34" charset="-122"/>
              </a:rPr>
              <a:t>级电子束。</a:t>
            </a:r>
            <a:endParaRPr lang="en-US" altLang="zh-CN" sz="1600" b="1" dirty="0">
              <a:solidFill>
                <a:schemeClr val="accent2"/>
              </a:solidFill>
              <a:latin typeface="微软雅黑" panose="020B0503020204020204" pitchFamily="34" charset="-122"/>
              <a:ea typeface="微软雅黑" panose="020B0503020204020204" pitchFamily="34" charset="-122"/>
            </a:endParaRPr>
          </a:p>
          <a:p>
            <a:pPr marL="285750" indent="-285750" eaLnBrk="1" hangingPunct="1">
              <a:lnSpc>
                <a:spcPct val="150000"/>
              </a:lnSpc>
              <a:buFont typeface="Wingdings" panose="05000000000000000000" pitchFamily="2" charset="2"/>
              <a:buChar char="n"/>
            </a:pPr>
            <a:r>
              <a:rPr lang="zh-CN" altLang="en-US" sz="1600" b="1" dirty="0">
                <a:solidFill>
                  <a:schemeClr val="accent2"/>
                </a:solidFill>
                <a:latin typeface="微软雅黑" panose="020B0503020204020204" pitchFamily="34" charset="-122"/>
                <a:ea typeface="微软雅黑" panose="020B0503020204020204" pitchFamily="34" charset="-122"/>
              </a:rPr>
              <a:t>双极性脉冲功率源的优点是：</a:t>
            </a:r>
            <a:r>
              <a:rPr lang="zh-CN" altLang="en-US" sz="1600" b="1" dirty="0">
                <a:solidFill>
                  <a:srgbClr val="C00000"/>
                </a:solidFill>
                <a:latin typeface="微软雅黑" panose="020B0503020204020204" pitchFamily="34" charset="-122"/>
                <a:ea typeface="微软雅黑" panose="020B0503020204020204" pitchFamily="34" charset="-122"/>
              </a:rPr>
              <a:t>磁芯在“脉冲间”复位，确保加速腔可重频工作</a:t>
            </a:r>
            <a:r>
              <a:rPr lang="zh-CN" altLang="en-US" sz="1600" b="1" dirty="0">
                <a:solidFill>
                  <a:schemeClr val="accent2"/>
                </a:solidFill>
                <a:latin typeface="微软雅黑" panose="020B0503020204020204" pitchFamily="34" charset="-122"/>
                <a:ea typeface="微软雅黑" panose="020B0503020204020204" pitchFamily="34" charset="-122"/>
              </a:rPr>
              <a:t>，理论上可实现</a:t>
            </a:r>
            <a:r>
              <a:rPr lang="en-US" altLang="zh-CN" sz="1600" b="1" dirty="0">
                <a:solidFill>
                  <a:srgbClr val="C00000"/>
                </a:solidFill>
                <a:latin typeface="微软雅黑" panose="020B0503020204020204" pitchFamily="34" charset="-122"/>
                <a:ea typeface="微软雅黑" panose="020B0503020204020204" pitchFamily="34" charset="-122"/>
              </a:rPr>
              <a:t>X</a:t>
            </a:r>
            <a:r>
              <a:rPr lang="zh-CN" altLang="en-US" sz="1600" b="1" dirty="0">
                <a:solidFill>
                  <a:srgbClr val="C00000"/>
                </a:solidFill>
                <a:latin typeface="微软雅黑" panose="020B0503020204020204" pitchFamily="34" charset="-122"/>
                <a:ea typeface="微软雅黑" panose="020B0503020204020204" pitchFamily="34" charset="-122"/>
              </a:rPr>
              <a:t>射线动态摄影</a:t>
            </a:r>
            <a:r>
              <a:rPr lang="zh-CN" altLang="en-US" sz="1600" b="1" dirty="0">
                <a:solidFill>
                  <a:schemeClr val="accent2"/>
                </a:solidFill>
                <a:latin typeface="微软雅黑" panose="020B0503020204020204" pitchFamily="34" charset="-122"/>
                <a:ea typeface="微软雅黑" panose="020B0503020204020204" pitchFamily="34" charset="-122"/>
              </a:rPr>
              <a:t>。</a:t>
            </a:r>
            <a:endParaRPr lang="en-US" altLang="zh-CN" sz="1600" b="1" dirty="0">
              <a:solidFill>
                <a:schemeClr val="accent2"/>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3"/>
          <a:stretch>
            <a:fillRect/>
          </a:stretch>
        </p:blipFill>
        <p:spPr>
          <a:xfrm>
            <a:off x="528165" y="1107873"/>
            <a:ext cx="4047660" cy="3658186"/>
          </a:xfrm>
          <a:prstGeom prst="rect">
            <a:avLst/>
          </a:prstGeom>
        </p:spPr>
      </p:pic>
      <p:pic>
        <p:nvPicPr>
          <p:cNvPr id="11" name="图片 10"/>
          <p:cNvPicPr>
            <a:picLocks noChangeAspect="1"/>
          </p:cNvPicPr>
          <p:nvPr/>
        </p:nvPicPr>
        <p:blipFill rotWithShape="1">
          <a:blip r:embed="rId4"/>
          <a:srcRect t="13893"/>
          <a:stretch>
            <a:fillRect/>
          </a:stretch>
        </p:blipFill>
        <p:spPr>
          <a:xfrm>
            <a:off x="8371620" y="2625648"/>
            <a:ext cx="3336241" cy="2166465"/>
          </a:xfrm>
          <a:prstGeom prst="rect">
            <a:avLst/>
          </a:prstGeom>
        </p:spPr>
      </p:pic>
      <p:pic>
        <p:nvPicPr>
          <p:cNvPr id="10" name="图片 9"/>
          <p:cNvPicPr>
            <a:picLocks noChangeAspect="1"/>
          </p:cNvPicPr>
          <p:nvPr/>
        </p:nvPicPr>
        <p:blipFill>
          <a:blip r:embed="rId5"/>
          <a:stretch>
            <a:fillRect/>
          </a:stretch>
        </p:blipFill>
        <p:spPr>
          <a:xfrm>
            <a:off x="461071" y="4792113"/>
            <a:ext cx="11246790" cy="1499215"/>
          </a:xfrm>
          <a:prstGeom prst="rect">
            <a:avLst/>
          </a:prstGeom>
        </p:spPr>
      </p:pic>
      <p:pic>
        <p:nvPicPr>
          <p:cNvPr id="20" name="图片 19" descr="FB-R.png"/>
          <p:cNvPicPr/>
          <p:nvPr/>
        </p:nvPicPr>
        <p:blipFill rotWithShape="1">
          <a:blip r:embed="rId6" cstate="print">
            <a:extLst>
              <a:ext uri="{28A0092B-C50C-407E-A947-70E740481C1C}">
                <a14:useLocalDpi xmlns:a14="http://schemas.microsoft.com/office/drawing/2010/main" val="0"/>
              </a:ext>
            </a:extLst>
          </a:blip>
          <a:srcRect l="11379" t="11006" r="12343" b="6434"/>
          <a:stretch>
            <a:fillRect/>
          </a:stretch>
        </p:blipFill>
        <p:spPr bwMode="auto">
          <a:xfrm>
            <a:off x="4686810" y="2644009"/>
            <a:ext cx="3632186" cy="20938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Box 23"/>
          <p:cNvSpPr txBox="1"/>
          <p:nvPr/>
        </p:nvSpPr>
        <p:spPr>
          <a:xfrm>
            <a:off x="1420814" y="236864"/>
            <a:ext cx="4893592" cy="523220"/>
          </a:xfrm>
          <a:prstGeom prst="rect">
            <a:avLst/>
          </a:prstGeom>
          <a:noFill/>
          <a:ln w="9525">
            <a:noFill/>
          </a:ln>
        </p:spPr>
        <p:txBody>
          <a:bodyPr wrap="square" anchor="ctr">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800" b="1" dirty="0">
                <a:solidFill>
                  <a:schemeClr val="tx1"/>
                </a:solidFill>
                <a:latin typeface="微软雅黑" panose="020B0503020204020204" pitchFamily="34" charset="-122"/>
              </a:rPr>
              <a:t>研究背景</a:t>
            </a:r>
            <a:r>
              <a:rPr lang="en-US" altLang="zh-CN" sz="2800" b="1" dirty="0">
                <a:solidFill>
                  <a:schemeClr val="tx1"/>
                </a:solidFill>
                <a:latin typeface="微软雅黑" panose="020B0503020204020204" pitchFamily="34" charset="-122"/>
              </a:rPr>
              <a:t>-</a:t>
            </a:r>
            <a:r>
              <a:rPr lang="zh-CN" altLang="en-US" sz="2800" b="1" dirty="0">
                <a:solidFill>
                  <a:schemeClr val="tx1"/>
                </a:solidFill>
                <a:latin typeface="微软雅黑" panose="020B0503020204020204" pitchFamily="34" charset="-122"/>
              </a:rPr>
              <a:t>新原理光刻机</a:t>
            </a:r>
          </a:p>
        </p:txBody>
      </p:sp>
      <p:grpSp>
        <p:nvGrpSpPr>
          <p:cNvPr id="13316" name="组合 4"/>
          <p:cNvGrpSpPr/>
          <p:nvPr/>
        </p:nvGrpSpPr>
        <p:grpSpPr>
          <a:xfrm>
            <a:off x="536575" y="1"/>
            <a:ext cx="827088" cy="936624"/>
            <a:chOff x="537198" y="0"/>
            <a:chExt cx="826689" cy="936835"/>
          </a:xfrm>
        </p:grpSpPr>
        <p:sp>
          <p:nvSpPr>
            <p:cNvPr id="13333" name="任意多边形: 形状 12"/>
            <p:cNvSpPr/>
            <p:nvPr/>
          </p:nvSpPr>
          <p:spPr>
            <a:xfrm rot="5400000">
              <a:off x="588479" y="161427"/>
              <a:ext cx="732297" cy="818519"/>
            </a:xfrm>
            <a:custGeom>
              <a:avLst/>
              <a:gdLst/>
              <a:ahLst/>
              <a:cxnLst>
                <a:cxn ang="0">
                  <a:pos x="0" y="818519"/>
                </a:cxn>
                <a:cxn ang="0">
                  <a:pos x="0" y="0"/>
                </a:cxn>
                <a:cxn ang="0">
                  <a:pos x="445595" y="0"/>
                </a:cxn>
                <a:cxn ang="0">
                  <a:pos x="552323" y="61356"/>
                </a:cxn>
                <a:cxn ang="0">
                  <a:pos x="634442" y="204695"/>
                </a:cxn>
                <a:cxn ang="0">
                  <a:pos x="715783" y="346728"/>
                </a:cxn>
                <a:cxn ang="0">
                  <a:pos x="716560" y="470746"/>
                </a:cxn>
                <a:cxn ang="0">
                  <a:pos x="634442" y="613824"/>
                </a:cxn>
                <a:cxn ang="0">
                  <a:pos x="552841" y="756118"/>
                </a:cxn>
                <a:cxn ang="0">
                  <a:pos x="446890" y="818519"/>
                </a:cxn>
              </a:cxnLst>
              <a:rect l="0" t="0" r="0" b="0"/>
              <a:pathLst>
                <a:path w="732297" h="818519">
                  <a:moveTo>
                    <a:pt x="0" y="818519"/>
                  </a:moveTo>
                  <a:lnTo>
                    <a:pt x="0" y="0"/>
                  </a:lnTo>
                  <a:lnTo>
                    <a:pt x="445595" y="0"/>
                  </a:lnTo>
                  <a:cubicBezTo>
                    <a:pt x="492224" y="1306"/>
                    <a:pt x="527454" y="22454"/>
                    <a:pt x="552323" y="61356"/>
                  </a:cubicBezTo>
                  <a:lnTo>
                    <a:pt x="634442" y="204695"/>
                  </a:lnTo>
                  <a:cubicBezTo>
                    <a:pt x="661642" y="251952"/>
                    <a:pt x="688842" y="299471"/>
                    <a:pt x="715783" y="346728"/>
                  </a:cubicBezTo>
                  <a:cubicBezTo>
                    <a:pt x="737802" y="387981"/>
                    <a:pt x="737543" y="429494"/>
                    <a:pt x="716560" y="470746"/>
                  </a:cubicBezTo>
                  <a:lnTo>
                    <a:pt x="634442" y="613824"/>
                  </a:lnTo>
                  <a:cubicBezTo>
                    <a:pt x="607241" y="661342"/>
                    <a:pt x="580041" y="708600"/>
                    <a:pt x="552841" y="756118"/>
                  </a:cubicBezTo>
                  <a:cubicBezTo>
                    <a:pt x="528491" y="796065"/>
                    <a:pt x="492742" y="816169"/>
                    <a:pt x="446890" y="818519"/>
                  </a:cubicBezTo>
                  <a:lnTo>
                    <a:pt x="0" y="818519"/>
                  </a:lnTo>
                  <a:close/>
                </a:path>
              </a:pathLst>
            </a:custGeom>
            <a:solidFill>
              <a:srgbClr val="BE0000">
                <a:alpha val="100000"/>
              </a:srgbClr>
            </a:solidFill>
            <a:ln w="9525">
              <a:noFill/>
            </a:ln>
          </p:spPr>
          <p:txBody>
            <a:bodyPr/>
            <a:lstStyle/>
            <a:p>
              <a:endParaRPr lang="zh-CN" altLang="en-US"/>
            </a:p>
          </p:txBody>
        </p:sp>
        <p:sp>
          <p:nvSpPr>
            <p:cNvPr id="13334" name="矩形 2"/>
            <p:cNvSpPr/>
            <p:nvPr/>
          </p:nvSpPr>
          <p:spPr>
            <a:xfrm>
              <a:off x="537198" y="0"/>
              <a:ext cx="826689" cy="168442"/>
            </a:xfrm>
            <a:prstGeom prst="rect">
              <a:avLst/>
            </a:prstGeom>
            <a:solidFill>
              <a:schemeClr val="tx2"/>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grpSp>
      <p:sp>
        <p:nvSpPr>
          <p:cNvPr id="4" name="矩形 3"/>
          <p:cNvSpPr/>
          <p:nvPr/>
        </p:nvSpPr>
        <p:spPr>
          <a:xfrm>
            <a:off x="544749" y="250824"/>
            <a:ext cx="818914" cy="523220"/>
          </a:xfrm>
          <a:prstGeom prst="rect">
            <a:avLst/>
          </a:prstGeom>
        </p:spPr>
        <p:txBody>
          <a:bodyPr wrap="square">
            <a:spAutoFit/>
          </a:bodyPr>
          <a:lstStyle/>
          <a:p>
            <a:pPr algn="ctr" defTabSz="914400" eaLnBrk="1" hangingPunct="1">
              <a:defRPr/>
            </a:pPr>
            <a:r>
              <a:rPr lang="en-US" altLang="zh-CN" sz="2800" b="1">
                <a:solidFill>
                  <a:schemeClr val="accent1"/>
                </a:solidFill>
                <a:latin typeface="+mj-ea"/>
                <a:ea typeface="+mj-ea"/>
              </a:rPr>
              <a:t> </a:t>
            </a:r>
            <a:endParaRPr lang="zh-CN" altLang="en-US" sz="2800" b="1" dirty="0">
              <a:solidFill>
                <a:schemeClr val="accent1"/>
              </a:solidFill>
              <a:latin typeface="+mj-ea"/>
              <a:ea typeface="+mj-ea"/>
            </a:endParaRPr>
          </a:p>
        </p:txBody>
      </p:sp>
      <p:sp>
        <p:nvSpPr>
          <p:cNvPr id="8" name="文本框 7"/>
          <p:cNvSpPr txBox="1"/>
          <p:nvPr/>
        </p:nvSpPr>
        <p:spPr>
          <a:xfrm>
            <a:off x="2" y="6519864"/>
            <a:ext cx="4298181" cy="307905"/>
          </a:xfrm>
          <a:prstGeom prst="rect">
            <a:avLst/>
          </a:prstGeom>
          <a:noFill/>
        </p:spPr>
        <p:txBody>
          <a:bodyPr wrap="square">
            <a:spAutoFit/>
          </a:bodyPr>
          <a:lstStyle/>
          <a:p>
            <a:pPr defTabSz="914400" eaLnBrk="1" hangingPunct="1">
              <a:defRPr/>
            </a:pPr>
            <a:r>
              <a:rPr lang="zh-CN" altLang="en-US" sz="1400" dirty="0">
                <a:solidFill>
                  <a:schemeClr val="accent1"/>
                </a:solidFill>
                <a:latin typeface="+mj-ea"/>
                <a:ea typeface="+mj-ea"/>
              </a:rPr>
              <a:t>加速器与脉冲功率技术研究中心  </a:t>
            </a:r>
            <a:r>
              <a:rPr lang="en-US" altLang="zh-CN" sz="1400" dirty="0">
                <a:solidFill>
                  <a:schemeClr val="accent1"/>
                </a:solidFill>
                <a:latin typeface="Calibri" panose="020F0502020204030204"/>
                <a:ea typeface="+mj-ea"/>
                <a:cs typeface="Calibri" panose="020F0502020204030204"/>
              </a:rPr>
              <a:t>·  </a:t>
            </a:r>
            <a:r>
              <a:rPr lang="zh-CN" altLang="en-US" sz="1400" dirty="0">
                <a:solidFill>
                  <a:schemeClr val="accent1"/>
                </a:solidFill>
                <a:latin typeface="Calibri" panose="020F0502020204030204"/>
                <a:ea typeface="+mj-ea"/>
                <a:cs typeface="Calibri" panose="020F0502020204030204"/>
              </a:rPr>
              <a:t>流体物理研究所</a:t>
            </a:r>
            <a:endParaRPr lang="zh-CN" altLang="en-US" sz="1400" dirty="0">
              <a:solidFill>
                <a:schemeClr val="accent1"/>
              </a:solidFill>
              <a:latin typeface="+mj-ea"/>
              <a:ea typeface="+mj-ea"/>
            </a:endParaRPr>
          </a:p>
        </p:txBody>
      </p:sp>
      <p:sp>
        <p:nvSpPr>
          <p:cNvPr id="3" name="圆角矩形 2"/>
          <p:cNvSpPr/>
          <p:nvPr/>
        </p:nvSpPr>
        <p:spPr bwMode="auto">
          <a:xfrm>
            <a:off x="309911" y="1093910"/>
            <a:ext cx="11549110" cy="5251632"/>
          </a:xfrm>
          <a:prstGeom prst="roundRect">
            <a:avLst>
              <a:gd name="adj" fmla="val 4875"/>
            </a:avLst>
          </a:prstGeom>
          <a:noFill/>
          <a:ln w="28575" cap="flat" cmpd="sng" algn="ctr">
            <a:solidFill>
              <a:schemeClr val="tx1"/>
            </a:solidFill>
            <a:prstDash val="solid"/>
            <a:round/>
            <a:headEnd type="none" w="med" len="med"/>
            <a:tailEnd type="none" w="med" len="med"/>
          </a:ln>
        </p:spPr>
        <p:txBody>
          <a:bodyPr vert="horz" wrap="square" lIns="91440" tIns="45721" rIns="91440" bIns="45721" numCol="1" rtlCol="0" anchor="t" anchorCtr="0" compatLnSpc="1"/>
          <a:lstStyle/>
          <a:p>
            <a:pPr defTabSz="914400" eaLnBrk="1" hangingPunct="1"/>
            <a:endParaRPr lang="zh-CN" altLang="en-US" sz="1800"/>
          </a:p>
        </p:txBody>
      </p:sp>
      <p:sp>
        <p:nvSpPr>
          <p:cNvPr id="25" name="矩形 24"/>
          <p:cNvSpPr/>
          <p:nvPr/>
        </p:nvSpPr>
        <p:spPr bwMode="auto">
          <a:xfrm>
            <a:off x="392734" y="1574073"/>
            <a:ext cx="11394280" cy="4582773"/>
          </a:xfrm>
          <a:prstGeom prst="rect">
            <a:avLst/>
          </a:prstGeom>
          <a:noFill/>
          <a:ln w="9525" cap="flat" cmpd="sng" algn="ctr">
            <a:noFill/>
            <a:prstDash val="solid"/>
            <a:round/>
            <a:headEnd type="none" w="med" len="med"/>
            <a:tailEnd type="none" w="med" len="med"/>
          </a:ln>
        </p:spPr>
        <p:txBody>
          <a:bodyPr vert="horz" wrap="square" lIns="91440" tIns="45721" rIns="91440" bIns="45721" numCol="1" rtlCol="0" anchor="t" anchorCtr="0" compatLnSpc="1"/>
          <a:lstStyle/>
          <a:p>
            <a:pPr marL="285750" indent="-285750" eaLnBrk="1" hangingPunct="1">
              <a:lnSpc>
                <a:spcPct val="150000"/>
              </a:lnSpc>
              <a:buFont typeface="Wingdings" panose="05000000000000000000" pitchFamily="2" charset="2"/>
              <a:buChar char="n"/>
            </a:pPr>
            <a:endParaRPr lang="zh-CN" altLang="en-US" sz="1400" dirty="0">
              <a:latin typeface="微软雅黑" panose="020B0503020204020204" pitchFamily="34" charset="-122"/>
              <a:ea typeface="微软雅黑" panose="020B0503020204020204" pitchFamily="34" charset="-122"/>
            </a:endParaRPr>
          </a:p>
        </p:txBody>
      </p:sp>
      <p:sp>
        <p:nvSpPr>
          <p:cNvPr id="33" name="矩形 32"/>
          <p:cNvSpPr/>
          <p:nvPr/>
        </p:nvSpPr>
        <p:spPr>
          <a:xfrm>
            <a:off x="544750" y="237248"/>
            <a:ext cx="818914" cy="523220"/>
          </a:xfrm>
          <a:prstGeom prst="rect">
            <a:avLst/>
          </a:prstGeom>
        </p:spPr>
        <p:txBody>
          <a:bodyPr wrap="square">
            <a:spAutoFit/>
          </a:bodyPr>
          <a:lstStyle/>
          <a:p>
            <a:pPr algn="ctr" defTabSz="914400" eaLnBrk="1" hangingPunct="1">
              <a:defRPr/>
            </a:pPr>
            <a:r>
              <a:rPr lang="en-US" altLang="zh-CN" sz="2800" b="1" dirty="0">
                <a:solidFill>
                  <a:schemeClr val="accent1"/>
                </a:solidFill>
                <a:latin typeface="+mj-ea"/>
                <a:ea typeface="+mj-ea"/>
              </a:rPr>
              <a:t>1-2 </a:t>
            </a:r>
            <a:endParaRPr lang="zh-CN" altLang="en-US" sz="2800" b="1" dirty="0">
              <a:solidFill>
                <a:schemeClr val="accent1"/>
              </a:solidFill>
              <a:latin typeface="+mj-ea"/>
              <a:ea typeface="+mj-ea"/>
            </a:endParaRPr>
          </a:p>
        </p:txBody>
      </p:sp>
      <p:sp>
        <p:nvSpPr>
          <p:cNvPr id="2" name="矩形 1"/>
          <p:cNvSpPr/>
          <p:nvPr/>
        </p:nvSpPr>
        <p:spPr>
          <a:xfrm>
            <a:off x="530497" y="1086449"/>
            <a:ext cx="11106422" cy="1938992"/>
          </a:xfrm>
          <a:prstGeom prst="rect">
            <a:avLst/>
          </a:prstGeom>
        </p:spPr>
        <p:txBody>
          <a:bodyPr wrap="square">
            <a:spAutoFit/>
          </a:bodyPr>
          <a:lstStyle/>
          <a:p>
            <a:pPr marL="285750" indent="-285750" eaLnBrk="1" hangingPunct="1">
              <a:lnSpc>
                <a:spcPct val="150000"/>
              </a:lnSpc>
              <a:buFont typeface="Wingdings" panose="05000000000000000000" pitchFamily="2" charset="2"/>
              <a:buChar char="n"/>
            </a:pPr>
            <a:r>
              <a:rPr lang="en-US" altLang="zh-CN" sz="1600" b="1" dirty="0">
                <a:solidFill>
                  <a:schemeClr val="accent2"/>
                </a:solidFill>
                <a:latin typeface="微软雅黑" panose="020B0503020204020204" pitchFamily="34" charset="-122"/>
                <a:ea typeface="微软雅黑" panose="020B0503020204020204" pitchFamily="34" charset="-122"/>
              </a:rPr>
              <a:t>2010</a:t>
            </a:r>
            <a:r>
              <a:rPr lang="zh-CN" altLang="en-US" sz="1600" b="1" dirty="0">
                <a:solidFill>
                  <a:schemeClr val="accent2"/>
                </a:solidFill>
                <a:latin typeface="微软雅黑" panose="020B0503020204020204" pitchFamily="34" charset="-122"/>
                <a:ea typeface="微软雅黑" panose="020B0503020204020204" pitchFamily="34" charset="-122"/>
              </a:rPr>
              <a:t>年前后，美国斯坦福大学提出了一种在电子储存环上实现持续的电子束团微聚束方法，被称作</a:t>
            </a:r>
            <a:r>
              <a:rPr lang="zh-CN" altLang="en-US" sz="1600" b="1" dirty="0">
                <a:latin typeface="微软雅黑" panose="020B0503020204020204" pitchFamily="34" charset="-122"/>
                <a:ea typeface="微软雅黑" panose="020B0503020204020204" pitchFamily="34" charset="-122"/>
              </a:rPr>
              <a:t>稳态微聚束</a:t>
            </a:r>
            <a:r>
              <a:rPr lang="en-US" altLang="zh-CN" sz="1600" b="1" dirty="0">
                <a:latin typeface="微软雅黑" panose="020B0503020204020204" pitchFamily="34" charset="-122"/>
                <a:ea typeface="微软雅黑" panose="020B0503020204020204" pitchFamily="34" charset="-122"/>
              </a:rPr>
              <a:t>(SSMB)</a:t>
            </a:r>
            <a:r>
              <a:rPr lang="zh-CN" altLang="en-US" sz="1600" b="1" dirty="0">
                <a:solidFill>
                  <a:schemeClr val="accent2"/>
                </a:solidFill>
                <a:latin typeface="微软雅黑" panose="020B0503020204020204" pitchFamily="34" charset="-122"/>
                <a:ea typeface="微软雅黑" panose="020B0503020204020204" pitchFamily="34" charset="-122"/>
              </a:rPr>
              <a:t>，它兼具第三代和第四代光源的特点：既能保持</a:t>
            </a:r>
            <a:r>
              <a:rPr lang="zh-CN" altLang="en-US" sz="1600" b="1" dirty="0">
                <a:latin typeface="微软雅黑" panose="020B0503020204020204" pitchFamily="34" charset="-122"/>
                <a:ea typeface="微软雅黑" panose="020B0503020204020204" pitchFamily="34" charset="-122"/>
              </a:rPr>
              <a:t>高重复频率</a:t>
            </a:r>
            <a:r>
              <a:rPr lang="zh-CN" altLang="en-US" sz="1600" b="1" dirty="0">
                <a:solidFill>
                  <a:schemeClr val="accent2"/>
                </a:solidFill>
                <a:latin typeface="微软雅黑" panose="020B0503020204020204" pitchFamily="34" charset="-122"/>
                <a:ea typeface="微软雅黑" panose="020B0503020204020204" pitchFamily="34" charset="-122"/>
              </a:rPr>
              <a:t>，又有类似自由电子激光</a:t>
            </a:r>
            <a:r>
              <a:rPr lang="zh-CN" altLang="en-US" sz="1600" b="1" dirty="0">
                <a:latin typeface="微软雅黑" panose="020B0503020204020204" pitchFamily="34" charset="-122"/>
                <a:ea typeface="微软雅黑" panose="020B0503020204020204" pitchFamily="34" charset="-122"/>
              </a:rPr>
              <a:t>强相干辐射</a:t>
            </a:r>
            <a:r>
              <a:rPr lang="zh-CN" altLang="en-US" sz="1600" b="1" dirty="0">
                <a:solidFill>
                  <a:schemeClr val="accent2"/>
                </a:solidFill>
                <a:latin typeface="微软雅黑" panose="020B0503020204020204" pitchFamily="34" charset="-122"/>
                <a:ea typeface="微软雅黑" panose="020B0503020204020204" pitchFamily="34" charset="-122"/>
              </a:rPr>
              <a:t>的特性。清华大学唐传祥教授和赵午先生牵头，联合清华、</a:t>
            </a:r>
            <a:r>
              <a:rPr lang="en-US" altLang="zh-CN" sz="1600" b="1" dirty="0">
                <a:solidFill>
                  <a:schemeClr val="accent2"/>
                </a:solidFill>
                <a:latin typeface="微软雅黑" panose="020B0503020204020204" pitchFamily="34" charset="-122"/>
                <a:ea typeface="微软雅黑" panose="020B0503020204020204" pitchFamily="34" charset="-122"/>
              </a:rPr>
              <a:t>SLAC</a:t>
            </a:r>
            <a:r>
              <a:rPr lang="zh-CN" altLang="en-US" sz="1600" b="1" dirty="0">
                <a:solidFill>
                  <a:schemeClr val="accent2"/>
                </a:solidFill>
                <a:latin typeface="微软雅黑" panose="020B0503020204020204" pitchFamily="34" charset="-122"/>
                <a:ea typeface="微软雅黑" panose="020B0503020204020204" pitchFamily="34" charset="-122"/>
              </a:rPr>
              <a:t>、德国亥姆霍兹柏林材料和能源中心以及德国联邦物理技术研究院（</a:t>
            </a:r>
            <a:r>
              <a:rPr lang="en-US" altLang="zh-CN" sz="1600" b="1" dirty="0">
                <a:solidFill>
                  <a:schemeClr val="accent2"/>
                </a:solidFill>
                <a:latin typeface="微软雅黑" panose="020B0503020204020204" pitchFamily="34" charset="-122"/>
                <a:ea typeface="微软雅黑" panose="020B0503020204020204" pitchFamily="34" charset="-122"/>
              </a:rPr>
              <a:t>PTB</a:t>
            </a:r>
            <a:r>
              <a:rPr lang="zh-CN" altLang="en-US" sz="1600" b="1" dirty="0">
                <a:solidFill>
                  <a:schemeClr val="accent2"/>
                </a:solidFill>
                <a:latin typeface="微软雅黑" panose="020B0503020204020204" pitchFamily="34" charset="-122"/>
                <a:ea typeface="微软雅黑" panose="020B0503020204020204" pitchFamily="34" charset="-122"/>
              </a:rPr>
              <a:t>）通过几年的努力，于</a:t>
            </a:r>
            <a:r>
              <a:rPr lang="en-US" altLang="zh-CN" sz="1600" b="1" dirty="0">
                <a:solidFill>
                  <a:schemeClr val="accent2"/>
                </a:solidFill>
                <a:latin typeface="微软雅黑" panose="020B0503020204020204" pitchFamily="34" charset="-122"/>
                <a:ea typeface="微软雅黑" panose="020B0503020204020204" pitchFamily="34" charset="-122"/>
              </a:rPr>
              <a:t>2020</a:t>
            </a:r>
            <a:r>
              <a:rPr lang="zh-CN" altLang="en-US" sz="1600" b="1" dirty="0">
                <a:solidFill>
                  <a:schemeClr val="accent2"/>
                </a:solidFill>
                <a:latin typeface="微软雅黑" panose="020B0503020204020204" pitchFamily="34" charset="-122"/>
                <a:ea typeface="微软雅黑" panose="020B0503020204020204" pitchFamily="34" charset="-122"/>
              </a:rPr>
              <a:t>年左右成功完成原理验证，实验结果发表在</a:t>
            </a:r>
            <a:r>
              <a:rPr lang="en-US" altLang="zh-CN" sz="1600" b="1" dirty="0">
                <a:solidFill>
                  <a:schemeClr val="accent2"/>
                </a:solidFill>
                <a:latin typeface="微软雅黑" panose="020B0503020204020204" pitchFamily="34" charset="-122"/>
                <a:ea typeface="微软雅黑" panose="020B0503020204020204" pitchFamily="34" charset="-122"/>
              </a:rPr>
              <a:t>2021</a:t>
            </a:r>
            <a:r>
              <a:rPr lang="zh-CN" altLang="en-US" sz="1600" b="1" dirty="0">
                <a:solidFill>
                  <a:schemeClr val="accent2"/>
                </a:solidFill>
                <a:latin typeface="微软雅黑" panose="020B0503020204020204" pitchFamily="34" charset="-122"/>
                <a:ea typeface="微软雅黑" panose="020B0503020204020204" pitchFamily="34" charset="-122"/>
              </a:rPr>
              <a:t>年初的</a:t>
            </a:r>
            <a:r>
              <a:rPr lang="en-US" altLang="zh-CN" sz="1600" b="1" dirty="0">
                <a:solidFill>
                  <a:schemeClr val="accent2"/>
                </a:solidFill>
                <a:latin typeface="微软雅黑" panose="020B0503020204020204" pitchFamily="34" charset="-122"/>
                <a:ea typeface="微软雅黑" panose="020B0503020204020204" pitchFamily="34" charset="-122"/>
              </a:rPr>
              <a:t>Nature</a:t>
            </a:r>
            <a:r>
              <a:rPr lang="zh-CN" altLang="en-US" sz="1600" b="1" dirty="0">
                <a:solidFill>
                  <a:schemeClr val="accent2"/>
                </a:solidFill>
                <a:latin typeface="微软雅黑" panose="020B0503020204020204" pitchFamily="34" charset="-122"/>
                <a:ea typeface="微软雅黑" panose="020B0503020204020204" pitchFamily="34" charset="-122"/>
              </a:rPr>
              <a:t>上，得到了国内多新闻客户端的转发评论，引起广泛关注。</a:t>
            </a:r>
          </a:p>
        </p:txBody>
      </p:sp>
      <p:pic>
        <p:nvPicPr>
          <p:cNvPr id="5" name="图片 4"/>
          <p:cNvPicPr>
            <a:picLocks noChangeAspect="1"/>
          </p:cNvPicPr>
          <p:nvPr/>
        </p:nvPicPr>
        <p:blipFill>
          <a:blip r:embed="rId3"/>
          <a:stretch>
            <a:fillRect/>
          </a:stretch>
        </p:blipFill>
        <p:spPr>
          <a:xfrm>
            <a:off x="7214939" y="3241147"/>
            <a:ext cx="4499496" cy="3009235"/>
          </a:xfrm>
          <a:prstGeom prst="rect">
            <a:avLst/>
          </a:prstGeom>
        </p:spPr>
      </p:pic>
      <p:pic>
        <p:nvPicPr>
          <p:cNvPr id="7" name="图片 6"/>
          <p:cNvPicPr>
            <a:picLocks noChangeAspect="1"/>
          </p:cNvPicPr>
          <p:nvPr/>
        </p:nvPicPr>
        <p:blipFill>
          <a:blip r:embed="rId4"/>
          <a:stretch>
            <a:fillRect/>
          </a:stretch>
        </p:blipFill>
        <p:spPr>
          <a:xfrm>
            <a:off x="669479" y="4014634"/>
            <a:ext cx="6462637" cy="2236560"/>
          </a:xfrm>
          <a:prstGeom prst="rect">
            <a:avLst/>
          </a:prstGeom>
        </p:spPr>
      </p:pic>
      <p:pic>
        <p:nvPicPr>
          <p:cNvPr id="11" name="图片 10"/>
          <p:cNvPicPr>
            <a:picLocks noChangeAspect="1"/>
          </p:cNvPicPr>
          <p:nvPr/>
        </p:nvPicPr>
        <p:blipFill rotWithShape="1">
          <a:blip r:embed="rId5"/>
          <a:srcRect l="72739" t="66520" r="6564" b="25592"/>
          <a:stretch>
            <a:fillRect/>
          </a:stretch>
        </p:blipFill>
        <p:spPr>
          <a:xfrm>
            <a:off x="683976" y="3256158"/>
            <a:ext cx="6433641" cy="810964"/>
          </a:xfrm>
          <a:prstGeom prst="rect">
            <a:avLst/>
          </a:prstGeom>
        </p:spPr>
      </p:pic>
      <p:sp>
        <p:nvSpPr>
          <p:cNvPr id="42" name="文本框 41"/>
          <p:cNvSpPr txBox="1"/>
          <p:nvPr/>
        </p:nvSpPr>
        <p:spPr>
          <a:xfrm>
            <a:off x="5508545" y="6478523"/>
            <a:ext cx="5816016" cy="430887"/>
          </a:xfrm>
          <a:prstGeom prst="rect">
            <a:avLst/>
          </a:prstGeom>
          <a:noFill/>
        </p:spPr>
        <p:txBody>
          <a:bodyPr wrap="none" rtlCol="0">
            <a:spAutoFit/>
          </a:bodyPr>
          <a:lstStyle/>
          <a:p>
            <a:r>
              <a:rPr lang="en-US" altLang="zh-CN" sz="1100" dirty="0">
                <a:solidFill>
                  <a:schemeClr val="accent1"/>
                </a:solidFill>
                <a:latin typeface="+mn-lt"/>
                <a:ea typeface="+mn-ea"/>
              </a:rPr>
              <a:t>[1] Deng, Nature. 2021</a:t>
            </a:r>
          </a:p>
          <a:p>
            <a:r>
              <a:rPr lang="en-US" altLang="zh-CN" sz="1100" dirty="0">
                <a:solidFill>
                  <a:schemeClr val="accent1"/>
                </a:solidFill>
                <a:latin typeface="+mn-lt"/>
                <a:ea typeface="+mn-ea"/>
              </a:rPr>
              <a:t>[2] Tang</a:t>
            </a:r>
            <a:r>
              <a:rPr lang="zh-CN" altLang="en-US" sz="1100" dirty="0">
                <a:solidFill>
                  <a:schemeClr val="accent1"/>
                </a:solidFill>
                <a:latin typeface="+mn-lt"/>
                <a:ea typeface="+mn-ea"/>
              </a:rPr>
              <a:t>，</a:t>
            </a:r>
            <a:r>
              <a:rPr lang="en-US" altLang="zh-CN" sz="1100" dirty="0">
                <a:solidFill>
                  <a:schemeClr val="accent1"/>
                </a:solidFill>
                <a:latin typeface="+mn-lt"/>
                <a:ea typeface="+mn-ea"/>
              </a:rPr>
              <a:t>60th ICFA Advanced Beam Dynamics Workshop on Future Light Sources, 2018</a:t>
            </a:r>
            <a:endParaRPr lang="zh-CN" altLang="en-US" sz="1100" dirty="0">
              <a:solidFill>
                <a:schemeClr val="accent1"/>
              </a:solidFill>
              <a:latin typeface="+mn-lt"/>
              <a:ea typeface="+mn-ea"/>
            </a:endParaRPr>
          </a:p>
        </p:txBody>
      </p:sp>
      <p:pic>
        <p:nvPicPr>
          <p:cNvPr id="12" name="图片 11"/>
          <p:cNvPicPr>
            <a:picLocks noChangeAspect="1"/>
          </p:cNvPicPr>
          <p:nvPr/>
        </p:nvPicPr>
        <p:blipFill>
          <a:blip r:embed="rId6"/>
          <a:stretch>
            <a:fillRect/>
          </a:stretch>
        </p:blipFill>
        <p:spPr>
          <a:xfrm>
            <a:off x="6098381" y="2589723"/>
            <a:ext cx="5616054" cy="611894"/>
          </a:xfrm>
          <a:prstGeom prst="rect">
            <a:avLst/>
          </a:prstGeom>
        </p:spPr>
      </p:pic>
      <p:sp>
        <p:nvSpPr>
          <p:cNvPr id="13" name="文本框 12"/>
          <p:cNvSpPr txBox="1"/>
          <p:nvPr/>
        </p:nvSpPr>
        <p:spPr>
          <a:xfrm>
            <a:off x="3520463" y="2710953"/>
            <a:ext cx="2577950" cy="369332"/>
          </a:xfrm>
          <a:prstGeom prst="rect">
            <a:avLst/>
          </a:prstGeom>
          <a:noFill/>
          <a:ln w="28575">
            <a:solidFill>
              <a:schemeClr val="accent2"/>
            </a:solidFill>
          </a:ln>
        </p:spPr>
        <p:txBody>
          <a:bodyPr wrap="none" rtlCol="0">
            <a:spAutoFit/>
          </a:bodyPr>
          <a:lstStyle/>
          <a:p>
            <a:r>
              <a:rPr lang="en-US" altLang="zh-CN" dirty="0" err="1"/>
              <a:t>EUV_ASML</a:t>
            </a:r>
            <a:r>
              <a:rPr lang="en-US" altLang="zh-CN" baseline="-25000" dirty="0" err="1"/>
              <a:t>max</a:t>
            </a:r>
            <a:r>
              <a:rPr lang="en-US" altLang="zh-CN" dirty="0"/>
              <a:t>=~250W</a:t>
            </a:r>
            <a:endParaRPr lang="zh-CN" altLang="en-US" dirty="0"/>
          </a:p>
        </p:txBody>
      </p:sp>
      <p:sp>
        <p:nvSpPr>
          <p:cNvPr id="6" name="文本框 5"/>
          <p:cNvSpPr txBox="1"/>
          <p:nvPr/>
        </p:nvSpPr>
        <p:spPr>
          <a:xfrm>
            <a:off x="7977356" y="4371454"/>
            <a:ext cx="2611779" cy="307777"/>
          </a:xfrm>
          <a:prstGeom prst="rect">
            <a:avLst/>
          </a:prstGeom>
          <a:noFill/>
        </p:spPr>
        <p:txBody>
          <a:bodyPr wrap="square" rtlCol="0">
            <a:spAutoFit/>
          </a:bodyPr>
          <a:lstStyle/>
          <a:p>
            <a:r>
              <a:rPr lang="en-US" altLang="zh-CN" sz="1400" dirty="0">
                <a:latin typeface="+mn-ea"/>
                <a:ea typeface="+mn-ea"/>
                <a:cs typeface="+mn-ea"/>
              </a:rPr>
              <a:t>10MeV/</a:t>
            </a:r>
            <a:r>
              <a:rPr lang="zh-CN" altLang="en-US" sz="1400" dirty="0">
                <a:latin typeface="+mn-ea"/>
                <a:ea typeface="+mn-ea"/>
                <a:cs typeface="+mn-ea"/>
              </a:rPr>
              <a:t>百</a:t>
            </a:r>
            <a:r>
              <a:rPr lang="en-US" altLang="zh-CN" sz="1400" dirty="0">
                <a:latin typeface="+mn-ea"/>
                <a:ea typeface="+mn-ea"/>
                <a:cs typeface="+mn-ea"/>
              </a:rPr>
              <a:t>A</a:t>
            </a:r>
            <a:r>
              <a:rPr lang="zh-CN" altLang="en-US" sz="1400" dirty="0">
                <a:latin typeface="+mn-ea"/>
                <a:ea typeface="+mn-ea"/>
                <a:cs typeface="+mn-ea"/>
              </a:rPr>
              <a:t>级</a:t>
            </a:r>
            <a:r>
              <a:rPr lang="en-US" altLang="zh-CN" sz="1400" dirty="0">
                <a:latin typeface="+mn-ea"/>
                <a:ea typeface="+mn-ea"/>
                <a:cs typeface="+mn-ea"/>
              </a:rPr>
              <a:t>/kHz/100ns</a:t>
            </a:r>
            <a:endParaRPr lang="zh-CN" altLang="en-US" sz="1400" dirty="0">
              <a:latin typeface="+mn-ea"/>
              <a:ea typeface="+mn-ea"/>
              <a:cs typeface="+mn-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7"/>
          <p:cNvSpPr/>
          <p:nvPr/>
        </p:nvSpPr>
        <p:spPr>
          <a:xfrm>
            <a:off x="3810001" y="3268664"/>
            <a:ext cx="8386763" cy="315911"/>
          </a:xfrm>
          <a:prstGeom prst="rect">
            <a:avLst/>
          </a:prstGeom>
          <a:solidFill>
            <a:schemeClr val="tx1"/>
          </a:solidFill>
          <a:ln w="9525">
            <a:noFill/>
          </a:ln>
        </p:spPr>
        <p:txBody>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endParaRPr lang="zh-CN" altLang="en-US" sz="1800" dirty="0">
              <a:solidFill>
                <a:schemeClr val="tx1"/>
              </a:solidFill>
              <a:ea typeface="宋体" pitchFamily="2" charset="-122"/>
            </a:endParaRPr>
          </a:p>
        </p:txBody>
      </p:sp>
      <p:sp>
        <p:nvSpPr>
          <p:cNvPr id="11267" name="Freeform 15"/>
          <p:cNvSpPr/>
          <p:nvPr/>
        </p:nvSpPr>
        <p:spPr>
          <a:xfrm>
            <a:off x="-7937" y="1503363"/>
            <a:ext cx="3663950" cy="3843337"/>
          </a:xfrm>
          <a:custGeom>
            <a:avLst/>
            <a:gdLst/>
            <a:ahLst/>
            <a:cxnLst>
              <a:cxn ang="0">
                <a:pos x="2083324980" y="190216065"/>
              </a:cxn>
              <a:cxn ang="0">
                <a:pos x="2147483646" y="742077423"/>
              </a:cxn>
              <a:cxn ang="0">
                <a:pos x="2147483646" y="1298634916"/>
              </a:cxn>
              <a:cxn ang="0">
                <a:pos x="2147483646" y="1658518679"/>
              </a:cxn>
              <a:cxn ang="0">
                <a:pos x="2147483646" y="2147483646"/>
              </a:cxn>
              <a:cxn ang="0">
                <a:pos x="2080415484" y="2147483646"/>
              </a:cxn>
              <a:cxn ang="0">
                <a:pos x="1770244448" y="2147483646"/>
              </a:cxn>
              <a:cxn ang="0">
                <a:pos x="0" y="2147483646"/>
              </a:cxn>
              <a:cxn ang="0">
                <a:pos x="0" y="8219194"/>
              </a:cxn>
              <a:cxn ang="0">
                <a:pos x="1775482151" y="8219194"/>
              </a:cxn>
              <a:cxn ang="0">
                <a:pos x="2083324980" y="190216065"/>
              </a:cxn>
            </a:cxnLst>
            <a:rect l="0" t="0" r="0" b="0"/>
            <a:pathLst>
              <a:path w="4803" h="5016">
                <a:moveTo>
                  <a:pt x="3580" y="324"/>
                </a:moveTo>
                <a:lnTo>
                  <a:pt x="4122" y="1264"/>
                </a:lnTo>
                <a:cubicBezTo>
                  <a:pt x="4305" y="1580"/>
                  <a:pt x="4487" y="1896"/>
                  <a:pt x="4670" y="2212"/>
                </a:cubicBezTo>
                <a:cubicBezTo>
                  <a:pt x="4803" y="2416"/>
                  <a:pt x="4781" y="2621"/>
                  <a:pt x="4665" y="2825"/>
                </a:cubicBezTo>
                <a:lnTo>
                  <a:pt x="4122" y="3765"/>
                </a:lnTo>
                <a:cubicBezTo>
                  <a:pt x="3940" y="4081"/>
                  <a:pt x="3758" y="4397"/>
                  <a:pt x="3575" y="4713"/>
                </a:cubicBezTo>
                <a:cubicBezTo>
                  <a:pt x="3465" y="4931"/>
                  <a:pt x="3277" y="5014"/>
                  <a:pt x="3042" y="5016"/>
                </a:cubicBezTo>
                <a:lnTo>
                  <a:pt x="0" y="5016"/>
                </a:lnTo>
                <a:lnTo>
                  <a:pt x="0" y="14"/>
                </a:lnTo>
                <a:lnTo>
                  <a:pt x="3051" y="14"/>
                </a:lnTo>
                <a:cubicBezTo>
                  <a:pt x="3295" y="0"/>
                  <a:pt x="3461" y="121"/>
                  <a:pt x="3580" y="324"/>
                </a:cubicBezTo>
                <a:close/>
              </a:path>
            </a:pathLst>
          </a:custGeom>
          <a:solidFill>
            <a:schemeClr val="tx2">
              <a:alpha val="100000"/>
            </a:schemeClr>
          </a:solidFill>
          <a:ln w="9525">
            <a:noFill/>
          </a:ln>
        </p:spPr>
        <p:txBody>
          <a:bodyPr/>
          <a:lstStyle/>
          <a:p>
            <a:endParaRPr lang="zh-CN" altLang="en-US"/>
          </a:p>
        </p:txBody>
      </p:sp>
      <p:sp>
        <p:nvSpPr>
          <p:cNvPr id="11268" name="Freeform 16"/>
          <p:cNvSpPr/>
          <p:nvPr/>
        </p:nvSpPr>
        <p:spPr>
          <a:xfrm>
            <a:off x="2801940" y="1512889"/>
            <a:ext cx="9394824" cy="3832224"/>
          </a:xfrm>
          <a:custGeom>
            <a:avLst/>
            <a:gdLst/>
            <a:ahLst/>
            <a:cxnLst>
              <a:cxn ang="0">
                <a:pos x="169883332" y="0"/>
              </a:cxn>
              <a:cxn ang="0">
                <a:pos x="2147483646" y="0"/>
              </a:cxn>
              <a:cxn ang="0">
                <a:pos x="2147483646" y="2147483646"/>
              </a:cxn>
              <a:cxn ang="0">
                <a:pos x="118685846" y="2147483646"/>
              </a:cxn>
              <a:cxn ang="0">
                <a:pos x="70396735" y="2147483646"/>
              </a:cxn>
              <a:cxn ang="0">
                <a:pos x="389218973" y="2147483646"/>
              </a:cxn>
              <a:cxn ang="0">
                <a:pos x="705131310" y="1649967462"/>
              </a:cxn>
              <a:cxn ang="0">
                <a:pos x="707458468" y="1290743485"/>
              </a:cxn>
              <a:cxn ang="0">
                <a:pos x="389218973" y="734297061"/>
              </a:cxn>
              <a:cxn ang="0">
                <a:pos x="73305874" y="181960203"/>
              </a:cxn>
              <a:cxn ang="0">
                <a:pos x="169883332" y="0"/>
              </a:cxn>
            </a:cxnLst>
            <a:rect l="0" t="0" r="0" b="0"/>
            <a:pathLst>
              <a:path w="12317" h="5002">
                <a:moveTo>
                  <a:pt x="292" y="0"/>
                </a:moveTo>
                <a:lnTo>
                  <a:pt x="12317" y="0"/>
                </a:lnTo>
                <a:lnTo>
                  <a:pt x="12317" y="5002"/>
                </a:lnTo>
                <a:cubicBezTo>
                  <a:pt x="8279" y="5002"/>
                  <a:pt x="4241" y="5002"/>
                  <a:pt x="204" y="5002"/>
                </a:cubicBezTo>
                <a:cubicBezTo>
                  <a:pt x="124" y="4980"/>
                  <a:pt x="27" y="4851"/>
                  <a:pt x="121" y="4700"/>
                </a:cubicBezTo>
                <a:cubicBezTo>
                  <a:pt x="304" y="4384"/>
                  <a:pt x="486" y="4068"/>
                  <a:pt x="669" y="3752"/>
                </a:cubicBezTo>
                <a:lnTo>
                  <a:pt x="1212" y="2811"/>
                </a:lnTo>
                <a:cubicBezTo>
                  <a:pt x="1328" y="2607"/>
                  <a:pt x="1349" y="2403"/>
                  <a:pt x="1216" y="2199"/>
                </a:cubicBezTo>
                <a:cubicBezTo>
                  <a:pt x="1034" y="1883"/>
                  <a:pt x="851" y="1567"/>
                  <a:pt x="669" y="1251"/>
                </a:cubicBezTo>
                <a:cubicBezTo>
                  <a:pt x="488" y="937"/>
                  <a:pt x="307" y="624"/>
                  <a:pt x="126" y="310"/>
                </a:cubicBezTo>
                <a:cubicBezTo>
                  <a:pt x="0" y="63"/>
                  <a:pt x="263" y="1"/>
                  <a:pt x="292" y="0"/>
                </a:cubicBezTo>
                <a:close/>
              </a:path>
            </a:pathLst>
          </a:custGeom>
          <a:solidFill>
            <a:schemeClr val="tx1">
              <a:alpha val="100000"/>
            </a:schemeClr>
          </a:solidFill>
          <a:ln w="9525">
            <a:noFill/>
          </a:ln>
        </p:spPr>
        <p:txBody>
          <a:bodyPr/>
          <a:lstStyle/>
          <a:p>
            <a:endParaRPr lang="zh-CN" altLang="en-US"/>
          </a:p>
        </p:txBody>
      </p:sp>
      <p:sp>
        <p:nvSpPr>
          <p:cNvPr id="11269" name="矩形 60"/>
          <p:cNvSpPr/>
          <p:nvPr/>
        </p:nvSpPr>
        <p:spPr>
          <a:xfrm>
            <a:off x="4225925" y="2190752"/>
            <a:ext cx="7632700" cy="1015663"/>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6600" b="1" dirty="0">
                <a:solidFill>
                  <a:schemeClr val="accent1"/>
                </a:solidFill>
                <a:latin typeface="微软雅黑" panose="020B0503020204020204" pitchFamily="34" charset="-122"/>
              </a:rPr>
              <a:t>技术方案</a:t>
            </a:r>
          </a:p>
        </p:txBody>
      </p:sp>
      <p:sp>
        <p:nvSpPr>
          <p:cNvPr id="11281" name="矩形: 圆角 62"/>
          <p:cNvSpPr/>
          <p:nvPr/>
        </p:nvSpPr>
        <p:spPr>
          <a:xfrm>
            <a:off x="811213" y="2593975"/>
            <a:ext cx="1663700" cy="1768475"/>
          </a:xfrm>
          <a:prstGeom prst="roundRect">
            <a:avLst>
              <a:gd name="adj" fmla="val 9889"/>
            </a:avLst>
          </a:prstGeom>
          <a:solidFill>
            <a:schemeClr val="accent2">
              <a:lumMod val="40000"/>
              <a:lumOff val="60000"/>
            </a:schemeClr>
          </a:solidFill>
          <a:ln w="38100" cap="flat" cmpd="sng">
            <a:solidFill>
              <a:schemeClr val="accent1"/>
            </a:solidFill>
            <a:prstDash val="solid"/>
            <a:headEnd type="none" w="med" len="med"/>
            <a:tailEnd type="none" w="med" len="med"/>
          </a:ln>
        </p:spPr>
        <p:txBody>
          <a:bodyPr anchor="ctr" anchorCtr="1"/>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algn="ctr" eaLnBrk="1" hangingPunct="1">
              <a:spcBef>
                <a:spcPct val="0"/>
              </a:spcBef>
              <a:buNone/>
            </a:pPr>
            <a:r>
              <a:rPr lang="en-US" altLang="zh-CN" sz="11500" b="1" dirty="0">
                <a:solidFill>
                  <a:schemeClr val="accent1"/>
                </a:solidFill>
                <a:effectLst>
                  <a:outerShdw blurRad="38100" dist="38100" dir="2700000" algn="tl">
                    <a:srgbClr val="000000">
                      <a:alpha val="43137"/>
                    </a:srgbClr>
                  </a:outerShdw>
                </a:effectLst>
                <a:latin typeface="Calibri" panose="020F0502020204030204" pitchFamily="34" charset="0"/>
                <a:ea typeface="宋体" pitchFamily="2" charset="-122"/>
                <a:cs typeface="Calibri" panose="020F0502020204030204" pitchFamily="34" charset="0"/>
              </a:rPr>
              <a:t>2</a:t>
            </a:r>
            <a:endParaRPr lang="zh-CN" altLang="en-US" sz="11500" b="1" dirty="0">
              <a:solidFill>
                <a:schemeClr val="accent1"/>
              </a:solidFill>
              <a:effectLst>
                <a:outerShdw blurRad="38100" dist="38100" dir="2700000" algn="tl">
                  <a:srgbClr val="000000">
                    <a:alpha val="43137"/>
                  </a:srgbClr>
                </a:outerShdw>
              </a:effectLst>
              <a:latin typeface="Calibri" panose="020F0502020204030204" pitchFamily="34" charset="0"/>
              <a:ea typeface="宋体" pitchFamily="2" charset="-122"/>
              <a:cs typeface="Calibri" panose="020F0502020204030204" pitchFamily="34" charset="0"/>
            </a:endParaRPr>
          </a:p>
        </p:txBody>
      </p:sp>
      <p:sp>
        <p:nvSpPr>
          <p:cNvPr id="11271" name="TextBox 65"/>
          <p:cNvSpPr txBox="1"/>
          <p:nvPr/>
        </p:nvSpPr>
        <p:spPr>
          <a:xfrm>
            <a:off x="4624389" y="3615407"/>
            <a:ext cx="6730576"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400" dirty="0">
                <a:solidFill>
                  <a:schemeClr val="accent1"/>
                </a:solidFill>
                <a:latin typeface="微软雅黑" panose="020B0503020204020204" pitchFamily="34" charset="-122"/>
              </a:rPr>
              <a:t>高压固态</a:t>
            </a:r>
            <a:r>
              <a:rPr lang="en-US" altLang="zh-CN" sz="2400" dirty="0">
                <a:solidFill>
                  <a:schemeClr val="accent1"/>
                </a:solidFill>
                <a:latin typeface="微软雅黑" panose="020B0503020204020204" pitchFamily="34" charset="-122"/>
              </a:rPr>
              <a:t>MOSFET</a:t>
            </a:r>
            <a:r>
              <a:rPr lang="zh-CN" altLang="en-US" sz="2400" dirty="0">
                <a:solidFill>
                  <a:schemeClr val="accent1"/>
                </a:solidFill>
                <a:latin typeface="微软雅黑" panose="020B0503020204020204" pitchFamily="34" charset="-122"/>
              </a:rPr>
              <a:t>开关的脉冲调制器方案</a:t>
            </a:r>
          </a:p>
        </p:txBody>
      </p:sp>
      <p:sp>
        <p:nvSpPr>
          <p:cNvPr id="11273" name="Freeform 21"/>
          <p:cNvSpPr>
            <a:spLocks noEditPoints="1"/>
          </p:cNvSpPr>
          <p:nvPr/>
        </p:nvSpPr>
        <p:spPr>
          <a:xfrm>
            <a:off x="4343400" y="3706367"/>
            <a:ext cx="266700" cy="268287"/>
          </a:xfrm>
          <a:custGeom>
            <a:avLst/>
            <a:gdLst/>
            <a:ahLst/>
            <a:cxnLst>
              <a:cxn ang="0">
                <a:pos x="151984808" y="0"/>
              </a:cxn>
              <a:cxn ang="0">
                <a:pos x="303969615" y="153800109"/>
              </a:cxn>
              <a:cxn ang="0">
                <a:pos x="151984808" y="307600218"/>
              </a:cxn>
              <a:cxn ang="0">
                <a:pos x="0" y="153800109"/>
              </a:cxn>
              <a:cxn ang="0">
                <a:pos x="151984808" y="0"/>
              </a:cxn>
              <a:cxn ang="0">
                <a:pos x="128602968" y="261591119"/>
              </a:cxn>
              <a:cxn ang="0">
                <a:pos x="175366647" y="261591119"/>
              </a:cxn>
              <a:cxn ang="0">
                <a:pos x="175366647" y="178776117"/>
              </a:cxn>
              <a:cxn ang="0">
                <a:pos x="258504104" y="178776117"/>
              </a:cxn>
              <a:cxn ang="0">
                <a:pos x="258504104" y="130138024"/>
              </a:cxn>
              <a:cxn ang="0">
                <a:pos x="175366647" y="130138024"/>
              </a:cxn>
              <a:cxn ang="0">
                <a:pos x="175366647" y="46009099"/>
              </a:cxn>
              <a:cxn ang="0">
                <a:pos x="128602968" y="46009099"/>
              </a:cxn>
              <a:cxn ang="0">
                <a:pos x="128602968" y="130138024"/>
              </a:cxn>
              <a:cxn ang="0">
                <a:pos x="45465512" y="130138024"/>
              </a:cxn>
              <a:cxn ang="0">
                <a:pos x="45465512" y="178776117"/>
              </a:cxn>
              <a:cxn ang="0">
                <a:pos x="128602968" y="178776117"/>
              </a:cxn>
              <a:cxn ang="0">
                <a:pos x="128602968" y="261591119"/>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accent1">
              <a:alpha val="100000"/>
            </a:schemeClr>
          </a:solidFill>
          <a:ln w="9525">
            <a:noFill/>
          </a:ln>
        </p:spPr>
        <p:txBody>
          <a:bodyPr/>
          <a:lstStyle/>
          <a:p>
            <a:endParaRPr lang="zh-CN" altLang="en-US"/>
          </a:p>
        </p:txBody>
      </p:sp>
      <p:sp>
        <p:nvSpPr>
          <p:cNvPr id="11277" name="TextBox 65"/>
          <p:cNvSpPr txBox="1"/>
          <p:nvPr/>
        </p:nvSpPr>
        <p:spPr>
          <a:xfrm>
            <a:off x="4624388" y="4221088"/>
            <a:ext cx="7162625"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20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2"/>
                </a:solidFill>
                <a:latin typeface="+mn-lt"/>
                <a:ea typeface="仿宋_GB2312" panose="02010609030101010101" pitchFamily="49" charset="-122"/>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defRPr>
            </a:lvl5pPr>
          </a:lstStyle>
          <a:p>
            <a:pPr marL="0" indent="0" eaLnBrk="1" hangingPunct="1">
              <a:spcBef>
                <a:spcPct val="0"/>
              </a:spcBef>
              <a:buNone/>
            </a:pPr>
            <a:r>
              <a:rPr lang="zh-CN" altLang="en-US" sz="2400" dirty="0">
                <a:solidFill>
                  <a:schemeClr val="accent1"/>
                </a:solidFill>
                <a:latin typeface="微软雅黑" panose="020B0503020204020204" pitchFamily="34" charset="-122"/>
              </a:rPr>
              <a:t>氢闸流管驱动固态脉冲形成线的脉冲功率源方案</a:t>
            </a:r>
          </a:p>
        </p:txBody>
      </p:sp>
      <p:sp>
        <p:nvSpPr>
          <p:cNvPr id="11279" name="Freeform 21"/>
          <p:cNvSpPr>
            <a:spLocks noEditPoints="1"/>
          </p:cNvSpPr>
          <p:nvPr/>
        </p:nvSpPr>
        <p:spPr>
          <a:xfrm>
            <a:off x="4343400" y="4318115"/>
            <a:ext cx="266700" cy="268287"/>
          </a:xfrm>
          <a:custGeom>
            <a:avLst/>
            <a:gdLst/>
            <a:ahLst/>
            <a:cxnLst>
              <a:cxn ang="0">
                <a:pos x="151984808" y="0"/>
              </a:cxn>
              <a:cxn ang="0">
                <a:pos x="303969615" y="153799536"/>
              </a:cxn>
              <a:cxn ang="0">
                <a:pos x="151984808" y="307599071"/>
              </a:cxn>
              <a:cxn ang="0">
                <a:pos x="0" y="153799536"/>
              </a:cxn>
              <a:cxn ang="0">
                <a:pos x="151984808" y="0"/>
              </a:cxn>
              <a:cxn ang="0">
                <a:pos x="128602968" y="261590144"/>
              </a:cxn>
              <a:cxn ang="0">
                <a:pos x="175366647" y="261590144"/>
              </a:cxn>
              <a:cxn ang="0">
                <a:pos x="175366647" y="178775450"/>
              </a:cxn>
              <a:cxn ang="0">
                <a:pos x="258504104" y="178775450"/>
              </a:cxn>
              <a:cxn ang="0">
                <a:pos x="258504104" y="130137539"/>
              </a:cxn>
              <a:cxn ang="0">
                <a:pos x="175366647" y="130137539"/>
              </a:cxn>
              <a:cxn ang="0">
                <a:pos x="175366647" y="46008927"/>
              </a:cxn>
              <a:cxn ang="0">
                <a:pos x="128602968" y="46008927"/>
              </a:cxn>
              <a:cxn ang="0">
                <a:pos x="128602968" y="130137539"/>
              </a:cxn>
              <a:cxn ang="0">
                <a:pos x="45465512" y="130137539"/>
              </a:cxn>
              <a:cxn ang="0">
                <a:pos x="45465512" y="178775450"/>
              </a:cxn>
              <a:cxn ang="0">
                <a:pos x="128602968" y="178775450"/>
              </a:cxn>
              <a:cxn ang="0">
                <a:pos x="128602968" y="261590144"/>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chemeClr val="accent1">
              <a:alpha val="100000"/>
            </a:schemeClr>
          </a:solidFill>
          <a:ln w="9525">
            <a:noFill/>
          </a:ln>
        </p:spPr>
        <p:txBody>
          <a:bodyPr/>
          <a:lstStyle/>
          <a:p>
            <a:endParaRPr lang="zh-CN" altLang="en-US"/>
          </a:p>
        </p:txBody>
      </p:sp>
    </p:spTree>
  </p:cSld>
  <p:clrMapOvr>
    <a:masterClrMapping/>
  </p:clrMapOvr>
  <p:transition spd="slow">
    <p:fade/>
  </p:transition>
</p:sld>
</file>

<file path=ppt/theme/theme1.xml><?xml version="1.0" encoding="utf-8"?>
<a:theme xmlns:a="http://schemas.openxmlformats.org/drawingml/2006/main" name="1_默认设计模板">
  <a:themeElements>
    <a:clrScheme name="aaaaaaa深红色">
      <a:dk1>
        <a:srgbClr val="C4261D"/>
      </a:dk1>
      <a:lt1>
        <a:srgbClr val="FF9900"/>
      </a:lt1>
      <a:dk2>
        <a:srgbClr val="4D4D4D"/>
      </a:dk2>
      <a:lt2>
        <a:srgbClr val="C2C1C1"/>
      </a:lt2>
      <a:accent1>
        <a:srgbClr val="FFFFFF"/>
      </a:accent1>
      <a:accent2>
        <a:srgbClr val="333333"/>
      </a:accent2>
      <a:accent3>
        <a:srgbClr val="C4261D"/>
      </a:accent3>
      <a:accent4>
        <a:srgbClr val="FF9900"/>
      </a:accent4>
      <a:accent5>
        <a:srgbClr val="4D4D4D"/>
      </a:accent5>
      <a:accent6>
        <a:srgbClr val="999999"/>
      </a:accent6>
      <a:hlink>
        <a:srgbClr val="080808"/>
      </a:hlink>
      <a:folHlink>
        <a:srgbClr val="DEDEDD"/>
      </a:folHlink>
    </a:clrScheme>
    <a:fontScheme name="默认设计模板">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80604020202020204" pitchFamily="34" charset="0"/>
          <a:buNone/>
          <a:defRPr kumimoji="0" lang="zh-CN" sz="1800" b="0" i="0" u="none" strike="noStrike" cap="none" normalizeH="0" baseline="0" smtClean="0">
            <a:ln>
              <a:noFill/>
            </a:ln>
            <a:solidFill>
              <a:schemeClr val="tx1"/>
            </a:solidFill>
            <a:effectLst/>
            <a:latin typeface="Arial" panose="02080604020202020204"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80604020202020204" pitchFamily="34" charset="0"/>
          <a:buNone/>
          <a:defRPr kumimoji="0" lang="zh-CN" sz="1800" b="0" i="0" u="none" strike="noStrike" cap="none" normalizeH="0" baseline="0" smtClean="0">
            <a:ln>
              <a:noFill/>
            </a:ln>
            <a:solidFill>
              <a:schemeClr val="tx1"/>
            </a:solidFill>
            <a:effectLst/>
            <a:latin typeface="Arial" panose="02080604020202020204"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0000"/>
        </a:dk1>
        <a:lt1>
          <a:srgbClr val="FFFFD9"/>
        </a:lt1>
        <a:dk2>
          <a:srgbClr val="2B2E30"/>
        </a:dk2>
        <a:lt2>
          <a:srgbClr val="777777"/>
        </a:lt2>
        <a:accent1>
          <a:srgbClr val="7FBA00"/>
        </a:accent1>
        <a:accent2>
          <a:srgbClr val="FCDB00"/>
        </a:accent2>
        <a:accent3>
          <a:srgbClr val="FFFFE9"/>
        </a:accent3>
        <a:accent4>
          <a:srgbClr val="000000"/>
        </a:accent4>
        <a:accent5>
          <a:srgbClr val="C0D9AA"/>
        </a:accent5>
        <a:accent6>
          <a:srgbClr val="E4C600"/>
        </a:accent6>
        <a:hlink>
          <a:srgbClr val="21A3D0"/>
        </a:hlink>
        <a:folHlink>
          <a:srgbClr val="DA251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1885</Words>
  <Application>Microsoft Office PowerPoint</Application>
  <PresentationFormat>自定义</PresentationFormat>
  <Paragraphs>271</Paragraphs>
  <Slides>18</Slides>
  <Notes>10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18</vt:i4>
      </vt:variant>
    </vt:vector>
  </HeadingPairs>
  <TitlesOfParts>
    <vt:vector size="24" baseType="lpstr">
      <vt:lpstr>微软雅黑</vt:lpstr>
      <vt:lpstr>Arial</vt:lpstr>
      <vt:lpstr>Arial Narrow</vt:lpstr>
      <vt:lpstr>Calibri</vt:lpstr>
      <vt:lpstr>Wingdings</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导出</dc:title>
  <dc:creator>Administrator</dc:creator>
  <cp:lastModifiedBy>刘 毅</cp:lastModifiedBy>
  <cp:revision>2022</cp:revision>
  <dcterms:created xsi:type="dcterms:W3CDTF">2021-10-08T06:15:38Z</dcterms:created>
  <dcterms:modified xsi:type="dcterms:W3CDTF">2021-10-10T11:14:50Z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2052-11.8.2.10125</vt:lpwstr>
  </property>
</Properties>
</file>