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360" r:id="rId2"/>
    <p:sldId id="358" r:id="rId3"/>
    <p:sldId id="371" r:id="rId4"/>
    <p:sldId id="384" r:id="rId5"/>
    <p:sldId id="381" r:id="rId6"/>
    <p:sldId id="391" r:id="rId7"/>
    <p:sldId id="382" r:id="rId8"/>
    <p:sldId id="383" r:id="rId9"/>
    <p:sldId id="385" r:id="rId10"/>
    <p:sldId id="386" r:id="rId11"/>
    <p:sldId id="387" r:id="rId12"/>
    <p:sldId id="388" r:id="rId13"/>
  </p:sldIdLst>
  <p:sldSz cx="122047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24">
          <p15:clr>
            <a:srgbClr val="A4A3A4"/>
          </p15:clr>
        </p15:guide>
        <p15:guide id="2" pos="384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i qiyuan" initials="dq" lastIdx="1" clrIdx="0">
    <p:extLst>
      <p:ext uri="{19B8F6BF-5375-455C-9EA6-DF929625EA0E}">
        <p15:presenceInfo xmlns:p15="http://schemas.microsoft.com/office/powerpoint/2012/main" userId="7b264caf32f35dd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45035"/>
    <a:srgbClr val="CCECFF"/>
    <a:srgbClr val="008080"/>
    <a:srgbClr val="FFCCCC"/>
    <a:srgbClr val="055F3F"/>
    <a:srgbClr val="006666"/>
    <a:srgbClr val="006699"/>
    <a:srgbClr val="339966"/>
    <a:srgbClr val="DE0000"/>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594" autoAdjust="0"/>
    <p:restoredTop sz="80476" autoAdjust="0"/>
  </p:normalViewPr>
  <p:slideViewPr>
    <p:cSldViewPr showGuides="1">
      <p:cViewPr varScale="1">
        <p:scale>
          <a:sx n="69" d="100"/>
          <a:sy n="69" d="100"/>
        </p:scale>
        <p:origin x="696" y="67"/>
      </p:cViewPr>
      <p:guideLst>
        <p:guide orient="horz" pos="2024"/>
        <p:guide pos="3844"/>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BC32B4-5E03-4FFD-9664-1E46575436F7}" type="datetimeFigureOut">
              <a:rPr lang="zh-CN" altLang="en-US" smtClean="0"/>
              <a:t>2021/10/11</a:t>
            </a:fld>
            <a:endParaRPr lang="zh-CN" altLang="en-US"/>
          </a:p>
        </p:txBody>
      </p:sp>
      <p:sp>
        <p:nvSpPr>
          <p:cNvPr id="4" name="幻灯片图像占位符 3"/>
          <p:cNvSpPr>
            <a:spLocks noGrp="1" noRot="1" noChangeAspect="1"/>
          </p:cNvSpPr>
          <p:nvPr>
            <p:ph type="sldImg" idx="2"/>
          </p:nvPr>
        </p:nvSpPr>
        <p:spPr>
          <a:xfrm>
            <a:off x="684213" y="1143000"/>
            <a:ext cx="5489575"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9F1110-98BC-47F3-BC55-F0554DD9B533}" type="slidenum">
              <a:rPr lang="zh-CN" altLang="en-US" smtClean="0"/>
              <a:t>‹#›</a:t>
            </a:fld>
            <a:endParaRPr lang="zh-CN" altLang="en-US"/>
          </a:p>
        </p:txBody>
      </p:sp>
    </p:spTree>
    <p:extLst>
      <p:ext uri="{BB962C8B-B14F-4D97-AF65-F5344CB8AC3E}">
        <p14:creationId xmlns:p14="http://schemas.microsoft.com/office/powerpoint/2010/main" val="6250482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大家好，我报告的题目是</a:t>
            </a:r>
            <a:r>
              <a:rPr lang="zh-CN" altLang="en-US" sz="1200" b="1" kern="100" dirty="0">
                <a:latin typeface="黑体" pitchFamily="49" charset="-122"/>
                <a:ea typeface="黑体" pitchFamily="49" charset="-122"/>
                <a:cs typeface="Segoe UI" panose="020B0502040204020203" pitchFamily="34" charset="0"/>
              </a:rPr>
              <a:t>重频条件下</a:t>
            </a:r>
            <a:r>
              <a:rPr lang="en-US" altLang="zh-CN" sz="1200" b="1" kern="100" dirty="0">
                <a:latin typeface="黑体" pitchFamily="49" charset="-122"/>
                <a:ea typeface="黑体" pitchFamily="49" charset="-122"/>
                <a:cs typeface="Segoe UI" panose="020B0502040204020203" pitchFamily="34" charset="0"/>
              </a:rPr>
              <a:t>C</a:t>
            </a:r>
            <a:r>
              <a:rPr lang="en-US" altLang="zh-CN" sz="1050" b="1" kern="100" dirty="0">
                <a:latin typeface="黑体" pitchFamily="49" charset="-122"/>
                <a:ea typeface="黑体" pitchFamily="49" charset="-122"/>
                <a:cs typeface="Segoe UI" panose="020B0502040204020203" pitchFamily="34" charset="0"/>
              </a:rPr>
              <a:t>4</a:t>
            </a:r>
            <a:r>
              <a:rPr lang="en-US" altLang="zh-CN" sz="1200" b="1" kern="100" dirty="0">
                <a:latin typeface="黑体" pitchFamily="49" charset="-122"/>
                <a:ea typeface="黑体" pitchFamily="49" charset="-122"/>
                <a:cs typeface="Segoe UI" panose="020B0502040204020203" pitchFamily="34" charset="0"/>
              </a:rPr>
              <a:t>F</a:t>
            </a:r>
            <a:r>
              <a:rPr lang="en-US" altLang="zh-CN" sz="1050" b="1" kern="100" dirty="0">
                <a:latin typeface="黑体" pitchFamily="49" charset="-122"/>
                <a:ea typeface="黑体" pitchFamily="49" charset="-122"/>
                <a:cs typeface="Segoe UI" panose="020B0502040204020203" pitchFamily="34" charset="0"/>
              </a:rPr>
              <a:t>7</a:t>
            </a:r>
            <a:r>
              <a:rPr lang="en-US" altLang="zh-CN" sz="1200" b="1" kern="100" dirty="0">
                <a:latin typeface="黑体" pitchFamily="49" charset="-122"/>
                <a:ea typeface="黑体" pitchFamily="49" charset="-122"/>
                <a:cs typeface="Segoe UI" panose="020B0502040204020203" pitchFamily="34" charset="0"/>
              </a:rPr>
              <a:t>N/N</a:t>
            </a:r>
            <a:r>
              <a:rPr lang="en-US" altLang="zh-CN" sz="1050" b="1" kern="100" dirty="0">
                <a:latin typeface="黑体" pitchFamily="49" charset="-122"/>
                <a:ea typeface="黑体" pitchFamily="49" charset="-122"/>
                <a:cs typeface="Segoe UI" panose="020B0502040204020203" pitchFamily="34" charset="0"/>
              </a:rPr>
              <a:t>2</a:t>
            </a:r>
            <a:r>
              <a:rPr lang="zh-CN" altLang="en-US" sz="1200" b="1" kern="100" dirty="0">
                <a:latin typeface="黑体" pitchFamily="49" charset="-122"/>
                <a:ea typeface="黑体" pitchFamily="49" charset="-122"/>
                <a:cs typeface="Segoe UI" panose="020B0502040204020203" pitchFamily="34" charset="0"/>
              </a:rPr>
              <a:t>混合气体对电晕稳定气体开关击穿特性的影响</a:t>
            </a:r>
            <a:endParaRPr lang="zh-CN" altLang="zh-CN" sz="1200" b="1" kern="100" dirty="0">
              <a:latin typeface="黑体" pitchFamily="49" charset="-122"/>
              <a:ea typeface="黑体" pitchFamily="49" charset="-122"/>
              <a:cs typeface="Segoe UI" panose="020B0502040204020203" pitchFamily="34" charset="0"/>
            </a:endParaRPr>
          </a:p>
          <a:p>
            <a:endParaRPr lang="zh-CN" altLang="en-US" dirty="0"/>
          </a:p>
        </p:txBody>
      </p:sp>
      <p:sp>
        <p:nvSpPr>
          <p:cNvPr id="4" name="灯片编号占位符 3"/>
          <p:cNvSpPr>
            <a:spLocks noGrp="1"/>
          </p:cNvSpPr>
          <p:nvPr>
            <p:ph type="sldNum" sz="quarter" idx="5"/>
          </p:nvPr>
        </p:nvSpPr>
        <p:spPr/>
        <p:txBody>
          <a:bodyPr/>
          <a:lstStyle/>
          <a:p>
            <a:fld id="{819F1110-98BC-47F3-BC55-F0554DD9B533}" type="slidenum">
              <a:rPr lang="zh-CN" altLang="en-US" smtClean="0"/>
              <a:t>1</a:t>
            </a:fld>
            <a:endParaRPr lang="zh-CN" altLang="en-US"/>
          </a:p>
        </p:txBody>
      </p:sp>
    </p:spTree>
    <p:extLst>
      <p:ext uri="{BB962C8B-B14F-4D97-AF65-F5344CB8AC3E}">
        <p14:creationId xmlns:p14="http://schemas.microsoft.com/office/powerpoint/2010/main" val="7508489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266700" algn="just" defTabSz="914400" rtl="0" eaLnBrk="1" fontAlgn="auto" latinLnBrk="0" hangingPunct="1">
              <a:lnSpc>
                <a:spcPct val="150000"/>
              </a:lnSpc>
              <a:spcBef>
                <a:spcPts val="0"/>
              </a:spcBef>
              <a:spcAft>
                <a:spcPts val="0"/>
              </a:spcAft>
              <a:buClrTx/>
              <a:buSzTx/>
              <a:buFontTx/>
              <a:buNone/>
              <a:tabLst/>
              <a:defRPr/>
            </a:pP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因此</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当</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C</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4</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F</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7</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N</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的含量逐渐减小时，</a:t>
            </a:r>
            <a:r>
              <a:rPr lang="zh-CN" altLang="en-US" sz="1800" b="0" dirty="0">
                <a:solidFill>
                  <a:prstClr val="black"/>
                </a:solidFill>
                <a:effectLst/>
                <a:latin typeface="Times New Roman" pitchFamily="18" charset="0"/>
                <a:ea typeface="华文楷体" pitchFamily="2" charset="-122"/>
                <a:cs typeface="Times New Roman" pitchFamily="18" charset="0"/>
              </a:rPr>
              <a:t>触发电压抖动呈现逐步上升趋势，</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开关自击穿出现的概率</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提高</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开关不稳定性增加。</a:t>
            </a:r>
            <a:endPar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endParaRPr>
          </a:p>
          <a:p>
            <a:pPr marL="0" marR="0" lvl="0" indent="266700" algn="just" defTabSz="914400" rtl="0" eaLnBrk="1" fontAlgn="auto" latinLnBrk="0" hangingPunct="1">
              <a:lnSpc>
                <a:spcPct val="150000"/>
              </a:lnSpc>
              <a:spcBef>
                <a:spcPts val="0"/>
              </a:spcBef>
              <a:spcAft>
                <a:spcPts val="0"/>
              </a:spcAft>
              <a:buClrTx/>
              <a:buSzTx/>
              <a:buFontTx/>
              <a:buNone/>
              <a:tabLst/>
              <a:defRPr/>
            </a:pP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将稳定工作时的电压波形进行拟合处理，可以得到触发电压抖动与重复频率的相关系数为</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0.4659</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，呈现中度正相关趋势。这推测主要为“记忆通道”效应的影响。</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气体开关在每次导通后恢复到关闭状态是需要一定时间的，而在重频条件下，当频率越高，相邻两次实验的时间间隔越小，在系统工作状态稳定的情况下，前一次实验对于下一次实验的影响会越大，这不仅提高了触发电压波形的抖动程度，也会提升开关发生自击穿现象的概率。</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marL="0" marR="0" lvl="0" indent="266700" algn="just" defTabSz="914400" rtl="0" eaLnBrk="1" fontAlgn="auto" latinLnBrk="0" hangingPunct="1">
              <a:lnSpc>
                <a:spcPct val="150000"/>
              </a:lnSpc>
              <a:spcBef>
                <a:spcPts val="0"/>
              </a:spcBef>
              <a:spcAft>
                <a:spcPts val="0"/>
              </a:spcAft>
              <a:buClrTx/>
              <a:buSzTx/>
              <a:buFontTx/>
              <a:buNone/>
              <a:tabLst/>
              <a:defRPr/>
            </a:pPr>
            <a:endPar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endParaRPr>
          </a:p>
          <a:p>
            <a:pPr marL="0" marR="0" lvl="0" indent="266700" algn="just" defTabSz="914400" rtl="0" eaLnBrk="1" fontAlgn="auto" latinLnBrk="0" hangingPunct="1">
              <a:lnSpc>
                <a:spcPct val="150000"/>
              </a:lnSpc>
              <a:spcBef>
                <a:spcPts val="0"/>
              </a:spcBef>
              <a:spcAft>
                <a:spcPts val="0"/>
              </a:spcAft>
              <a:buClrTx/>
              <a:buSzTx/>
              <a:buFontTx/>
              <a:buNone/>
              <a:tabLst/>
              <a:defRPr/>
            </a:pP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当</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C</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4</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F</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7</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N</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含量为</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1%</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时，在</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 1</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10 </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20 </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30HZ </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下的重频实验都出现了开关自击穿现象，开关抖动程度最大，不稳定性增加。</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a:t>
            </a:r>
            <a:endPar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fld id="{819F1110-98BC-47F3-BC55-F0554DD9B533}" type="slidenum">
              <a:rPr lang="zh-CN" altLang="en-US" smtClean="0"/>
              <a:t>10</a:t>
            </a:fld>
            <a:endParaRPr lang="zh-CN" altLang="en-US"/>
          </a:p>
        </p:txBody>
      </p:sp>
    </p:spTree>
    <p:extLst>
      <p:ext uri="{BB962C8B-B14F-4D97-AF65-F5344CB8AC3E}">
        <p14:creationId xmlns:p14="http://schemas.microsoft.com/office/powerpoint/2010/main" val="35709211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266700" algn="just">
              <a:lnSpc>
                <a:spcPct val="150000"/>
              </a:lnSpc>
            </a:pP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因此，</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本</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研究主要</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将</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C</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4</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F</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7</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N/N2</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混合气体应用于高功率脉冲驱动源中，作为电晕稳定气体开关的绝缘介质，在</a:t>
            </a:r>
            <a:r>
              <a:rPr lang="en-US" altLang="zh-CN" sz="1800" kern="100" dirty="0">
                <a:effectLst/>
                <a:latin typeface="宋体" panose="02010600030101010101" pitchFamily="2" charset="-122"/>
                <a:ea typeface="等线" panose="02010600030101010101" pitchFamily="2" charset="-122"/>
                <a:cs typeface="Times New Roman" panose="02020603050405020304" pitchFamily="18" charset="0"/>
              </a:rPr>
              <a:t> 0.1MPa</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下，改变</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C</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4</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F</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7</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N</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含量为</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11.25%</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9%</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7%</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5%</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3%</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1%</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时，进行重频次数</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为</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50</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，频率为</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 1</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10 </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20 </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30HZ </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下的重频实验，对于负载电压与触发电压的电压波形进行分析，在重频条件下研究了</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C</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4</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F</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7</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N/N2</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混合气体对于电晕稳定气体开关击穿特性的影响</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a:t>
            </a:r>
            <a:endPar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endParaRPr>
          </a:p>
          <a:p>
            <a:pPr indent="266700" algn="just">
              <a:lnSpc>
                <a:spcPct val="150000"/>
              </a:lnSpc>
            </a:pPr>
            <a:endPar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endParaRPr>
          </a:p>
          <a:p>
            <a:pPr indent="266700" algn="just">
              <a:lnSpc>
                <a:spcPct val="150000"/>
              </a:lnSpc>
            </a:pP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研究结果表明：</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indent="266700" algn="just">
              <a:lnSpc>
                <a:spcPct val="150000"/>
              </a:lnSpc>
            </a:pPr>
            <a:r>
              <a:rPr lang="en-US" altLang="zh-CN" sz="1800" kern="100" dirty="0">
                <a:effectLst/>
                <a:latin typeface="宋体" panose="02010600030101010101" pitchFamily="2" charset="-122"/>
                <a:ea typeface="等线" panose="02010600030101010101" pitchFamily="2" charset="-122"/>
                <a:cs typeface="Times New Roman" panose="02020603050405020304" pitchFamily="18" charset="0"/>
              </a:rPr>
              <a:t>1</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）未发生开关自击穿时，电晕稳定气体开关抖动程度较低，在未发生开关自击穿现象时，触发电压标准差对均值的占比最低为</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4.7%</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，最高为</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7.5%</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，平均为</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6%</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。发生开关自击穿现象时，触发电压标准差对均值的占比最低为</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15.6%</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，最高为</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52.3%</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，平均为</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26.9%</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，开关自击穿现象对于气体开关的抖动影响很大。</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indent="266700" algn="just">
              <a:lnSpc>
                <a:spcPct val="150000"/>
              </a:lnSpc>
            </a:pPr>
            <a:r>
              <a:rPr lang="en-US" altLang="zh-CN" sz="1800" kern="100" dirty="0">
                <a:effectLst/>
                <a:latin typeface="宋体" panose="02010600030101010101" pitchFamily="2" charset="-122"/>
                <a:ea typeface="等线" panose="02010600030101010101" pitchFamily="2" charset="-122"/>
                <a:cs typeface="Times New Roman" panose="02020603050405020304" pitchFamily="18" charset="0"/>
              </a:rPr>
              <a:t>2</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）随着</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C</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4</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F</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7</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N</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含量逐渐减小时，触发电压在重频实验中的抖动程度基本是逐步上升的趋势。并且，更易发生开关自击穿现象，使得抖动程度相应变得更为严重。</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indent="266700" algn="just">
              <a:lnSpc>
                <a:spcPct val="150000"/>
              </a:lnSpc>
            </a:pPr>
            <a:r>
              <a:rPr lang="en-US" altLang="zh-CN" sz="1800" kern="100" dirty="0">
                <a:effectLst/>
                <a:latin typeface="宋体" panose="02010600030101010101" pitchFamily="2" charset="-122"/>
                <a:ea typeface="等线" panose="02010600030101010101" pitchFamily="2" charset="-122"/>
                <a:cs typeface="Times New Roman" panose="02020603050405020304" pitchFamily="18" charset="0"/>
              </a:rPr>
              <a:t>3</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）当重复频率不断增加时，未发生开关自击穿时，触发电压波形的抖动程度与重复频率的相关系数为</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0.4659</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，呈现中度正相关趋势，推测存在“记忆通道”效应。当重复频率越高，前一次实验对于下一次实验的影响会越大，这不仅提高了触发电压波形的抖动程度，也会提升开关发生自击穿现象的概率。</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fld id="{819F1110-98BC-47F3-BC55-F0554DD9B533}" type="slidenum">
              <a:rPr lang="zh-CN" altLang="en-US" smtClean="0"/>
              <a:t>11</a:t>
            </a:fld>
            <a:endParaRPr lang="zh-CN" altLang="en-US"/>
          </a:p>
        </p:txBody>
      </p:sp>
    </p:spTree>
    <p:extLst>
      <p:ext uri="{BB962C8B-B14F-4D97-AF65-F5344CB8AC3E}">
        <p14:creationId xmlns:p14="http://schemas.microsoft.com/office/powerpoint/2010/main" val="31094182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谢谢大家</a:t>
            </a:r>
          </a:p>
        </p:txBody>
      </p:sp>
      <p:sp>
        <p:nvSpPr>
          <p:cNvPr id="4" name="灯片编号占位符 3"/>
          <p:cNvSpPr>
            <a:spLocks noGrp="1"/>
          </p:cNvSpPr>
          <p:nvPr>
            <p:ph type="sldNum" sz="quarter" idx="5"/>
          </p:nvPr>
        </p:nvSpPr>
        <p:spPr/>
        <p:txBody>
          <a:bodyPr/>
          <a:lstStyle/>
          <a:p>
            <a:fld id="{819F1110-98BC-47F3-BC55-F0554DD9B533}" type="slidenum">
              <a:rPr lang="zh-CN" altLang="en-US" smtClean="0"/>
              <a:t>12</a:t>
            </a:fld>
            <a:endParaRPr lang="zh-CN" altLang="en-US"/>
          </a:p>
        </p:txBody>
      </p:sp>
    </p:spTree>
    <p:extLst>
      <p:ext uri="{BB962C8B-B14F-4D97-AF65-F5344CB8AC3E}">
        <p14:creationId xmlns:p14="http://schemas.microsoft.com/office/powerpoint/2010/main" val="1598887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脉冲功率技术是一种把低功率储存的高密度电磁能量，进行快速压缩转换为高功率的电物理技术。如今经过几十年的发展，已经在医学、工业、材料等领域有着广泛应用。</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在</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脉冲功率领域</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中</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，开关</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是</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关键的元件之一。其中，电晕稳定气体开关具有低抖动、绝缘恢复性优异、高电压以及控制精确等优点得到青睐</a:t>
            </a:r>
            <a:r>
              <a:rPr lang="en-US" altLang="zh-CN" sz="1800" kern="100" baseline="30000" dirty="0">
                <a:effectLst/>
                <a:latin typeface="Times New Roman" panose="02020603050405020304" pitchFamily="18" charset="0"/>
                <a:ea typeface="宋体" panose="02010600030101010101" pitchFamily="2" charset="-122"/>
                <a:cs typeface="Times New Roman" panose="02020603050405020304" pitchFamily="18" charset="0"/>
              </a:rPr>
              <a:t>[4]</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。目前，电晕稳定气体开关使用的</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主要</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气体介质是</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SF</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6</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绝缘气体。</a:t>
            </a:r>
            <a:endPar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SF6</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应用于绝缘和高压电力设备中已经有几十年的历史了。其</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具有优异的绝缘性能、灭弧性能、自恢复性能、高导热和稳定性等</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优点</a:t>
            </a:r>
            <a:endPar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kern="100" dirty="0">
                <a:effectLst/>
                <a:latin typeface="Times New Roman" panose="02020603050405020304" pitchFamily="18" charset="0"/>
                <a:ea typeface="楷体_GB2312"/>
              </a:rPr>
              <a:t>但同时</a:t>
            </a:r>
            <a:r>
              <a:rPr lang="en-US" altLang="zh-CN" sz="1800" kern="100" dirty="0">
                <a:effectLst/>
                <a:latin typeface="Times New Roman" panose="02020603050405020304" pitchFamily="18" charset="0"/>
                <a:ea typeface="楷体_GB2312"/>
              </a:rPr>
              <a:t>SF</a:t>
            </a:r>
            <a:r>
              <a:rPr lang="en-US" altLang="zh-CN" sz="1800" kern="100" baseline="-25000" dirty="0">
                <a:effectLst/>
                <a:latin typeface="Times New Roman" panose="02020603050405020304" pitchFamily="18" charset="0"/>
                <a:ea typeface="楷体_GB2312"/>
              </a:rPr>
              <a:t>6</a:t>
            </a:r>
            <a:r>
              <a:rPr lang="zh-CN" altLang="zh-CN" sz="1800" kern="100" dirty="0">
                <a:effectLst/>
                <a:latin typeface="Times New Roman" panose="02020603050405020304" pitchFamily="18" charset="0"/>
                <a:ea typeface="楷体_GB2312"/>
                <a:cs typeface="Times New Roman" panose="02020603050405020304" pitchFamily="18" charset="0"/>
              </a:rPr>
              <a:t>气体在工作中会析出硫化物颗粒，出现较为严重的腐蚀性问题，影响到系统的稳定运行。</a:t>
            </a:r>
            <a:r>
              <a:rPr lang="zh-CN" altLang="en-US" sz="1800" kern="100" dirty="0">
                <a:effectLst/>
                <a:latin typeface="Times New Roman" panose="02020603050405020304" pitchFamily="18" charset="0"/>
                <a:ea typeface="楷体_GB2312"/>
                <a:cs typeface="Times New Roman" panose="02020603050405020304" pitchFamily="18" charset="0"/>
              </a:rPr>
              <a:t>同时</a:t>
            </a:r>
            <a:r>
              <a:rPr lang="en-US" altLang="zh-CN" sz="1800" kern="100" dirty="0">
                <a:effectLst/>
                <a:latin typeface="Times New Roman" panose="02020603050405020304" pitchFamily="18" charset="0"/>
                <a:ea typeface="楷体_GB2312"/>
              </a:rPr>
              <a:t>SF</a:t>
            </a:r>
            <a:r>
              <a:rPr lang="en-US" altLang="zh-CN" sz="1800" kern="100" baseline="-25000" dirty="0">
                <a:effectLst/>
                <a:latin typeface="Times New Roman" panose="02020603050405020304" pitchFamily="18" charset="0"/>
                <a:ea typeface="楷体_GB2312"/>
              </a:rPr>
              <a:t>6</a:t>
            </a:r>
            <a:r>
              <a:rPr lang="zh-CN" altLang="zh-CN" sz="1800" kern="100" dirty="0">
                <a:effectLst/>
                <a:latin typeface="Times New Roman" panose="02020603050405020304" pitchFamily="18" charset="0"/>
                <a:ea typeface="楷体_GB2312"/>
                <a:cs typeface="Times New Roman" panose="02020603050405020304" pitchFamily="18" charset="0"/>
              </a:rPr>
              <a:t>气体作为一种强温室效应的非环保气体，并不是完全理想的绝缘介质。基于目前</a:t>
            </a:r>
            <a:r>
              <a:rPr lang="en-US" altLang="zh-CN" sz="1800" kern="100" dirty="0">
                <a:effectLst/>
                <a:latin typeface="Times New Roman" panose="02020603050405020304" pitchFamily="18" charset="0"/>
                <a:ea typeface="楷体_GB2312"/>
              </a:rPr>
              <a:t>SF</a:t>
            </a:r>
            <a:r>
              <a:rPr lang="en-US" altLang="zh-CN" sz="1800" kern="100" baseline="-25000" dirty="0">
                <a:effectLst/>
                <a:latin typeface="Times New Roman" panose="02020603050405020304" pitchFamily="18" charset="0"/>
                <a:ea typeface="楷体_GB2312"/>
              </a:rPr>
              <a:t>6</a:t>
            </a:r>
            <a:r>
              <a:rPr lang="zh-CN" altLang="zh-CN" sz="1800" kern="100" dirty="0">
                <a:effectLst/>
                <a:latin typeface="Times New Roman" panose="02020603050405020304" pitchFamily="18" charset="0"/>
                <a:ea typeface="楷体_GB2312"/>
                <a:cs typeface="Times New Roman" panose="02020603050405020304" pitchFamily="18" charset="0"/>
              </a:rPr>
              <a:t>气体应用于绝缘领域的腐蚀性、</a:t>
            </a:r>
            <a:r>
              <a:rPr lang="zh-CN" altLang="en-US" sz="1800" kern="100" dirty="0">
                <a:effectLst/>
                <a:latin typeface="Times New Roman" panose="02020603050405020304" pitchFamily="18" charset="0"/>
                <a:ea typeface="楷体_GB2312"/>
                <a:cs typeface="Times New Roman" panose="02020603050405020304" pitchFamily="18" charset="0"/>
              </a:rPr>
              <a:t>温室效应、</a:t>
            </a:r>
            <a:r>
              <a:rPr lang="zh-CN" altLang="zh-CN" sz="1800" kern="100" dirty="0">
                <a:effectLst/>
                <a:latin typeface="Times New Roman" panose="02020603050405020304" pitchFamily="18" charset="0"/>
                <a:ea typeface="楷体_GB2312"/>
                <a:cs typeface="Times New Roman" panose="02020603050405020304" pitchFamily="18" charset="0"/>
              </a:rPr>
              <a:t>毒性等局限性，近年来，国内外学者致力于寻求</a:t>
            </a:r>
            <a:r>
              <a:rPr lang="en-US" altLang="zh-CN" sz="1800" kern="100" dirty="0">
                <a:effectLst/>
                <a:latin typeface="Times New Roman" panose="02020603050405020304" pitchFamily="18" charset="0"/>
                <a:ea typeface="楷体_GB2312"/>
              </a:rPr>
              <a:t>SF</a:t>
            </a:r>
            <a:r>
              <a:rPr lang="en-US" altLang="zh-CN" sz="1800" kern="100" baseline="-25000" dirty="0">
                <a:effectLst/>
                <a:latin typeface="Times New Roman" panose="02020603050405020304" pitchFamily="18" charset="0"/>
                <a:ea typeface="楷体_GB2312"/>
              </a:rPr>
              <a:t>6</a:t>
            </a:r>
            <a:r>
              <a:rPr lang="zh-CN" altLang="zh-CN" sz="1800" kern="100" dirty="0">
                <a:effectLst/>
                <a:latin typeface="Times New Roman" panose="02020603050405020304" pitchFamily="18" charset="0"/>
                <a:ea typeface="楷体_GB2312"/>
                <a:cs typeface="Times New Roman" panose="02020603050405020304" pitchFamily="18" charset="0"/>
              </a:rPr>
              <a:t>的替代气体</a:t>
            </a:r>
            <a:r>
              <a:rPr lang="zh-CN" altLang="en-US" sz="1800" kern="100" dirty="0">
                <a:effectLst/>
                <a:latin typeface="Times New Roman" panose="02020603050405020304" pitchFamily="18" charset="0"/>
                <a:ea typeface="楷体_GB2312"/>
                <a:cs typeface="Times New Roman" panose="02020603050405020304" pitchFamily="18" charset="0"/>
              </a:rPr>
              <a:t>。</a:t>
            </a:r>
            <a:endParaRPr lang="en-US" altLang="zh-CN" sz="1800" kern="100" dirty="0">
              <a:effectLst/>
              <a:latin typeface="Times New Roman" panose="02020603050405020304" pitchFamily="18" charset="0"/>
              <a:ea typeface="楷体_GB231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800" kern="100" dirty="0">
              <a:effectLst/>
              <a:latin typeface="Times New Roman" panose="02020603050405020304" pitchFamily="18" charset="0"/>
              <a:ea typeface="楷体_GB231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800" kern="100" dirty="0">
              <a:effectLst/>
              <a:latin typeface="Times New Roman" panose="02020603050405020304" pitchFamily="18" charset="0"/>
              <a:ea typeface="楷体_GB231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800" kern="100" dirty="0">
              <a:effectLst/>
              <a:latin typeface="Times New Roman" panose="02020603050405020304" pitchFamily="18" charset="0"/>
              <a:ea typeface="楷体_GB231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800" kern="100" dirty="0">
                <a:effectLst/>
                <a:latin typeface="Times New Roman" panose="02020603050405020304" pitchFamily="18" charset="0"/>
                <a:ea typeface="楷体_GB2312"/>
                <a:cs typeface="Times New Roman" panose="02020603050405020304" pitchFamily="18" charset="0"/>
              </a:rPr>
              <a:t>研发出若干具有潜在应用价值的替代气体</a:t>
            </a:r>
            <a:r>
              <a:rPr lang="en-US" altLang="zh-CN" sz="1800" kern="100" dirty="0">
                <a:effectLst/>
                <a:latin typeface="Times New Roman" panose="02020603050405020304" pitchFamily="18" charset="0"/>
                <a:ea typeface="楷体_GB2312"/>
              </a:rPr>
              <a:t>[6]</a:t>
            </a:r>
            <a:r>
              <a:rPr lang="zh-CN" altLang="zh-CN" sz="1800" kern="100" dirty="0">
                <a:effectLst/>
                <a:latin typeface="Times New Roman" panose="02020603050405020304" pitchFamily="18" charset="0"/>
                <a:ea typeface="楷体_GB2312"/>
                <a:cs typeface="Times New Roman" panose="02020603050405020304" pitchFamily="18" charset="0"/>
              </a:rPr>
              <a:t>，例如三氟碘甲烷</a:t>
            </a:r>
            <a:r>
              <a:rPr lang="en-US" altLang="zh-CN" sz="1800" kern="100" dirty="0">
                <a:effectLst/>
                <a:latin typeface="Times New Roman" panose="02020603050405020304" pitchFamily="18" charset="0"/>
                <a:ea typeface="楷体_GB2312"/>
              </a:rPr>
              <a:t>(CF</a:t>
            </a:r>
            <a:r>
              <a:rPr lang="en-US" altLang="zh-CN" sz="1800" kern="100" baseline="-25000" dirty="0">
                <a:effectLst/>
                <a:latin typeface="Times New Roman" panose="02020603050405020304" pitchFamily="18" charset="0"/>
                <a:ea typeface="楷体_GB2312"/>
              </a:rPr>
              <a:t>3</a:t>
            </a:r>
            <a:r>
              <a:rPr lang="en-US" altLang="zh-CN" sz="1800" kern="100" dirty="0">
                <a:effectLst/>
                <a:latin typeface="Times New Roman" panose="02020603050405020304" pitchFamily="18" charset="0"/>
                <a:ea typeface="楷体_GB2312"/>
              </a:rPr>
              <a:t>I)</a:t>
            </a:r>
            <a:r>
              <a:rPr lang="zh-CN" altLang="zh-CN" sz="1800" kern="100" dirty="0">
                <a:effectLst/>
                <a:latin typeface="Times New Roman" panose="02020603050405020304" pitchFamily="18" charset="0"/>
                <a:ea typeface="楷体_GB2312"/>
                <a:cs typeface="Times New Roman" panose="02020603050405020304" pitchFamily="18" charset="0"/>
              </a:rPr>
              <a:t>、八氟环丁烷</a:t>
            </a:r>
            <a:r>
              <a:rPr lang="en-US" altLang="zh-CN" sz="1800" kern="100" dirty="0">
                <a:effectLst/>
                <a:latin typeface="Times New Roman" panose="02020603050405020304" pitchFamily="18" charset="0"/>
                <a:ea typeface="楷体_GB2312"/>
              </a:rPr>
              <a:t>(c-C</a:t>
            </a:r>
            <a:r>
              <a:rPr lang="en-US" altLang="zh-CN" sz="1800" kern="100" baseline="-25000" dirty="0">
                <a:effectLst/>
                <a:latin typeface="Times New Roman" panose="02020603050405020304" pitchFamily="18" charset="0"/>
                <a:ea typeface="楷体_GB2312"/>
              </a:rPr>
              <a:t>4</a:t>
            </a:r>
            <a:r>
              <a:rPr lang="en-US" altLang="zh-CN" sz="1800" kern="100" dirty="0">
                <a:effectLst/>
                <a:latin typeface="Times New Roman" panose="02020603050405020304" pitchFamily="18" charset="0"/>
                <a:ea typeface="楷体_GB2312"/>
              </a:rPr>
              <a:t>F</a:t>
            </a:r>
            <a:r>
              <a:rPr lang="en-US" altLang="zh-CN" sz="1800" kern="100" baseline="-25000" dirty="0">
                <a:effectLst/>
                <a:latin typeface="Times New Roman" panose="02020603050405020304" pitchFamily="18" charset="0"/>
                <a:ea typeface="楷体_GB2312"/>
              </a:rPr>
              <a:t>8</a:t>
            </a:r>
            <a:r>
              <a:rPr lang="en-US" altLang="zh-CN" sz="1800" kern="100" dirty="0">
                <a:effectLst/>
                <a:latin typeface="Times New Roman" panose="02020603050405020304" pitchFamily="18" charset="0"/>
                <a:ea typeface="楷体_GB2312"/>
              </a:rPr>
              <a:t>)</a:t>
            </a:r>
            <a:r>
              <a:rPr lang="zh-CN" altLang="zh-CN" sz="1800" kern="100" dirty="0">
                <a:effectLst/>
                <a:latin typeface="Times New Roman" panose="02020603050405020304" pitchFamily="18" charset="0"/>
                <a:ea typeface="楷体_GB2312"/>
                <a:cs typeface="Times New Roman" panose="02020603050405020304" pitchFamily="18" charset="0"/>
              </a:rPr>
              <a:t>、四氟甲烷</a:t>
            </a:r>
            <a:r>
              <a:rPr lang="en-US" altLang="zh-CN" sz="1800" kern="100" dirty="0">
                <a:effectLst/>
                <a:latin typeface="Times New Roman" panose="02020603050405020304" pitchFamily="18" charset="0"/>
                <a:ea typeface="楷体_GB2312"/>
              </a:rPr>
              <a:t>(CF</a:t>
            </a:r>
            <a:r>
              <a:rPr lang="en-US" altLang="zh-CN" sz="1800" kern="100" baseline="-25000" dirty="0">
                <a:effectLst/>
                <a:latin typeface="Times New Roman" panose="02020603050405020304" pitchFamily="18" charset="0"/>
                <a:ea typeface="楷体_GB2312"/>
              </a:rPr>
              <a:t>4</a:t>
            </a:r>
            <a:r>
              <a:rPr lang="en-US" altLang="zh-CN" sz="1800" kern="100" dirty="0">
                <a:effectLst/>
                <a:latin typeface="Times New Roman" panose="02020603050405020304" pitchFamily="18" charset="0"/>
                <a:ea typeface="楷体_GB2312"/>
              </a:rPr>
              <a:t>)</a:t>
            </a:r>
            <a:r>
              <a:rPr lang="zh-CN" altLang="zh-CN" sz="1800" kern="100" dirty="0">
                <a:effectLst/>
                <a:latin typeface="Times New Roman" panose="02020603050405020304" pitchFamily="18" charset="0"/>
                <a:ea typeface="楷体_GB2312"/>
                <a:cs typeface="Times New Roman" panose="02020603050405020304" pitchFamily="18" charset="0"/>
              </a:rPr>
              <a:t>、全氟戊酮</a:t>
            </a:r>
            <a:r>
              <a:rPr lang="en-US" altLang="zh-CN" sz="1800" kern="100" dirty="0">
                <a:effectLst/>
                <a:latin typeface="Times New Roman" panose="02020603050405020304" pitchFamily="18" charset="0"/>
                <a:ea typeface="楷体_GB2312"/>
              </a:rPr>
              <a:t>(C</a:t>
            </a:r>
            <a:r>
              <a:rPr lang="en-US" altLang="zh-CN" sz="1800" kern="100" baseline="-25000" dirty="0">
                <a:effectLst/>
                <a:latin typeface="Times New Roman" panose="02020603050405020304" pitchFamily="18" charset="0"/>
                <a:ea typeface="楷体_GB2312"/>
              </a:rPr>
              <a:t>5</a:t>
            </a:r>
            <a:r>
              <a:rPr lang="en-US" altLang="zh-CN" sz="1800" kern="100" dirty="0">
                <a:effectLst/>
                <a:latin typeface="Times New Roman" panose="02020603050405020304" pitchFamily="18" charset="0"/>
                <a:ea typeface="楷体_GB2312"/>
              </a:rPr>
              <a:t>F</a:t>
            </a:r>
            <a:r>
              <a:rPr lang="en-US" altLang="zh-CN" sz="1800" kern="100" baseline="-25000" dirty="0">
                <a:effectLst/>
                <a:latin typeface="Times New Roman" panose="02020603050405020304" pitchFamily="18" charset="0"/>
                <a:ea typeface="楷体_GB2312"/>
              </a:rPr>
              <a:t>10</a:t>
            </a:r>
            <a:r>
              <a:rPr lang="en-US" altLang="zh-CN" sz="1800" kern="100" dirty="0">
                <a:effectLst/>
                <a:latin typeface="Times New Roman" panose="02020603050405020304" pitchFamily="18" charset="0"/>
                <a:ea typeface="楷体_GB2312"/>
              </a:rPr>
              <a:t>O)</a:t>
            </a:r>
            <a:r>
              <a:rPr lang="zh-CN" altLang="zh-CN" sz="1800" kern="100" dirty="0">
                <a:effectLst/>
                <a:latin typeface="Times New Roman" panose="02020603050405020304" pitchFamily="18" charset="0"/>
                <a:ea typeface="楷体_GB2312"/>
                <a:cs typeface="Times New Roman" panose="02020603050405020304" pitchFamily="18" charset="0"/>
              </a:rPr>
              <a:t>、全氟异丁腈</a:t>
            </a:r>
            <a:r>
              <a:rPr lang="en-US" altLang="zh-CN" sz="1800" kern="100" dirty="0">
                <a:effectLst/>
                <a:latin typeface="Times New Roman" panose="02020603050405020304" pitchFamily="18" charset="0"/>
                <a:ea typeface="楷体_GB2312"/>
              </a:rPr>
              <a:t>(C</a:t>
            </a:r>
            <a:r>
              <a:rPr lang="en-US" altLang="zh-CN" sz="1800" kern="100" baseline="-25000" dirty="0">
                <a:effectLst/>
                <a:latin typeface="Times New Roman" panose="02020603050405020304" pitchFamily="18" charset="0"/>
                <a:ea typeface="楷体_GB2312"/>
              </a:rPr>
              <a:t>4</a:t>
            </a:r>
            <a:r>
              <a:rPr lang="en-US" altLang="zh-CN" sz="1800" kern="100" dirty="0">
                <a:effectLst/>
                <a:latin typeface="Times New Roman" panose="02020603050405020304" pitchFamily="18" charset="0"/>
                <a:ea typeface="楷体_GB2312"/>
              </a:rPr>
              <a:t>F</a:t>
            </a:r>
            <a:r>
              <a:rPr lang="en-US" altLang="zh-CN" sz="1800" kern="100" baseline="-25000" dirty="0">
                <a:effectLst/>
                <a:latin typeface="Times New Roman" panose="02020603050405020304" pitchFamily="18" charset="0"/>
                <a:ea typeface="楷体_GB2312"/>
              </a:rPr>
              <a:t>7</a:t>
            </a:r>
            <a:r>
              <a:rPr lang="en-US" altLang="zh-CN" sz="1800" kern="100" dirty="0">
                <a:effectLst/>
                <a:latin typeface="Times New Roman" panose="02020603050405020304" pitchFamily="18" charset="0"/>
                <a:ea typeface="楷体_GB2312"/>
              </a:rPr>
              <a:t>N)</a:t>
            </a:r>
            <a:r>
              <a:rPr lang="zh-CN" altLang="zh-CN" sz="1800" kern="100" dirty="0">
                <a:effectLst/>
                <a:latin typeface="Times New Roman" panose="02020603050405020304" pitchFamily="18" charset="0"/>
                <a:ea typeface="楷体_GB2312"/>
                <a:cs typeface="Times New Roman" panose="02020603050405020304" pitchFamily="18" charset="0"/>
              </a:rPr>
              <a:t>等气体。</a:t>
            </a:r>
            <a:endParaRPr lang="en-US" altLang="zh-CN" sz="1800" kern="100" dirty="0">
              <a:effectLst/>
              <a:latin typeface="Times New Roman" panose="02020603050405020304" pitchFamily="18" charset="0"/>
              <a:ea typeface="楷体_GB2312"/>
              <a:cs typeface="Times New Roman" panose="02020603050405020304" pitchFamily="18" charset="0"/>
            </a:endParaRPr>
          </a:p>
          <a:p>
            <a:r>
              <a:rPr lang="zh-CN" altLang="zh-CN" sz="1800" kern="100" dirty="0">
                <a:effectLst/>
                <a:latin typeface="Times New Roman" panose="02020603050405020304" pitchFamily="18" charset="0"/>
                <a:ea typeface="楷体_GB2312"/>
                <a:cs typeface="Times New Roman" panose="02020603050405020304" pitchFamily="18" charset="0"/>
              </a:rPr>
              <a:t>对于三氟碘甲烷</a:t>
            </a:r>
            <a:r>
              <a:rPr lang="en-US" altLang="zh-CN" sz="1800" kern="100" dirty="0">
                <a:effectLst/>
                <a:latin typeface="Times New Roman" panose="02020603050405020304" pitchFamily="18" charset="0"/>
                <a:ea typeface="楷体_GB2312"/>
              </a:rPr>
              <a:t>CF</a:t>
            </a:r>
            <a:r>
              <a:rPr lang="en-US" altLang="zh-CN" sz="1800" kern="100" baseline="-25000" dirty="0">
                <a:effectLst/>
                <a:latin typeface="Times New Roman" panose="02020603050405020304" pitchFamily="18" charset="0"/>
                <a:ea typeface="楷体_GB2312"/>
              </a:rPr>
              <a:t>3</a:t>
            </a:r>
            <a:r>
              <a:rPr lang="en-US" altLang="zh-CN" sz="1800" kern="100" dirty="0">
                <a:effectLst/>
                <a:latin typeface="Times New Roman" panose="02020603050405020304" pitchFamily="18" charset="0"/>
                <a:ea typeface="楷体_GB2312"/>
              </a:rPr>
              <a:t>I</a:t>
            </a:r>
            <a:r>
              <a:rPr lang="zh-CN" altLang="zh-CN" sz="1800" kern="100" dirty="0">
                <a:effectLst/>
                <a:latin typeface="Times New Roman" panose="02020603050405020304" pitchFamily="18" charset="0"/>
                <a:ea typeface="楷体_GB2312"/>
                <a:cs typeface="Times New Roman" panose="02020603050405020304" pitchFamily="18" charset="0"/>
              </a:rPr>
              <a:t>气体来说，其自身稳定性较差，在可见光的作用下会发生分解，光照条件下易分解，在大气中的存在时间非常短，放电后会析出碘覆在设备表面，大量游离态的碘会影响到其灭弧和绝缘性能</a:t>
            </a:r>
            <a:r>
              <a:rPr lang="en-US" altLang="zh-CN" sz="1800" kern="100" dirty="0">
                <a:effectLst/>
                <a:latin typeface="Times New Roman" panose="02020603050405020304" pitchFamily="18" charset="0"/>
                <a:ea typeface="楷体_GB2312"/>
              </a:rPr>
              <a:t>[53]</a:t>
            </a:r>
            <a:r>
              <a:rPr lang="zh-CN" altLang="zh-CN" sz="1800" kern="100" dirty="0">
                <a:effectLst/>
                <a:latin typeface="Times New Roman" panose="02020603050405020304" pitchFamily="18" charset="0"/>
                <a:ea typeface="楷体_GB2312"/>
                <a:cs typeface="Times New Roman" panose="02020603050405020304" pitchFamily="18" charset="0"/>
              </a:rPr>
              <a:t>，极易引起设备的绝缘闪络事故；</a:t>
            </a:r>
            <a:r>
              <a:rPr lang="en-US" altLang="zh-CN" sz="1800" kern="100" dirty="0">
                <a:effectLst/>
                <a:latin typeface="Times New Roman" panose="02020603050405020304" pitchFamily="18" charset="0"/>
                <a:ea typeface="楷体_GB2312"/>
              </a:rPr>
              <a:t>c-C</a:t>
            </a:r>
            <a:r>
              <a:rPr lang="en-US" altLang="zh-CN" sz="1800" kern="100" baseline="-25000" dirty="0">
                <a:effectLst/>
                <a:latin typeface="Times New Roman" panose="02020603050405020304" pitchFamily="18" charset="0"/>
                <a:ea typeface="楷体_GB2312"/>
              </a:rPr>
              <a:t>4</a:t>
            </a:r>
            <a:r>
              <a:rPr lang="en-US" altLang="zh-CN" sz="1800" kern="100" dirty="0">
                <a:effectLst/>
                <a:latin typeface="Times New Roman" panose="02020603050405020304" pitchFamily="18" charset="0"/>
                <a:ea typeface="楷体_GB2312"/>
              </a:rPr>
              <a:t>F</a:t>
            </a:r>
            <a:r>
              <a:rPr lang="en-US" altLang="zh-CN" sz="1800" kern="100" baseline="-25000" dirty="0">
                <a:effectLst/>
                <a:latin typeface="Times New Roman" panose="02020603050405020304" pitchFamily="18" charset="0"/>
                <a:ea typeface="楷体_GB2312"/>
              </a:rPr>
              <a:t>8</a:t>
            </a:r>
            <a:r>
              <a:rPr lang="zh-CN" altLang="zh-CN" sz="1800" kern="100" dirty="0">
                <a:effectLst/>
                <a:latin typeface="Times New Roman" panose="02020603050405020304" pitchFamily="18" charset="0"/>
                <a:ea typeface="楷体_GB2312"/>
                <a:cs typeface="Times New Roman" panose="02020603050405020304" pitchFamily="18" charset="0"/>
              </a:rPr>
              <a:t>是一种有机分子，在高电压的作用下，可能分解产生导电粒子，在电极表面出现碳沉积，降低设备的绝缘性能</a:t>
            </a:r>
            <a:r>
              <a:rPr lang="en-US" altLang="zh-CN" sz="1800" kern="100" dirty="0">
                <a:effectLst/>
                <a:latin typeface="Times New Roman" panose="02020603050405020304" pitchFamily="18" charset="0"/>
                <a:ea typeface="楷体_GB2312"/>
              </a:rPr>
              <a:t>[54]</a:t>
            </a:r>
            <a:r>
              <a:rPr lang="zh-CN" altLang="zh-CN" sz="1800" kern="100" dirty="0">
                <a:effectLst/>
                <a:latin typeface="Times New Roman" panose="02020603050405020304" pitchFamily="18" charset="0"/>
                <a:ea typeface="楷体_GB2312"/>
                <a:cs typeface="Times New Roman" panose="02020603050405020304" pitchFamily="18" charset="0"/>
              </a:rPr>
              <a:t>；对于四氟甲烷</a:t>
            </a:r>
            <a:r>
              <a:rPr lang="en-US" altLang="zh-CN" sz="1800" kern="100" dirty="0">
                <a:effectLst/>
                <a:latin typeface="Times New Roman" panose="02020603050405020304" pitchFamily="18" charset="0"/>
                <a:ea typeface="楷体_GB2312"/>
              </a:rPr>
              <a:t>CF</a:t>
            </a:r>
            <a:r>
              <a:rPr lang="en-US" altLang="zh-CN" sz="1800" kern="100" baseline="-25000" dirty="0">
                <a:effectLst/>
                <a:latin typeface="Times New Roman" panose="02020603050405020304" pitchFamily="18" charset="0"/>
                <a:ea typeface="楷体_GB2312"/>
              </a:rPr>
              <a:t>4</a:t>
            </a:r>
            <a:r>
              <a:rPr lang="zh-CN" altLang="zh-CN" sz="1800" kern="100" dirty="0">
                <a:effectLst/>
                <a:latin typeface="Times New Roman" panose="02020603050405020304" pitchFamily="18" charset="0"/>
                <a:ea typeface="楷体_GB2312"/>
                <a:cs typeface="Times New Roman" panose="02020603050405020304" pitchFamily="18" charset="0"/>
              </a:rPr>
              <a:t>气体来说，其绝缘能力相对较低，难以应用于脉冲功率领域中替代</a:t>
            </a:r>
            <a:r>
              <a:rPr lang="en-US" altLang="zh-CN" sz="1800" kern="100" dirty="0">
                <a:effectLst/>
                <a:latin typeface="Times New Roman" panose="02020603050405020304" pitchFamily="18" charset="0"/>
                <a:ea typeface="楷体_GB2312"/>
              </a:rPr>
              <a:t>SF</a:t>
            </a:r>
            <a:r>
              <a:rPr lang="en-US" altLang="zh-CN" sz="1800" kern="100" baseline="-25000" dirty="0">
                <a:effectLst/>
                <a:latin typeface="Times New Roman" panose="02020603050405020304" pitchFamily="18" charset="0"/>
                <a:ea typeface="楷体_GB2312"/>
              </a:rPr>
              <a:t>6</a:t>
            </a:r>
            <a:r>
              <a:rPr lang="zh-CN" altLang="zh-CN" sz="1800" kern="100" dirty="0">
                <a:effectLst/>
                <a:latin typeface="Times New Roman" panose="02020603050405020304" pitchFamily="18" charset="0"/>
                <a:ea typeface="楷体_GB2312"/>
                <a:cs typeface="Times New Roman" panose="02020603050405020304" pitchFamily="18" charset="0"/>
              </a:rPr>
              <a:t>的使用；对于</a:t>
            </a:r>
            <a:r>
              <a:rPr lang="en-US" altLang="zh-CN" sz="1800" kern="100" dirty="0">
                <a:effectLst/>
                <a:latin typeface="Times New Roman" panose="02020603050405020304" pitchFamily="18" charset="0"/>
                <a:ea typeface="楷体_GB2312"/>
              </a:rPr>
              <a:t>C</a:t>
            </a:r>
            <a:r>
              <a:rPr lang="en-US" altLang="zh-CN" sz="1800" kern="100" baseline="-25000" dirty="0">
                <a:effectLst/>
                <a:latin typeface="Times New Roman" panose="02020603050405020304" pitchFamily="18" charset="0"/>
                <a:ea typeface="楷体_GB2312"/>
              </a:rPr>
              <a:t>5</a:t>
            </a:r>
            <a:r>
              <a:rPr lang="en-US" altLang="zh-CN" sz="1800" kern="100" dirty="0">
                <a:effectLst/>
                <a:latin typeface="Times New Roman" panose="02020603050405020304" pitchFamily="18" charset="0"/>
                <a:ea typeface="楷体_GB2312"/>
              </a:rPr>
              <a:t>F</a:t>
            </a:r>
            <a:r>
              <a:rPr lang="en-US" altLang="zh-CN" sz="1800" kern="100" baseline="-25000" dirty="0">
                <a:effectLst/>
                <a:latin typeface="Times New Roman" panose="02020603050405020304" pitchFamily="18" charset="0"/>
                <a:ea typeface="楷体_GB2312"/>
              </a:rPr>
              <a:t>10</a:t>
            </a:r>
            <a:r>
              <a:rPr lang="en-US" altLang="zh-CN" sz="1800" kern="100" dirty="0">
                <a:effectLst/>
                <a:latin typeface="Times New Roman" panose="02020603050405020304" pitchFamily="18" charset="0"/>
                <a:ea typeface="楷体_GB2312"/>
              </a:rPr>
              <a:t>O</a:t>
            </a:r>
            <a:r>
              <a:rPr lang="zh-CN" altLang="zh-CN" sz="1800" kern="100" dirty="0">
                <a:effectLst/>
                <a:latin typeface="Times New Roman" panose="02020603050405020304" pitchFamily="18" charset="0"/>
                <a:ea typeface="楷体_GB2312"/>
                <a:cs typeface="Times New Roman" panose="02020603050405020304" pitchFamily="18" charset="0"/>
              </a:rPr>
              <a:t>气体来说，虽然具有较高的绝缘强度和优良的环保效果，但液化温度过高，</a:t>
            </a:r>
            <a:r>
              <a:rPr lang="en-US" altLang="zh-CN" sz="1800" kern="100" dirty="0">
                <a:effectLst/>
                <a:latin typeface="Times New Roman" panose="02020603050405020304" pitchFamily="18" charset="0"/>
                <a:ea typeface="楷体_GB2312"/>
                <a:cs typeface="Times New Roman" panose="02020603050405020304" pitchFamily="18" charset="0"/>
              </a:rPr>
              <a:t>26</a:t>
            </a:r>
            <a:r>
              <a:rPr lang="zh-CN" altLang="en-US" sz="1800" kern="100" dirty="0">
                <a:effectLst/>
                <a:latin typeface="Times New Roman" panose="02020603050405020304" pitchFamily="18" charset="0"/>
                <a:ea typeface="楷体_GB2312"/>
                <a:cs typeface="Times New Roman" panose="02020603050405020304" pitchFamily="18" charset="0"/>
              </a:rPr>
              <a:t>摄氏度左右，</a:t>
            </a:r>
            <a:r>
              <a:rPr lang="zh-CN" altLang="zh-CN" sz="1800" kern="100" dirty="0">
                <a:effectLst/>
                <a:latin typeface="Times New Roman" panose="02020603050405020304" pitchFamily="18" charset="0"/>
                <a:ea typeface="楷体_GB2312"/>
                <a:cs typeface="Times New Roman" panose="02020603050405020304" pitchFamily="18" charset="0"/>
              </a:rPr>
              <a:t>受环境因素制约比较严重，难以在大多数高压设备中投入使用。</a:t>
            </a:r>
            <a:endParaRPr lang="zh-CN" altLang="en-US" dirty="0"/>
          </a:p>
        </p:txBody>
      </p:sp>
      <p:sp>
        <p:nvSpPr>
          <p:cNvPr id="4" name="灯片编号占位符 3"/>
          <p:cNvSpPr>
            <a:spLocks noGrp="1"/>
          </p:cNvSpPr>
          <p:nvPr>
            <p:ph type="sldNum" sz="quarter" idx="5"/>
          </p:nvPr>
        </p:nvSpPr>
        <p:spPr/>
        <p:txBody>
          <a:bodyPr/>
          <a:lstStyle/>
          <a:p>
            <a:fld id="{819F1110-98BC-47F3-BC55-F0554DD9B533}" type="slidenum">
              <a:rPr lang="zh-CN" altLang="en-US" smtClean="0"/>
              <a:t>2</a:t>
            </a:fld>
            <a:endParaRPr lang="zh-CN" altLang="en-US"/>
          </a:p>
        </p:txBody>
      </p:sp>
    </p:spTree>
    <p:extLst>
      <p:ext uri="{BB962C8B-B14F-4D97-AF65-F5344CB8AC3E}">
        <p14:creationId xmlns:p14="http://schemas.microsoft.com/office/powerpoint/2010/main" val="15048541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800" kern="100" dirty="0">
                <a:effectLst/>
                <a:latin typeface="Times New Roman" panose="02020603050405020304" pitchFamily="18" charset="0"/>
                <a:ea typeface="楷体_GB2312"/>
                <a:cs typeface="Times New Roman" panose="02020603050405020304" pitchFamily="18" charset="0"/>
              </a:rPr>
              <a:t>其中，</a:t>
            </a:r>
            <a:r>
              <a:rPr lang="zh-CN" altLang="zh-CN" sz="1800" kern="100" dirty="0">
                <a:effectLst/>
                <a:latin typeface="Times New Roman" panose="02020603050405020304" pitchFamily="18" charset="0"/>
                <a:ea typeface="楷体_GB2312"/>
                <a:cs typeface="Times New Roman" panose="02020603050405020304" pitchFamily="18" charset="0"/>
              </a:rPr>
              <a:t>美国</a:t>
            </a:r>
            <a:r>
              <a:rPr lang="en-US" altLang="zh-CN" sz="1800" kern="100" dirty="0">
                <a:effectLst/>
                <a:latin typeface="Times New Roman" panose="02020603050405020304" pitchFamily="18" charset="0"/>
                <a:ea typeface="楷体_GB2312"/>
              </a:rPr>
              <a:t>3M</a:t>
            </a:r>
            <a:r>
              <a:rPr lang="zh-CN" altLang="zh-CN" sz="1800" kern="100" dirty="0">
                <a:effectLst/>
                <a:latin typeface="Times New Roman" panose="02020603050405020304" pitchFamily="18" charset="0"/>
                <a:ea typeface="楷体_GB2312"/>
                <a:cs typeface="Times New Roman" panose="02020603050405020304" pitchFamily="18" charset="0"/>
              </a:rPr>
              <a:t>公司综合考虑了气体毒性、温室效应和绝缘性能等因素，经过大量测试研发出全氟异丁腈</a:t>
            </a:r>
            <a:r>
              <a:rPr lang="en-US" altLang="zh-CN" sz="1800" kern="100" dirty="0">
                <a:effectLst/>
                <a:latin typeface="Times New Roman" panose="02020603050405020304" pitchFamily="18" charset="0"/>
                <a:ea typeface="楷体_GB2312"/>
              </a:rPr>
              <a:t>C</a:t>
            </a:r>
            <a:r>
              <a:rPr lang="en-US" altLang="zh-CN" sz="1800" kern="100" baseline="-25000" dirty="0">
                <a:effectLst/>
                <a:latin typeface="Times New Roman" panose="02020603050405020304" pitchFamily="18" charset="0"/>
                <a:ea typeface="楷体_GB2312"/>
              </a:rPr>
              <a:t>4</a:t>
            </a:r>
            <a:r>
              <a:rPr lang="en-US" altLang="zh-CN" sz="1800" kern="100" dirty="0">
                <a:effectLst/>
                <a:latin typeface="Times New Roman" panose="02020603050405020304" pitchFamily="18" charset="0"/>
                <a:ea typeface="楷体_GB2312"/>
              </a:rPr>
              <a:t>F</a:t>
            </a:r>
            <a:r>
              <a:rPr lang="en-US" altLang="zh-CN" sz="1800" kern="100" baseline="-25000" dirty="0">
                <a:effectLst/>
                <a:latin typeface="Times New Roman" panose="02020603050405020304" pitchFamily="18" charset="0"/>
                <a:ea typeface="楷体_GB2312"/>
              </a:rPr>
              <a:t>7</a:t>
            </a:r>
            <a:r>
              <a:rPr lang="en-US" altLang="zh-CN" sz="1800" kern="100" dirty="0">
                <a:effectLst/>
                <a:latin typeface="Times New Roman" panose="02020603050405020304" pitchFamily="18" charset="0"/>
                <a:ea typeface="楷体_GB2312"/>
              </a:rPr>
              <a:t>N</a:t>
            </a:r>
            <a:r>
              <a:rPr lang="zh-CN" altLang="zh-CN" sz="1800" kern="100" dirty="0">
                <a:effectLst/>
                <a:latin typeface="Times New Roman" panose="02020603050405020304" pitchFamily="18" charset="0"/>
                <a:ea typeface="楷体_GB2312"/>
                <a:cs typeface="Times New Roman" panose="02020603050405020304" pitchFamily="18" charset="0"/>
              </a:rPr>
              <a:t>气体</a:t>
            </a:r>
            <a:endParaRPr lang="en-US" altLang="zh-CN" sz="1800" kern="100" dirty="0">
              <a:effectLst/>
              <a:latin typeface="Times New Roman" panose="02020603050405020304" pitchFamily="18" charset="0"/>
              <a:ea typeface="楷体_GB2312"/>
              <a:cs typeface="Times New Roman" panose="02020603050405020304" pitchFamily="18" charset="0"/>
            </a:endParaRPr>
          </a:p>
          <a:p>
            <a:r>
              <a:rPr lang="zh-CN" altLang="en-US" sz="1800" kern="100" dirty="0">
                <a:effectLst/>
                <a:latin typeface="Times New Roman" panose="02020603050405020304" pitchFamily="18" charset="0"/>
                <a:ea typeface="楷体_GB2312"/>
                <a:cs typeface="Times New Roman" panose="02020603050405020304" pitchFamily="18" charset="0"/>
              </a:rPr>
              <a:t>其绝缘性能约为六氟化硫的两倍，全球变暖潜能值约为六氟化硫的十分之一，将是未来一段时间内最具潜力替代六氟化硫的环保型绝缘气体。</a:t>
            </a:r>
            <a:endParaRPr lang="en-US" altLang="zh-CN" sz="1800" kern="100" dirty="0">
              <a:effectLst/>
              <a:latin typeface="Times New Roman" panose="02020603050405020304" pitchFamily="18" charset="0"/>
              <a:ea typeface="楷体_GB2312"/>
              <a:cs typeface="Times New Roman" panose="02020603050405020304" pitchFamily="18" charset="0"/>
            </a:endParaRPr>
          </a:p>
          <a:p>
            <a:endParaRPr lang="en-US" altLang="zh-CN" sz="1800" kern="100" dirty="0">
              <a:effectLst/>
              <a:latin typeface="Times New Roman" panose="02020603050405020304" pitchFamily="18" charset="0"/>
              <a:ea typeface="楷体_GB2312"/>
              <a:cs typeface="Times New Roman" panose="02020603050405020304" pitchFamily="18" charset="0"/>
            </a:endParaRPr>
          </a:p>
          <a:p>
            <a:r>
              <a:rPr lang="zh-CN" altLang="zh-CN" sz="1800" kern="100" dirty="0">
                <a:effectLst/>
                <a:latin typeface="Times New Roman" panose="02020603050405020304" pitchFamily="18" charset="0"/>
                <a:ea typeface="楷体_GB2312"/>
                <a:cs typeface="Times New Roman" panose="02020603050405020304" pitchFamily="18" charset="0"/>
              </a:rPr>
              <a:t>在</a:t>
            </a:r>
            <a:r>
              <a:rPr lang="en-US" altLang="zh-CN" sz="1800" kern="100" dirty="0">
                <a:effectLst/>
                <a:latin typeface="Times New Roman" panose="02020603050405020304" pitchFamily="18" charset="0"/>
                <a:ea typeface="楷体_GB2312"/>
              </a:rPr>
              <a:t>C</a:t>
            </a:r>
            <a:r>
              <a:rPr lang="en-US" altLang="zh-CN" sz="1800" kern="100" baseline="-25000" dirty="0">
                <a:effectLst/>
                <a:latin typeface="Times New Roman" panose="02020603050405020304" pitchFamily="18" charset="0"/>
                <a:ea typeface="楷体_GB2312"/>
              </a:rPr>
              <a:t>4</a:t>
            </a:r>
            <a:r>
              <a:rPr lang="en-US" altLang="zh-CN" sz="1800" kern="100" dirty="0">
                <a:effectLst/>
                <a:latin typeface="Times New Roman" panose="02020603050405020304" pitchFamily="18" charset="0"/>
                <a:ea typeface="楷体_GB2312"/>
              </a:rPr>
              <a:t>F</a:t>
            </a:r>
            <a:r>
              <a:rPr lang="en-US" altLang="zh-CN" sz="1800" kern="100" baseline="-25000" dirty="0">
                <a:effectLst/>
                <a:latin typeface="Times New Roman" panose="02020603050405020304" pitchFamily="18" charset="0"/>
                <a:ea typeface="楷体_GB2312"/>
              </a:rPr>
              <a:t>7</a:t>
            </a:r>
            <a:r>
              <a:rPr lang="en-US" altLang="zh-CN" sz="1800" kern="100" dirty="0">
                <a:effectLst/>
                <a:latin typeface="Times New Roman" panose="02020603050405020304" pitchFamily="18" charset="0"/>
                <a:ea typeface="楷体_GB2312"/>
              </a:rPr>
              <a:t>N</a:t>
            </a:r>
            <a:r>
              <a:rPr lang="zh-CN" altLang="zh-CN" sz="1800" kern="100" dirty="0">
                <a:effectLst/>
                <a:latin typeface="Times New Roman" panose="02020603050405020304" pitchFamily="18" charset="0"/>
                <a:ea typeface="楷体_GB2312"/>
                <a:cs typeface="Times New Roman" panose="02020603050405020304" pitchFamily="18" charset="0"/>
              </a:rPr>
              <a:t>气体占比少于</a:t>
            </a:r>
            <a:r>
              <a:rPr lang="en-US" altLang="zh-CN" sz="1800" kern="100" dirty="0">
                <a:effectLst/>
                <a:latin typeface="Times New Roman" panose="02020603050405020304" pitchFamily="18" charset="0"/>
                <a:ea typeface="楷体_GB2312"/>
              </a:rPr>
              <a:t>4%</a:t>
            </a:r>
            <a:r>
              <a:rPr lang="zh-CN" altLang="zh-CN" sz="1800" kern="100" dirty="0">
                <a:effectLst/>
                <a:latin typeface="Times New Roman" panose="02020603050405020304" pitchFamily="18" charset="0"/>
                <a:ea typeface="楷体_GB2312"/>
                <a:cs typeface="Times New Roman" panose="02020603050405020304" pitchFamily="18" charset="0"/>
              </a:rPr>
              <a:t>时液化温度可以达到</a:t>
            </a:r>
            <a:r>
              <a:rPr lang="en-US" altLang="zh-CN" sz="1800" kern="100" dirty="0">
                <a:effectLst/>
                <a:latin typeface="Times New Roman" panose="02020603050405020304" pitchFamily="18" charset="0"/>
                <a:ea typeface="楷体_GB2312"/>
              </a:rPr>
              <a:t>-30</a:t>
            </a:r>
            <a:r>
              <a:rPr lang="zh-CN" altLang="zh-CN" sz="1800" kern="100" dirty="0">
                <a:effectLst/>
                <a:latin typeface="Times New Roman" panose="02020603050405020304" pitchFamily="18" charset="0"/>
                <a:ea typeface="楷体_GB2312"/>
                <a:cs typeface="Times New Roman" panose="02020603050405020304" pitchFamily="18" charset="0"/>
              </a:rPr>
              <a:t>℃以下</a:t>
            </a:r>
            <a:endParaRPr lang="zh-CN" altLang="en-US" dirty="0"/>
          </a:p>
        </p:txBody>
      </p:sp>
      <p:sp>
        <p:nvSpPr>
          <p:cNvPr id="4" name="灯片编号占位符 3"/>
          <p:cNvSpPr>
            <a:spLocks noGrp="1"/>
          </p:cNvSpPr>
          <p:nvPr>
            <p:ph type="sldNum" sz="quarter" idx="5"/>
          </p:nvPr>
        </p:nvSpPr>
        <p:spPr/>
        <p:txBody>
          <a:bodyPr/>
          <a:lstStyle/>
          <a:p>
            <a:fld id="{819F1110-98BC-47F3-BC55-F0554DD9B533}" type="slidenum">
              <a:rPr lang="zh-CN" altLang="en-US" smtClean="0"/>
              <a:t>3</a:t>
            </a:fld>
            <a:endParaRPr lang="zh-CN" altLang="en-US"/>
          </a:p>
        </p:txBody>
      </p:sp>
    </p:spTree>
    <p:extLst>
      <p:ext uri="{BB962C8B-B14F-4D97-AF65-F5344CB8AC3E}">
        <p14:creationId xmlns:p14="http://schemas.microsoft.com/office/powerpoint/2010/main" val="28149420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目前对于全氟异丁腈气体的应用中，</a:t>
            </a:r>
            <a:endPar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法国</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Alstom</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公司对于</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C</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4</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F</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7</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N/CO</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混合气体的绝缘性能、灭弧性能以及温升特性进行了研究，结果表明</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0.1MPaC</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4</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F</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7</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N</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体积分数为</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18%-20%</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的</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C</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4</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F</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7</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N/CO</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混合气体的绝缘性能与同等压力纯</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SF</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6</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气体的绝缘性能相当；</a:t>
            </a:r>
            <a:endPar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0.88MPaC</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4</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F</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7</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N</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体积分数为</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4%</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的</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C</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4</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F</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7</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N/CO</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混合气体的绝缘性能与</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0.55MPa</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的纯</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SF</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6</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气体相当，并且在该压力下</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C</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4</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F</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7</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N/CO</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混合气体的液化温度可以降低到</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-30</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℃，可以极大扩展</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C</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4</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F</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7</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N</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混合气体应用的地域范围。</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a:t>
            </a:r>
            <a:endPar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美国</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GE</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公司进行了</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4%</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的</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C</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4</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F</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7</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N/CO</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混合气体灭弧性能实验，发现该混合气体燃弧时间相较于</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SF6</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更短一些，</a:t>
            </a:r>
            <a:endPar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并</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研制出以</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C</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4</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F</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7</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N/CO</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混合气体为环保绝缘气体的</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420kV GIS</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a:t>
            </a:r>
            <a:endPar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2018</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年（</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沈阳工业大学的</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徐建源等人为了进一步研究</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C</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4</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F</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7</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N/CO</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混合气体在高电压设备中应用的可行性，</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以</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C</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4</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F</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7</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N/CO</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混合气体为绝缘介质</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a:t>
            </a:r>
            <a:endPar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设计了</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110kVGIL</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快速接地开关空载分闸试验，</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并与</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SF</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6</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做绝缘介质时进行对比，</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a:t>
            </a:r>
            <a:endPar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发现</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20%C</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4</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F</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7</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N/C0</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混合气体充当绝缘介质</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时虽然仍有击穿发生</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，但</a:t>
            </a:r>
            <a:endPar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发生的绝缘击穿开距范围更小，开关的分闸速度也有所提高</a:t>
            </a:r>
            <a:endPar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上述研究多集中于</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C</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4</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F</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7</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N/CO</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混合气体在工频条件下的研究。</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对于</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C</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4</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F</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7</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N</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与</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N</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的混合气体以及</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C</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4</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F</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7</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N</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混合气体在脉冲功率领域中的研究较少。</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a:t>
            </a:r>
            <a:endPar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本</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研究</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将</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C</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4</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F</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7</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N/N</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混合气体应用于高功率脉冲驱动源中，作为电晕稳定气体开关的绝缘介质，在重频条件下研究了该混合气体对于电晕稳定气体开关击穿特性的影响。</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fld id="{819F1110-98BC-47F3-BC55-F0554DD9B533}" type="slidenum">
              <a:rPr lang="zh-CN" altLang="en-US" smtClean="0"/>
              <a:t>4</a:t>
            </a:fld>
            <a:endParaRPr lang="zh-CN" altLang="en-US"/>
          </a:p>
        </p:txBody>
      </p:sp>
    </p:spTree>
    <p:extLst>
      <p:ext uri="{BB962C8B-B14F-4D97-AF65-F5344CB8AC3E}">
        <p14:creationId xmlns:p14="http://schemas.microsoft.com/office/powerpoint/2010/main" val="36846770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800" dirty="0">
                <a:effectLst/>
                <a:ea typeface="宋体" panose="02010600030101010101" pitchFamily="2" charset="-122"/>
                <a:cs typeface="Times New Roman" panose="02020603050405020304" pitchFamily="18" charset="0"/>
              </a:rPr>
              <a:t>实验在高功率脉冲驱动源上进行，实验装置图由图所示。</a:t>
            </a:r>
            <a:endParaRPr lang="en-US" altLang="zh-CN" sz="1800" dirty="0">
              <a:effectLst/>
              <a:ea typeface="宋体" panose="02010600030101010101" pitchFamily="2" charset="-122"/>
              <a:cs typeface="Times New Roman" panose="02020603050405020304" pitchFamily="18" charset="0"/>
            </a:endParaRPr>
          </a:p>
          <a:p>
            <a:r>
              <a:rPr lang="zh-CN" altLang="zh-CN" sz="1800" dirty="0">
                <a:effectLst/>
                <a:ea typeface="宋体" panose="02010600030101010101" pitchFamily="2" charset="-122"/>
                <a:cs typeface="Times New Roman" panose="02020603050405020304" pitchFamily="18" charset="0"/>
              </a:rPr>
              <a:t>充电系统</a:t>
            </a:r>
            <a:r>
              <a:rPr lang="zh-CN" altLang="en-US" sz="1800" dirty="0">
                <a:effectLst/>
                <a:ea typeface="宋体" panose="02010600030101010101" pitchFamily="2" charset="-122"/>
                <a:cs typeface="Times New Roman" panose="02020603050405020304" pitchFamily="18" charset="0"/>
              </a:rPr>
              <a:t>对</a:t>
            </a:r>
            <a:r>
              <a:rPr lang="zh-CN" altLang="zh-CN" sz="1800" dirty="0">
                <a:effectLst/>
                <a:ea typeface="宋体" panose="02010600030101010101" pitchFamily="2" charset="-122"/>
                <a:cs typeface="Times New Roman" panose="02020603050405020304" pitchFamily="18" charset="0"/>
              </a:rPr>
              <a:t>原边电容充电。当晶闸管闭合后，螺旋</a:t>
            </a:r>
            <a:r>
              <a:rPr lang="en-US" altLang="zh-CN" sz="1800" dirty="0" err="1">
                <a:effectLst/>
                <a:latin typeface="Times New Roman" panose="02020603050405020304" pitchFamily="18" charset="0"/>
                <a:ea typeface="宋体" panose="02010600030101010101" pitchFamily="2" charset="-122"/>
              </a:rPr>
              <a:t>Blumlein</a:t>
            </a:r>
            <a:r>
              <a:rPr lang="zh-CN" altLang="zh-CN" sz="1800" dirty="0">
                <a:effectLst/>
                <a:ea typeface="宋体" panose="02010600030101010101" pitchFamily="2" charset="-122"/>
                <a:cs typeface="Times New Roman" panose="02020603050405020304" pitchFamily="18" charset="0"/>
              </a:rPr>
              <a:t>线通过变压器进行充电，控制系统控制触发信号对气体开关进行触发，在负载上可以得到高功率脉冲信号。</a:t>
            </a:r>
            <a:endParaRPr lang="en-US" altLang="zh-CN" sz="1800" dirty="0">
              <a:effectLst/>
              <a:ea typeface="宋体" panose="02010600030101010101" pitchFamily="2" charset="-122"/>
              <a:cs typeface="Times New Roman" panose="02020603050405020304" pitchFamily="18" charset="0"/>
            </a:endParaRPr>
          </a:p>
          <a:p>
            <a:r>
              <a:rPr lang="zh-CN" altLang="zh-CN" sz="1800" dirty="0">
                <a:effectLst/>
                <a:ea typeface="宋体" panose="02010600030101010101" pitchFamily="2" charset="-122"/>
                <a:cs typeface="Times New Roman" panose="02020603050405020304" pitchFamily="18" charset="0"/>
              </a:rPr>
              <a:t>充电和触发均通过控制系统由</a:t>
            </a:r>
            <a:r>
              <a:rPr lang="en-US" altLang="zh-CN" sz="1800" dirty="0">
                <a:effectLst/>
                <a:ea typeface="宋体" panose="02010600030101010101" pitchFamily="2" charset="-122"/>
                <a:cs typeface="Times New Roman" panose="02020603050405020304" pitchFamily="18" charset="0"/>
              </a:rPr>
              <a:t>PC</a:t>
            </a:r>
            <a:r>
              <a:rPr lang="zh-CN" altLang="zh-CN" sz="1800" dirty="0">
                <a:effectLst/>
                <a:ea typeface="宋体" panose="02010600030101010101" pitchFamily="2" charset="-122"/>
                <a:cs typeface="Times New Roman" panose="02020603050405020304" pitchFamily="18" charset="0"/>
              </a:rPr>
              <a:t>端实现。电容分压器可以将信号传输到示波器，观察到电压变化情况</a:t>
            </a:r>
            <a:endParaRPr lang="en-US" altLang="zh-CN" sz="1800" dirty="0">
              <a:effectLst/>
              <a:ea typeface="宋体" panose="0201060003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fld id="{819F1110-98BC-47F3-BC55-F0554DD9B533}" type="slidenum">
              <a:rPr lang="zh-CN" altLang="en-US" smtClean="0"/>
              <a:t>5</a:t>
            </a:fld>
            <a:endParaRPr lang="zh-CN" altLang="en-US"/>
          </a:p>
        </p:txBody>
      </p:sp>
    </p:spTree>
    <p:extLst>
      <p:ext uri="{BB962C8B-B14F-4D97-AF65-F5344CB8AC3E}">
        <p14:creationId xmlns:p14="http://schemas.microsoft.com/office/powerpoint/2010/main" val="12276617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实验使用的开关为电晕稳定气体开关，</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                                                                         </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图</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2(</a:t>
            </a:r>
            <a:r>
              <a:rPr lang="en-US"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a</a:t>
            </a:r>
            <a:r>
              <a:rPr lang="en-US" altLang="zh-CN" sz="1800" kern="100" dirty="0">
                <a:effectLst/>
                <a:latin typeface="宋体" panose="02010600030101010101" pitchFamily="2" charset="-122"/>
                <a:ea typeface="等线" panose="02010600030101010101" pitchFamily="2" charset="-122"/>
                <a:cs typeface="Times New Roman" panose="02020603050405020304" pitchFamily="18" charset="0"/>
              </a:rPr>
              <a:t>)</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为电晕稳定气体开关结构示意图，</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a:t>
            </a:r>
            <a:endPar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endParaRPr>
          </a:p>
          <a:p>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其</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接地极</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是一个中空圆柱体，</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外径</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为</a:t>
            </a:r>
            <a:r>
              <a:rPr lang="en-US" altLang="zh-CN" sz="1800" kern="100" dirty="0">
                <a:effectLst/>
                <a:latin typeface="等线" panose="02010600030101010101" pitchFamily="2" charset="-122"/>
                <a:ea typeface="等线" panose="02010600030101010101" pitchFamily="2" charset="-122"/>
                <a:cs typeface="Times New Roman" panose="02020603050405020304" pitchFamily="18" charset="0"/>
              </a:rPr>
              <a:t>180mm</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内径</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为</a:t>
            </a:r>
            <a:r>
              <a:rPr lang="en-US" altLang="zh-CN" sz="1800" kern="100" dirty="0">
                <a:effectLst/>
                <a:latin typeface="等线" panose="02010600030101010101" pitchFamily="2" charset="-122"/>
                <a:ea typeface="等线" panose="02010600030101010101" pitchFamily="2" charset="-122"/>
                <a:cs typeface="Times New Roman" panose="02020603050405020304" pitchFamily="18" charset="0"/>
              </a:rPr>
              <a:t>40mm</a:t>
            </a:r>
          </a:p>
          <a:p>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高压电极外径</a:t>
            </a:r>
            <a:r>
              <a:rPr lang="en-US" altLang="zh-CN" sz="1800" kern="100" dirty="0">
                <a:effectLst/>
                <a:latin typeface="宋体" panose="02010600030101010101" pitchFamily="2" charset="-122"/>
                <a:ea typeface="等线" panose="02010600030101010101" pitchFamily="2" charset="-122"/>
                <a:cs typeface="Times New Roman" panose="02020603050405020304" pitchFamily="18" charset="0"/>
              </a:rPr>
              <a:t>180mm</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，内圆柱体直径</a:t>
            </a:r>
            <a:r>
              <a:rPr lang="en-US" altLang="zh-CN" sz="1800" kern="100" dirty="0">
                <a:effectLst/>
                <a:latin typeface="宋体" panose="02010600030101010101" pitchFamily="2" charset="-122"/>
                <a:ea typeface="等线" panose="02010600030101010101" pitchFamily="2" charset="-122"/>
                <a:cs typeface="Times New Roman" panose="02020603050405020304" pitchFamily="18" charset="0"/>
              </a:rPr>
              <a:t>75mm</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，高压极处到触发极的主间隙为</a:t>
            </a:r>
            <a:r>
              <a:rPr lang="en-US" altLang="zh-CN" sz="1800" kern="100" dirty="0">
                <a:effectLst/>
                <a:latin typeface="宋体" panose="02010600030101010101" pitchFamily="2" charset="-122"/>
                <a:ea typeface="等线" panose="02010600030101010101" pitchFamily="2" charset="-122"/>
                <a:cs typeface="Times New Roman" panose="02020603050405020304" pitchFamily="18" charset="0"/>
              </a:rPr>
              <a:t>30mm</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a:t>
            </a:r>
            <a:endPar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endParaRPr>
          </a:p>
          <a:p>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在水平方向上，采用风速为</a:t>
            </a:r>
            <a:r>
              <a:rPr lang="en-US" altLang="zh-CN" sz="1800" kern="100" dirty="0">
                <a:effectLst/>
                <a:latin typeface="等线" panose="02010600030101010101" pitchFamily="2" charset="-122"/>
                <a:ea typeface="等线" panose="02010600030101010101" pitchFamily="2" charset="-122"/>
                <a:cs typeface="Times New Roman" panose="02020603050405020304" pitchFamily="18" charset="0"/>
              </a:rPr>
              <a:t>15m/s</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的吹风系统和一个特殊设计的通风管道，</a:t>
            </a:r>
            <a:endPar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endParaRPr>
          </a:p>
          <a:p>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可以使</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C</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4</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F</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7</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N</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和</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N</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充分混合，并且有利于绝缘恢复，在脉冲间隔期间迅速恢复电极间区域绝缘状态。</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indent="266700" algn="just">
              <a:lnSpc>
                <a:spcPct val="150000"/>
              </a:lnSpc>
            </a:pP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触发极为环状，增加了初始电晕的体积，材料为铜钨合金，分为主触发环和侧触发环。</a:t>
            </a:r>
            <a:endPar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endParaRPr>
          </a:p>
          <a:p>
            <a:pPr indent="266700" algn="just">
              <a:lnSpc>
                <a:spcPct val="150000"/>
              </a:lnSpc>
            </a:pP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触发极外径</a:t>
            </a:r>
            <a:r>
              <a:rPr lang="en-US" altLang="zh-CN" sz="1800" kern="100" dirty="0">
                <a:effectLst/>
                <a:latin typeface="宋体" panose="02010600030101010101" pitchFamily="2" charset="-122"/>
                <a:ea typeface="等线" panose="02010600030101010101" pitchFamily="2" charset="-122"/>
                <a:cs typeface="Times New Roman" panose="02020603050405020304" pitchFamily="18" charset="0"/>
              </a:rPr>
              <a:t>25mm</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，内径</a:t>
            </a:r>
            <a:r>
              <a:rPr lang="en-US" altLang="zh-CN" sz="1800" kern="100" dirty="0">
                <a:effectLst/>
                <a:latin typeface="宋体" panose="02010600030101010101" pitchFamily="2" charset="-122"/>
                <a:ea typeface="等线" panose="02010600030101010101" pitchFamily="2" charset="-122"/>
                <a:cs typeface="Times New Roman" panose="02020603050405020304" pitchFamily="18" charset="0"/>
              </a:rPr>
              <a:t>15mm</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，触发环根部向外突出</a:t>
            </a:r>
            <a:r>
              <a:rPr lang="en-US" altLang="zh-CN" sz="1800" kern="100" dirty="0">
                <a:effectLst/>
                <a:latin typeface="宋体" panose="02010600030101010101" pitchFamily="2" charset="-122"/>
                <a:ea typeface="等线" panose="02010600030101010101" pitchFamily="2" charset="-122"/>
                <a:cs typeface="Times New Roman" panose="02020603050405020304" pitchFamily="18" charset="0"/>
              </a:rPr>
              <a:t>2mm</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a:t>
            </a:r>
            <a:endPar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endParaRPr>
          </a:p>
          <a:p>
            <a:pPr indent="266700" algn="just">
              <a:lnSpc>
                <a:spcPct val="150000"/>
              </a:lnSpc>
            </a:pP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开关高压极与接地极间背景场</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较为</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均匀，</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                                     </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在触发极尖端附近形成局部非均匀场，</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a:t>
            </a:r>
            <a:endPar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endParaRPr>
          </a:p>
          <a:p>
            <a:pPr indent="266700" algn="just">
              <a:lnSpc>
                <a:spcPct val="150000"/>
              </a:lnSpc>
            </a:pP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场增强区域局限于触发环附近。</a:t>
            </a:r>
            <a:endPar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endParaRPr>
          </a:p>
          <a:p>
            <a:pPr indent="266700" algn="just">
              <a:lnSpc>
                <a:spcPct val="150000"/>
              </a:lnSpc>
            </a:pP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气体开关工作时，触发极在对高压电极充电时形成电晕，其主、侧触发环可以固定放电通道，</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N</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的电离特性有利于电晕形成，</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C</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4</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F</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7</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N</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的电负性使得电场增强区的电晕稳定，</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二者</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协同作用在触发电极处形成稳定电晕，增强了气体开关的稳定性。</a:t>
            </a:r>
            <a:endPar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endParaRPr>
          </a:p>
          <a:p>
            <a:pPr indent="266700" algn="just">
              <a:lnSpc>
                <a:spcPct val="150000"/>
              </a:lnSpc>
            </a:pP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实验前对实验腔体内部和电极进行预处理</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，擦拭并避免二次污染，密封处理后进行气密性检查，再对实验腔体进行抽真空和洗气处理。</a:t>
            </a:r>
            <a:endPar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endParaRPr>
          </a:p>
          <a:p>
            <a:pPr indent="266700" algn="just">
              <a:lnSpc>
                <a:spcPct val="150000"/>
              </a:lnSpc>
            </a:pP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采用分压法向实验腔体进行充气，</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静置使其达到混合均匀的状态后开展实验</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a:t>
            </a:r>
            <a:endPar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endParaRPr>
          </a:p>
          <a:p>
            <a:pPr marL="0" marR="0" lvl="0" indent="266700" algn="just" defTabSz="914400" rtl="0" eaLnBrk="1" fontAlgn="auto" latinLnBrk="0" hangingPunct="1">
              <a:lnSpc>
                <a:spcPct val="150000"/>
              </a:lnSpc>
              <a:spcBef>
                <a:spcPts val="0"/>
              </a:spcBef>
              <a:spcAft>
                <a:spcPts val="0"/>
              </a:spcAft>
              <a:buClrTx/>
              <a:buSzTx/>
              <a:buFontTx/>
              <a:buNone/>
              <a:tabLst/>
              <a:defRPr/>
            </a:pPr>
            <a:endPar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endParaRPr>
          </a:p>
          <a:p>
            <a:pPr marL="0" marR="0" lvl="0" indent="266700" algn="just" defTabSz="914400" rtl="0" eaLnBrk="1" fontAlgn="auto" latinLnBrk="0" hangingPunct="1">
              <a:lnSpc>
                <a:spcPct val="150000"/>
              </a:lnSpc>
              <a:spcBef>
                <a:spcPts val="0"/>
              </a:spcBef>
              <a:spcAft>
                <a:spcPts val="0"/>
              </a:spcAft>
              <a:buClrTx/>
              <a:buSzTx/>
              <a:buFontTx/>
              <a:buNone/>
              <a:tabLst/>
              <a:defRPr/>
            </a:pPr>
            <a:endPar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endParaRPr>
          </a:p>
          <a:p>
            <a:pPr marL="0" marR="0" lvl="0" indent="266700" algn="just" defTabSz="914400" rtl="0" eaLnBrk="1" fontAlgn="auto" latinLnBrk="0" hangingPunct="1">
              <a:lnSpc>
                <a:spcPct val="150000"/>
              </a:lnSpc>
              <a:spcBef>
                <a:spcPts val="0"/>
              </a:spcBef>
              <a:spcAft>
                <a:spcPts val="0"/>
              </a:spcAft>
              <a:buClrTx/>
              <a:buSzTx/>
              <a:buFontTx/>
              <a:buNone/>
              <a:tabLst/>
              <a:defRPr/>
            </a:pP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实验前对实验腔体内部和电极进行预处理，使用干净的丝绸和无水乙醇对实验腔体内部进行擦拭，并使其自然风干，以祛除杂质对实验结果准确度的影响。处理过程中穿戴丁腈实验手套，避免手部的污秽、汗渍等其他杂质对实验腔体和电极造成二次污染。进行彻底清洁后，密封处理，确保实验腔体处于洁净环境中，并对实验腔体进行气密性检查，在气密性达到要求后，对实验腔体进行抽真空和洗气处理，以排除空气中其他组分的干扰。</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marL="0" marR="0" lvl="0" indent="266700" algn="just" defTabSz="914400" rtl="0" eaLnBrk="1" fontAlgn="auto" latinLnBrk="0" hangingPunct="1">
              <a:lnSpc>
                <a:spcPct val="150000"/>
              </a:lnSpc>
              <a:spcBef>
                <a:spcPts val="0"/>
              </a:spcBef>
              <a:spcAft>
                <a:spcPts val="0"/>
              </a:spcAft>
              <a:buClrTx/>
              <a:buSzTx/>
              <a:buFontTx/>
              <a:buNone/>
              <a:tabLst/>
              <a:defRPr/>
            </a:pPr>
            <a:r>
              <a:rPr lang="zh-CN" altLang="zh-CN" sz="1800" dirty="0">
                <a:effectLst/>
                <a:ea typeface="宋体" panose="02010600030101010101" pitchFamily="2" charset="-122"/>
                <a:cs typeface="Times New Roman" panose="02020603050405020304" pitchFamily="18" charset="0"/>
              </a:rPr>
              <a:t>采用分压法向实验腔体中充气</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进行气体混合时，先充入质量大且占比较小的</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C</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4</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F</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7</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N</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，在充入质量较小且占比较大的</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N</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，静置使其达到混合均匀的状态后开展实验。在每次改变</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C</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4</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F</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7</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N</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占比含量时，使用实验所用气体洗气，避免实验腔体中空气或上一组实验残留的气体影响实验结果。</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indent="266700" algn="just">
              <a:lnSpc>
                <a:spcPct val="150000"/>
              </a:lnSpc>
            </a:pP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fld id="{819F1110-98BC-47F3-BC55-F0554DD9B533}" type="slidenum">
              <a:rPr lang="zh-CN" altLang="en-US" smtClean="0"/>
              <a:t>6</a:t>
            </a:fld>
            <a:endParaRPr lang="zh-CN" altLang="en-US"/>
          </a:p>
        </p:txBody>
      </p:sp>
    </p:spTree>
    <p:extLst>
      <p:ext uri="{BB962C8B-B14F-4D97-AF65-F5344CB8AC3E}">
        <p14:creationId xmlns:p14="http://schemas.microsoft.com/office/powerpoint/2010/main" val="1746585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266700" algn="just">
              <a:lnSpc>
                <a:spcPct val="150000"/>
              </a:lnSpc>
            </a:pP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在</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C</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4</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F</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7</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N/N</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混合气体气压维持在</a:t>
            </a:r>
            <a:r>
              <a:rPr lang="en-US" altLang="zh-CN" sz="1800" kern="100" dirty="0">
                <a:effectLst/>
                <a:latin typeface="宋体" panose="02010600030101010101" pitchFamily="2" charset="-122"/>
                <a:ea typeface="等线" panose="02010600030101010101" pitchFamily="2" charset="-122"/>
                <a:cs typeface="Times New Roman" panose="02020603050405020304" pitchFamily="18" charset="0"/>
              </a:rPr>
              <a:t>0.1MPa</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条件下，改变</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C</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4</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F</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7</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N</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含量为</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11.25%</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9%</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7%</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5%</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3%</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1%</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时，进行重频次数</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为</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50</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，频率为</a:t>
            </a:r>
            <a:r>
              <a:rPr lang="en-US" altLang="zh-CN" sz="1800" kern="100" dirty="0">
                <a:effectLst/>
                <a:latin typeface="等线" panose="02010600030101010101" pitchFamily="2" charset="-122"/>
                <a:ea typeface="等线" panose="02010600030101010101" pitchFamily="2" charset="-122"/>
                <a:cs typeface="Times New Roman" panose="02020603050405020304" pitchFamily="18" charset="0"/>
              </a:rPr>
              <a:t> 1</a:t>
            </a:r>
            <a:r>
              <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rPr>
              <a:t>、</a:t>
            </a:r>
            <a:r>
              <a:rPr lang="en-US" altLang="zh-CN" sz="1800" kern="100" dirty="0">
                <a:effectLst/>
                <a:latin typeface="等线" panose="02010600030101010101" pitchFamily="2" charset="-122"/>
                <a:ea typeface="等线" panose="02010600030101010101" pitchFamily="2" charset="-122"/>
                <a:cs typeface="Times New Roman" panose="02020603050405020304" pitchFamily="18" charset="0"/>
              </a:rPr>
              <a:t>10 </a:t>
            </a:r>
            <a:r>
              <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rPr>
              <a:t>、</a:t>
            </a:r>
            <a:r>
              <a:rPr lang="en-US" altLang="zh-CN" sz="1800" kern="100" dirty="0">
                <a:effectLst/>
                <a:latin typeface="等线" panose="02010600030101010101" pitchFamily="2" charset="-122"/>
                <a:ea typeface="等线" panose="02010600030101010101" pitchFamily="2" charset="-122"/>
                <a:cs typeface="Times New Roman" panose="02020603050405020304" pitchFamily="18" charset="0"/>
              </a:rPr>
              <a:t>20 </a:t>
            </a:r>
            <a:r>
              <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rPr>
              <a:t>、</a:t>
            </a:r>
            <a:r>
              <a:rPr lang="en-US" altLang="zh-CN" sz="1800" kern="100" dirty="0">
                <a:effectLst/>
                <a:latin typeface="等线" panose="02010600030101010101" pitchFamily="2" charset="-122"/>
                <a:ea typeface="等线" panose="02010600030101010101" pitchFamily="2" charset="-122"/>
                <a:cs typeface="Times New Roman" panose="02020603050405020304" pitchFamily="18" charset="0"/>
              </a:rPr>
              <a:t>30HZ </a:t>
            </a:r>
            <a:r>
              <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rPr>
              <a:t>下的重频实验。</a:t>
            </a:r>
            <a:endParaRPr lang="en-US"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indent="266700" algn="just">
              <a:lnSpc>
                <a:spcPct val="150000"/>
              </a:lnSpc>
            </a:pPr>
            <a:r>
              <a:rPr lang="en-US" altLang="zh-CN" sz="1800" kern="100" dirty="0">
                <a:effectLst/>
                <a:latin typeface="等线" panose="02010600030101010101" pitchFamily="2" charset="-122"/>
                <a:ea typeface="等线" panose="02010600030101010101" pitchFamily="2" charset="-122"/>
                <a:cs typeface="Times New Roman" panose="02020603050405020304" pitchFamily="18" charset="0"/>
              </a:rPr>
              <a:t> </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实验中，控制系统发出</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12V</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初始控制小信号，传输</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至</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触发系统。触发电压施加到触发极，开关击穿，在负载上得到准方波信号。示波器上得到的实验波形基本分为两种，一种是</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稳定工作</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时的波形，另一种是发生过开关自击穿现象的波形。</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indent="266700" algn="just">
              <a:lnSpc>
                <a:spcPct val="150000"/>
              </a:lnSpc>
            </a:pP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图中</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显示了</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稳定工作</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时的</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负载电压和触发电压</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波形，</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以及在</a:t>
            </a:r>
            <a:r>
              <a:rPr lang="zh-CN" altLang="zh-CN" sz="1800" dirty="0">
                <a:effectLst/>
                <a:ea typeface="宋体" panose="02010600030101010101" pitchFamily="2" charset="-122"/>
                <a:cs typeface="Times New Roman" panose="02020603050405020304" pitchFamily="18" charset="0"/>
              </a:rPr>
              <a:t>第一个下降沿</a:t>
            </a:r>
            <a:r>
              <a:rPr lang="en-US" altLang="zh-CN" sz="1800" dirty="0">
                <a:effectLst/>
                <a:ea typeface="宋体" panose="02010600030101010101" pitchFamily="2" charset="-122"/>
                <a:cs typeface="Times New Roman" panose="02020603050405020304" pitchFamily="18" charset="0"/>
              </a:rPr>
              <a:t>10%</a:t>
            </a:r>
            <a:r>
              <a:rPr lang="zh-CN" altLang="zh-CN" sz="1800" dirty="0">
                <a:effectLst/>
                <a:ea typeface="宋体" panose="02010600030101010101" pitchFamily="2" charset="-122"/>
                <a:cs typeface="Times New Roman" panose="02020603050405020304" pitchFamily="18" charset="0"/>
              </a:rPr>
              <a:t>处时间分布情况</a:t>
            </a:r>
            <a:r>
              <a:rPr lang="zh-CN" altLang="en-US" sz="1800" dirty="0">
                <a:effectLst/>
                <a:ea typeface="宋体" panose="02010600030101010101" pitchFamily="2" charset="-122"/>
                <a:cs typeface="Times New Roman" panose="02020603050405020304" pitchFamily="18" charset="0"/>
              </a:rPr>
              <a:t>，通过时间分布情况可以得到其抖动程度。</a:t>
            </a:r>
            <a:endParaRPr lang="en-US" altLang="zh-CN" sz="1800" dirty="0">
              <a:effectLst/>
              <a:ea typeface="宋体" panose="02010600030101010101" pitchFamily="2" charset="-122"/>
              <a:cs typeface="Times New Roman" panose="02020603050405020304" pitchFamily="18" charset="0"/>
            </a:endParaRPr>
          </a:p>
          <a:p>
            <a:pPr marL="0" marR="0" lvl="0" indent="266700" algn="just" defTabSz="914400" rtl="0" eaLnBrk="1" fontAlgn="auto" latinLnBrk="0" hangingPunct="1">
              <a:lnSpc>
                <a:spcPct val="150000"/>
              </a:lnSpc>
              <a:spcBef>
                <a:spcPts val="0"/>
              </a:spcBef>
              <a:spcAft>
                <a:spcPts val="0"/>
              </a:spcAft>
              <a:buClrTx/>
              <a:buSzTx/>
              <a:buFontTx/>
              <a:buNone/>
              <a:tabLst/>
              <a:defRPr/>
            </a:pPr>
            <a:endParaRPr lang="en-US" altLang="zh-CN" sz="1800" dirty="0">
              <a:effectLst/>
              <a:ea typeface="宋体" panose="02010600030101010101" pitchFamily="2" charset="-122"/>
              <a:cs typeface="Times New Roman" panose="02020603050405020304" pitchFamily="18" charset="0"/>
            </a:endParaRPr>
          </a:p>
          <a:p>
            <a:pPr marL="0" marR="0" lvl="0" indent="266700" algn="just" defTabSz="914400" rtl="0" eaLnBrk="1" fontAlgn="auto" latinLnBrk="0" hangingPunct="1">
              <a:lnSpc>
                <a:spcPct val="150000"/>
              </a:lnSpc>
              <a:spcBef>
                <a:spcPts val="0"/>
              </a:spcBef>
              <a:spcAft>
                <a:spcPts val="0"/>
              </a:spcAft>
              <a:buClrTx/>
              <a:buSzTx/>
              <a:buFontTx/>
              <a:buNone/>
              <a:tabLst/>
              <a:defRPr/>
            </a:pP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从高压电极获得充电电压信号，然后</a:t>
            </a:r>
            <a:endPar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endParaRPr>
          </a:p>
          <a:p>
            <a:pPr marL="0" marR="0" lvl="0" indent="266700" algn="just" defTabSz="914400" rtl="0" eaLnBrk="1" fontAlgn="auto" latinLnBrk="0" hangingPunct="1">
              <a:lnSpc>
                <a:spcPct val="150000"/>
              </a:lnSpc>
              <a:spcBef>
                <a:spcPts val="0"/>
              </a:spcBef>
              <a:spcAft>
                <a:spcPts val="0"/>
              </a:spcAft>
              <a:buClrTx/>
              <a:buSzTx/>
              <a:buFontTx/>
              <a:buNone/>
              <a:tabLst/>
              <a:defRPr/>
            </a:pP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为</a:t>
            </a:r>
            <a:r>
              <a:rPr lang="en-US" altLang="zh-CN" sz="1800" kern="100" dirty="0">
                <a:effectLst/>
                <a:latin typeface="宋体" panose="02010600030101010101" pitchFamily="2" charset="-122"/>
                <a:ea typeface="等线" panose="02010600030101010101" pitchFamily="2" charset="-122"/>
                <a:cs typeface="Times New Roman" panose="02020603050405020304" pitchFamily="18" charset="0"/>
              </a:rPr>
              <a:t>C</a:t>
            </a:r>
            <a:r>
              <a:rPr lang="en-US" altLang="zh-CN" sz="1800" kern="100" baseline="-25000" dirty="0">
                <a:effectLst/>
                <a:latin typeface="宋体" panose="02010600030101010101" pitchFamily="2" charset="-122"/>
                <a:ea typeface="等线" panose="02010600030101010101" pitchFamily="2" charset="-122"/>
                <a:cs typeface="Times New Roman" panose="02020603050405020304" pitchFamily="18" charset="0"/>
              </a:rPr>
              <a:t>4</a:t>
            </a:r>
            <a:r>
              <a:rPr lang="en-US" altLang="zh-CN" sz="1800" kern="100" dirty="0">
                <a:effectLst/>
                <a:latin typeface="宋体" panose="02010600030101010101" pitchFamily="2" charset="-122"/>
                <a:ea typeface="等线" panose="02010600030101010101" pitchFamily="2" charset="-122"/>
                <a:cs typeface="Times New Roman" panose="02020603050405020304" pitchFamily="18" charset="0"/>
              </a:rPr>
              <a:t>F</a:t>
            </a:r>
            <a:r>
              <a:rPr lang="en-US" altLang="zh-CN" sz="1800" kern="100" baseline="-25000" dirty="0">
                <a:effectLst/>
                <a:latin typeface="宋体" panose="02010600030101010101" pitchFamily="2" charset="-122"/>
                <a:ea typeface="等线" panose="02010600030101010101" pitchFamily="2" charset="-122"/>
                <a:cs typeface="Times New Roman" panose="02020603050405020304" pitchFamily="18" charset="0"/>
              </a:rPr>
              <a:t>7</a:t>
            </a:r>
            <a:r>
              <a:rPr lang="en-US" altLang="zh-CN" sz="1800" kern="100" dirty="0">
                <a:effectLst/>
                <a:latin typeface="宋体" panose="02010600030101010101" pitchFamily="2" charset="-122"/>
                <a:ea typeface="等线" panose="02010600030101010101" pitchFamily="2" charset="-122"/>
                <a:cs typeface="Times New Roman" panose="02020603050405020304" pitchFamily="18" charset="0"/>
              </a:rPr>
              <a:t>N</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含量为</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7%</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时的</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C</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4</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F</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7</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N/N</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混合气体在</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1hz</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下重频实验的负载电压与触发电压波形图</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a:t>
            </a:r>
            <a:endPar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endParaRPr>
          </a:p>
          <a:p>
            <a:pPr marL="0" marR="0" lvl="0" indent="266700" algn="just" defTabSz="914400" rtl="0" eaLnBrk="1" fontAlgn="auto" latinLnBrk="0" hangingPunct="1">
              <a:lnSpc>
                <a:spcPct val="150000"/>
              </a:lnSpc>
              <a:spcBef>
                <a:spcPts val="0"/>
              </a:spcBef>
              <a:spcAft>
                <a:spcPts val="0"/>
              </a:spcAft>
              <a:buClrTx/>
              <a:buSzTx/>
              <a:buFontTx/>
              <a:buNone/>
              <a:tabLst/>
              <a:defRPr/>
            </a:pPr>
            <a:r>
              <a:rPr lang="zh-CN" altLang="zh-CN" sz="1800" dirty="0">
                <a:effectLst/>
                <a:ea typeface="宋体" panose="02010600030101010101" pitchFamily="2" charset="-122"/>
                <a:cs typeface="Times New Roman" panose="02020603050405020304" pitchFamily="18" charset="0"/>
              </a:rPr>
              <a:t>系统抖动通常被定义为初始控制信号与输出信号之间延迟时间的标准偏差，因此系统抖动包括了控制信号到触发信号的抖动和触发信号到输出信号的抖动，即触发系统抖动和气体开关抖动。实验中控制信号到触发信号的抖动很小，触发系统工作稳定，因此可以通过触发信号到输出信号的抖动来得到系统抖动程度。负载电压在重频实验中时间离散程度很小，可以直接通过触发电压的抖动情况来反映系统抖动程度。</a:t>
            </a:r>
            <a:endParaRPr lang="zh-CN" altLang="en-US" sz="1800" dirty="0"/>
          </a:p>
          <a:p>
            <a:pPr indent="266700" algn="just">
              <a:lnSpc>
                <a:spcPct val="150000"/>
              </a:lnSpc>
            </a:pP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indent="266700" algn="just">
              <a:lnSpc>
                <a:spcPct val="150000"/>
              </a:lnSpc>
            </a:pP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fld id="{819F1110-98BC-47F3-BC55-F0554DD9B533}" type="slidenum">
              <a:rPr lang="zh-CN" altLang="en-US" smtClean="0"/>
              <a:t>7</a:t>
            </a:fld>
            <a:endParaRPr lang="zh-CN" altLang="en-US"/>
          </a:p>
        </p:txBody>
      </p:sp>
    </p:spTree>
    <p:extLst>
      <p:ext uri="{BB962C8B-B14F-4D97-AF65-F5344CB8AC3E}">
        <p14:creationId xmlns:p14="http://schemas.microsoft.com/office/powerpoint/2010/main" val="7941819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800" dirty="0">
                <a:effectLst/>
                <a:ea typeface="宋体" panose="02010600030101010101" pitchFamily="2" charset="-122"/>
                <a:cs typeface="Times New Roman" panose="02020603050405020304" pitchFamily="18" charset="0"/>
              </a:rPr>
              <a:t>该图显示了发生开关自击穿现象时的电压波形图和相应的时间分布</a:t>
            </a:r>
            <a:endParaRPr lang="en-US" altLang="zh-CN" sz="1800" dirty="0">
              <a:effectLst/>
              <a:ea typeface="宋体" panose="02010600030101010101" pitchFamily="2" charset="-122"/>
              <a:cs typeface="Times New Roman" panose="02020603050405020304" pitchFamily="18" charset="0"/>
            </a:endParaRPr>
          </a:p>
          <a:p>
            <a:r>
              <a:rPr lang="zh-CN" altLang="en-US" sz="1800" dirty="0">
                <a:effectLst/>
                <a:ea typeface="宋体" panose="02010600030101010101" pitchFamily="2" charset="-122"/>
                <a:cs typeface="Times New Roman" panose="02020603050405020304" pitchFamily="18" charset="0"/>
              </a:rPr>
              <a:t>可以看到</a:t>
            </a:r>
            <a:r>
              <a:rPr lang="zh-CN" altLang="zh-CN" sz="1800" dirty="0">
                <a:effectLst/>
                <a:ea typeface="宋体" panose="02010600030101010101" pitchFamily="2" charset="-122"/>
                <a:cs typeface="Times New Roman" panose="02020603050405020304" pitchFamily="18" charset="0"/>
              </a:rPr>
              <a:t>当发生开关自击穿现象时，</a:t>
            </a:r>
            <a:r>
              <a:rPr lang="zh-CN" altLang="en-US" sz="1800" dirty="0">
                <a:effectLst/>
                <a:ea typeface="宋体" panose="02010600030101010101" pitchFamily="2" charset="-122"/>
                <a:cs typeface="Times New Roman" panose="02020603050405020304" pitchFamily="18" charset="0"/>
              </a:rPr>
              <a:t>会对触发电压和其时间分布产生明显影响。</a:t>
            </a:r>
            <a:endParaRPr lang="en-US" altLang="zh-CN" sz="1800" dirty="0">
              <a:effectLst/>
              <a:ea typeface="宋体" panose="02010600030101010101" pitchFamily="2" charset="-122"/>
              <a:cs typeface="Times New Roman" panose="02020603050405020304" pitchFamily="18" charset="0"/>
            </a:endParaRPr>
          </a:p>
          <a:p>
            <a:endParaRPr lang="en-US" altLang="zh-CN" sz="1800" dirty="0">
              <a:effectLst/>
              <a:ea typeface="宋体" panose="02010600030101010101" pitchFamily="2" charset="-122"/>
              <a:cs typeface="Times New Roman" panose="02020603050405020304" pitchFamily="18" charset="0"/>
            </a:endParaRPr>
          </a:p>
          <a:p>
            <a:r>
              <a:rPr lang="zh-CN" altLang="en-US" sz="1800" dirty="0">
                <a:effectLst/>
                <a:ea typeface="宋体" panose="02010600030101010101" pitchFamily="2" charset="-122"/>
                <a:cs typeface="Times New Roman" panose="02020603050405020304" pitchFamily="18" charset="0"/>
              </a:rPr>
              <a:t>（</a:t>
            </a:r>
            <a:r>
              <a:rPr lang="zh-CN" altLang="zh-CN" sz="1800" dirty="0">
                <a:effectLst/>
                <a:ea typeface="宋体" panose="02010600030101010101" pitchFamily="2" charset="-122"/>
                <a:cs typeface="Times New Roman" panose="02020603050405020304" pitchFamily="18" charset="0"/>
              </a:rPr>
              <a:t>图</a:t>
            </a:r>
            <a:r>
              <a:rPr lang="en-US" altLang="zh-CN" sz="1800" dirty="0">
                <a:effectLst/>
                <a:ea typeface="宋体" panose="02010600030101010101" pitchFamily="2" charset="-122"/>
                <a:cs typeface="Times New Roman" panose="02020603050405020304" pitchFamily="18" charset="0"/>
              </a:rPr>
              <a:t>6</a:t>
            </a:r>
            <a:r>
              <a:rPr lang="zh-CN" altLang="zh-CN" sz="1800" dirty="0">
                <a:effectLst/>
                <a:ea typeface="宋体" panose="02010600030101010101" pitchFamily="2" charset="-122"/>
                <a:cs typeface="Times New Roman" panose="02020603050405020304" pitchFamily="18" charset="0"/>
              </a:rPr>
              <a:t>为</a:t>
            </a:r>
            <a:r>
              <a:rPr lang="en-US" altLang="zh-CN" sz="1800" dirty="0">
                <a:effectLst/>
                <a:latin typeface="宋体" panose="02010600030101010101" pitchFamily="2" charset="-122"/>
                <a:cs typeface="Times New Roman" panose="02020603050405020304" pitchFamily="18" charset="0"/>
              </a:rPr>
              <a:t>C</a:t>
            </a:r>
            <a:r>
              <a:rPr lang="en-US" altLang="zh-CN" sz="1800" baseline="-25000" dirty="0">
                <a:effectLst/>
                <a:latin typeface="宋体" panose="02010600030101010101" pitchFamily="2" charset="-122"/>
                <a:cs typeface="Times New Roman" panose="02020603050405020304" pitchFamily="18" charset="0"/>
              </a:rPr>
              <a:t>4</a:t>
            </a:r>
            <a:r>
              <a:rPr lang="en-US" altLang="zh-CN" sz="1800" dirty="0">
                <a:effectLst/>
                <a:latin typeface="宋体" panose="02010600030101010101" pitchFamily="2" charset="-122"/>
                <a:cs typeface="Times New Roman" panose="02020603050405020304" pitchFamily="18" charset="0"/>
              </a:rPr>
              <a:t>F</a:t>
            </a:r>
            <a:r>
              <a:rPr lang="en-US" altLang="zh-CN" sz="1800" baseline="-25000" dirty="0">
                <a:effectLst/>
                <a:latin typeface="宋体" panose="02010600030101010101" pitchFamily="2" charset="-122"/>
                <a:cs typeface="Times New Roman" panose="02020603050405020304" pitchFamily="18" charset="0"/>
              </a:rPr>
              <a:t>7</a:t>
            </a:r>
            <a:r>
              <a:rPr lang="en-US" altLang="zh-CN" sz="1800" dirty="0">
                <a:effectLst/>
                <a:latin typeface="宋体" panose="02010600030101010101" pitchFamily="2" charset="-122"/>
                <a:cs typeface="Times New Roman" panose="02020603050405020304" pitchFamily="18" charset="0"/>
              </a:rPr>
              <a:t>N</a:t>
            </a:r>
            <a:r>
              <a:rPr lang="zh-CN" altLang="zh-CN" sz="1800" dirty="0">
                <a:effectLst/>
                <a:ea typeface="宋体" panose="02010600030101010101" pitchFamily="2" charset="-122"/>
                <a:cs typeface="Times New Roman" panose="02020603050405020304" pitchFamily="18" charset="0"/>
              </a:rPr>
              <a:t>含量为</a:t>
            </a:r>
            <a:r>
              <a:rPr lang="en-US" altLang="zh-CN" sz="1800" dirty="0">
                <a:effectLst/>
                <a:ea typeface="宋体" panose="02010600030101010101" pitchFamily="2" charset="-122"/>
                <a:cs typeface="Times New Roman" panose="02020603050405020304" pitchFamily="18" charset="0"/>
              </a:rPr>
              <a:t>3%</a:t>
            </a:r>
            <a:r>
              <a:rPr lang="zh-CN" altLang="zh-CN" sz="1800" dirty="0">
                <a:effectLst/>
                <a:ea typeface="宋体" panose="02010600030101010101" pitchFamily="2" charset="-122"/>
                <a:cs typeface="Times New Roman" panose="02020603050405020304" pitchFamily="18" charset="0"/>
              </a:rPr>
              <a:t>时的</a:t>
            </a:r>
            <a:r>
              <a:rPr lang="en-US" altLang="zh-CN" sz="1800" dirty="0">
                <a:effectLst/>
                <a:ea typeface="宋体" panose="02010600030101010101" pitchFamily="2" charset="-122"/>
                <a:cs typeface="Times New Roman" panose="02020603050405020304" pitchFamily="18" charset="0"/>
              </a:rPr>
              <a:t>C</a:t>
            </a:r>
            <a:r>
              <a:rPr lang="en-US" altLang="zh-CN" sz="1800" baseline="-25000" dirty="0">
                <a:effectLst/>
                <a:ea typeface="宋体" panose="02010600030101010101" pitchFamily="2" charset="-122"/>
                <a:cs typeface="Times New Roman" panose="02020603050405020304" pitchFamily="18" charset="0"/>
              </a:rPr>
              <a:t>4</a:t>
            </a:r>
            <a:r>
              <a:rPr lang="en-US" altLang="zh-CN" sz="1800" dirty="0">
                <a:effectLst/>
                <a:ea typeface="宋体" panose="02010600030101010101" pitchFamily="2" charset="-122"/>
                <a:cs typeface="Times New Roman" panose="02020603050405020304" pitchFamily="18" charset="0"/>
              </a:rPr>
              <a:t>F</a:t>
            </a:r>
            <a:r>
              <a:rPr lang="en-US" altLang="zh-CN" sz="1800" baseline="-25000" dirty="0">
                <a:effectLst/>
                <a:ea typeface="宋体" panose="02010600030101010101" pitchFamily="2" charset="-122"/>
                <a:cs typeface="Times New Roman" panose="02020603050405020304" pitchFamily="18" charset="0"/>
              </a:rPr>
              <a:t>7</a:t>
            </a:r>
            <a:r>
              <a:rPr lang="en-US" altLang="zh-CN" sz="1800" dirty="0">
                <a:effectLst/>
                <a:ea typeface="宋体" panose="02010600030101010101" pitchFamily="2" charset="-122"/>
                <a:cs typeface="Times New Roman" panose="02020603050405020304" pitchFamily="18" charset="0"/>
              </a:rPr>
              <a:t>N/N</a:t>
            </a:r>
            <a:r>
              <a:rPr lang="en-US" altLang="zh-CN" sz="1800" baseline="-25000" dirty="0">
                <a:effectLst/>
                <a:ea typeface="宋体" panose="02010600030101010101" pitchFamily="2" charset="-122"/>
                <a:cs typeface="Times New Roman" panose="02020603050405020304" pitchFamily="18" charset="0"/>
              </a:rPr>
              <a:t>2</a:t>
            </a:r>
            <a:r>
              <a:rPr lang="zh-CN" altLang="zh-CN" sz="1800" dirty="0">
                <a:effectLst/>
                <a:ea typeface="宋体" panose="02010600030101010101" pitchFamily="2" charset="-122"/>
                <a:cs typeface="Times New Roman" panose="02020603050405020304" pitchFamily="18" charset="0"/>
              </a:rPr>
              <a:t>混合气体在</a:t>
            </a:r>
            <a:r>
              <a:rPr lang="en-US" altLang="zh-CN" sz="1800" dirty="0">
                <a:effectLst/>
                <a:ea typeface="宋体" panose="02010600030101010101" pitchFamily="2" charset="-122"/>
                <a:cs typeface="Times New Roman" panose="02020603050405020304" pitchFamily="18" charset="0"/>
              </a:rPr>
              <a:t>10HZ</a:t>
            </a:r>
            <a:r>
              <a:rPr lang="zh-CN" altLang="zh-CN" sz="1800" dirty="0">
                <a:effectLst/>
                <a:ea typeface="宋体" panose="02010600030101010101" pitchFamily="2" charset="-122"/>
                <a:cs typeface="Times New Roman" panose="02020603050405020304" pitchFamily="18" charset="0"/>
              </a:rPr>
              <a:t>下重频实验的负载电压与触发电压的第一个下降沿</a:t>
            </a:r>
            <a:r>
              <a:rPr lang="en-US" altLang="zh-CN" sz="1800" dirty="0">
                <a:effectLst/>
                <a:ea typeface="宋体" panose="02010600030101010101" pitchFamily="2" charset="-122"/>
                <a:cs typeface="Times New Roman" panose="02020603050405020304" pitchFamily="18" charset="0"/>
              </a:rPr>
              <a:t>10%</a:t>
            </a:r>
            <a:r>
              <a:rPr lang="zh-CN" altLang="zh-CN" sz="1800" dirty="0">
                <a:effectLst/>
                <a:ea typeface="宋体" panose="02010600030101010101" pitchFamily="2" charset="-122"/>
                <a:cs typeface="Times New Roman" panose="02020603050405020304" pitchFamily="18" charset="0"/>
              </a:rPr>
              <a:t>处时间分布情况。</a:t>
            </a:r>
            <a:endParaRPr lang="en-US" altLang="zh-CN" sz="1800" dirty="0">
              <a:effectLst/>
              <a:ea typeface="宋体" panose="02010600030101010101" pitchFamily="2" charset="-122"/>
              <a:cs typeface="Times New Roman" panose="02020603050405020304" pitchFamily="18" charset="0"/>
            </a:endParaRPr>
          </a:p>
          <a:p>
            <a:r>
              <a:rPr lang="zh-CN" altLang="zh-CN" sz="1800" dirty="0">
                <a:effectLst/>
                <a:ea typeface="宋体" panose="02010600030101010101" pitchFamily="2" charset="-122"/>
                <a:cs typeface="Times New Roman" panose="02020603050405020304" pitchFamily="18" charset="0"/>
              </a:rPr>
              <a:t>系统抖动通常被定义为初始控制信号与输出信号之间延迟时间的标准偏差，因此系统抖动包括了控制信号到触发信号的抖动和触发信号到输出信号的抖动，即触发系统抖动和气体开关抖动。实验中控制信号到触发信号的抖动很小，触发系统工作稳定，因此可以通过触发信号到输出信号的抖动来得到系统抖动程度。负载电压在重频实验中时间离散程度很小，可以直接通过触发电压的抖动情况来反映系统抖动程度。</a:t>
            </a:r>
            <a:r>
              <a:rPr lang="zh-CN" altLang="en-US" sz="1800" dirty="0">
                <a:effectLst/>
                <a:ea typeface="宋体" panose="02010600030101010101" pitchFamily="2" charset="-122"/>
                <a:cs typeface="Times New Roman" panose="02020603050405020304" pitchFamily="18" charset="0"/>
              </a:rPr>
              <a:t>）</a:t>
            </a:r>
            <a:endParaRPr lang="zh-CN" altLang="en-US" dirty="0"/>
          </a:p>
        </p:txBody>
      </p:sp>
      <p:sp>
        <p:nvSpPr>
          <p:cNvPr id="4" name="灯片编号占位符 3"/>
          <p:cNvSpPr>
            <a:spLocks noGrp="1"/>
          </p:cNvSpPr>
          <p:nvPr>
            <p:ph type="sldNum" sz="quarter" idx="5"/>
          </p:nvPr>
        </p:nvSpPr>
        <p:spPr/>
        <p:txBody>
          <a:bodyPr/>
          <a:lstStyle/>
          <a:p>
            <a:fld id="{819F1110-98BC-47F3-BC55-F0554DD9B533}" type="slidenum">
              <a:rPr lang="zh-CN" altLang="en-US" smtClean="0"/>
              <a:t>8</a:t>
            </a:fld>
            <a:endParaRPr lang="zh-CN" altLang="en-US"/>
          </a:p>
        </p:txBody>
      </p:sp>
    </p:spTree>
    <p:extLst>
      <p:ext uri="{BB962C8B-B14F-4D97-AF65-F5344CB8AC3E}">
        <p14:creationId xmlns:p14="http://schemas.microsoft.com/office/powerpoint/2010/main" val="19630464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800" dirty="0">
                <a:effectLst/>
                <a:ea typeface="宋体" panose="02010600030101010101" pitchFamily="2" charset="-122"/>
                <a:cs typeface="Times New Roman" panose="02020603050405020304" pitchFamily="18" charset="0"/>
              </a:rPr>
              <a:t>因此，我们综合了在不同含量和不同重复频率下的实验结果，对各个实验条件下触发电压波形的时间分布计算其标准差和均值，得到系统的抖动程度和抖动对于均值的占比程度。可以看到，在系统稳定工作时，抖动</a:t>
            </a:r>
            <a:r>
              <a:rPr lang="zh-CN" altLang="en-US" sz="1800" b="0" dirty="0">
                <a:solidFill>
                  <a:schemeClr val="tx1"/>
                </a:solidFill>
                <a:effectLst/>
                <a:latin typeface="Times New Roman"/>
                <a:ea typeface="华文楷体" pitchFamily="2" charset="-122"/>
                <a:cs typeface="Times New Roman"/>
              </a:rPr>
              <a:t>相对均值占比最低为</a:t>
            </a:r>
            <a:r>
              <a:rPr lang="en-US" altLang="zh-CN" sz="1800" b="0" dirty="0">
                <a:solidFill>
                  <a:schemeClr val="tx1"/>
                </a:solidFill>
                <a:effectLst/>
                <a:latin typeface="Times New Roman"/>
                <a:ea typeface="华文楷体" pitchFamily="2" charset="-122"/>
                <a:cs typeface="Times New Roman"/>
              </a:rPr>
              <a:t>4.7%</a:t>
            </a:r>
            <a:r>
              <a:rPr lang="zh-CN" altLang="en-US" sz="1800" b="0" dirty="0">
                <a:solidFill>
                  <a:schemeClr val="tx1"/>
                </a:solidFill>
                <a:effectLst/>
                <a:latin typeface="Times New Roman"/>
                <a:ea typeface="华文楷体" pitchFamily="2" charset="-122"/>
                <a:cs typeface="Times New Roman"/>
              </a:rPr>
              <a:t>，最高为</a:t>
            </a:r>
            <a:r>
              <a:rPr lang="en-US" altLang="zh-CN" sz="1800" b="0" dirty="0">
                <a:solidFill>
                  <a:schemeClr val="tx1"/>
                </a:solidFill>
                <a:effectLst/>
                <a:latin typeface="Times New Roman"/>
                <a:ea typeface="华文楷体" pitchFamily="2" charset="-122"/>
                <a:cs typeface="Times New Roman"/>
              </a:rPr>
              <a:t>7.5%</a:t>
            </a:r>
            <a:r>
              <a:rPr lang="zh-CN" altLang="en-US" sz="1800" b="0" dirty="0">
                <a:solidFill>
                  <a:schemeClr val="tx1"/>
                </a:solidFill>
                <a:effectLst/>
                <a:latin typeface="Times New Roman"/>
                <a:ea typeface="华文楷体" pitchFamily="2" charset="-122"/>
                <a:cs typeface="Times New Roman"/>
              </a:rPr>
              <a:t>，平均为</a:t>
            </a:r>
            <a:r>
              <a:rPr lang="en-US" altLang="zh-CN" sz="1800" b="0" dirty="0">
                <a:solidFill>
                  <a:schemeClr val="tx1"/>
                </a:solidFill>
                <a:effectLst/>
                <a:latin typeface="Times New Roman"/>
                <a:ea typeface="华文楷体" pitchFamily="2" charset="-122"/>
                <a:cs typeface="Times New Roman"/>
              </a:rPr>
              <a:t>6%</a:t>
            </a:r>
            <a:r>
              <a:rPr lang="zh-CN" altLang="en-US" sz="1800" b="0" dirty="0">
                <a:solidFill>
                  <a:schemeClr val="tx1"/>
                </a:solidFill>
                <a:effectLst/>
                <a:latin typeface="Times New Roman"/>
                <a:ea typeface="华文楷体" pitchFamily="2" charset="-122"/>
                <a:cs typeface="Times New Roman"/>
              </a:rPr>
              <a:t>。在发生开关自击穿现象时，抖动相对均值占比最低为</a:t>
            </a:r>
            <a:r>
              <a:rPr lang="en-US" altLang="zh-CN" sz="1800" b="0" dirty="0">
                <a:solidFill>
                  <a:schemeClr val="tx1"/>
                </a:solidFill>
                <a:effectLst/>
                <a:latin typeface="Times New Roman"/>
                <a:ea typeface="华文楷体" pitchFamily="2" charset="-122"/>
                <a:cs typeface="Times New Roman"/>
              </a:rPr>
              <a:t>15.6%</a:t>
            </a:r>
            <a:r>
              <a:rPr lang="zh-CN" altLang="en-US" sz="1800" b="0" dirty="0">
                <a:solidFill>
                  <a:schemeClr val="tx1"/>
                </a:solidFill>
                <a:effectLst/>
                <a:latin typeface="Times New Roman"/>
                <a:ea typeface="华文楷体" pitchFamily="2" charset="-122"/>
                <a:cs typeface="Times New Roman"/>
              </a:rPr>
              <a:t>，最高为</a:t>
            </a:r>
            <a:r>
              <a:rPr lang="en-US" altLang="zh-CN" sz="1800" b="0" dirty="0">
                <a:solidFill>
                  <a:schemeClr val="tx1"/>
                </a:solidFill>
                <a:effectLst/>
                <a:latin typeface="Times New Roman"/>
                <a:ea typeface="华文楷体" pitchFamily="2" charset="-122"/>
                <a:cs typeface="Times New Roman"/>
              </a:rPr>
              <a:t>52.3%</a:t>
            </a:r>
            <a:r>
              <a:rPr lang="zh-CN" altLang="en-US" sz="1800" b="0" dirty="0">
                <a:solidFill>
                  <a:schemeClr val="tx1"/>
                </a:solidFill>
                <a:effectLst/>
                <a:latin typeface="Times New Roman"/>
                <a:ea typeface="华文楷体" pitchFamily="2" charset="-122"/>
                <a:cs typeface="Times New Roman"/>
              </a:rPr>
              <a:t>，平均为</a:t>
            </a:r>
            <a:r>
              <a:rPr lang="en-US" altLang="zh-CN" sz="1800" b="0" dirty="0">
                <a:solidFill>
                  <a:schemeClr val="tx1"/>
                </a:solidFill>
                <a:effectLst/>
                <a:latin typeface="Times New Roman"/>
                <a:ea typeface="华文楷体" pitchFamily="2" charset="-122"/>
                <a:cs typeface="Times New Roman"/>
              </a:rPr>
              <a:t>26.9%</a:t>
            </a:r>
            <a:r>
              <a:rPr lang="zh-CN" altLang="en-US" sz="1800" b="0" dirty="0">
                <a:solidFill>
                  <a:schemeClr val="tx1"/>
                </a:solidFill>
                <a:effectLst/>
                <a:latin typeface="Times New Roman"/>
                <a:ea typeface="华文楷体" pitchFamily="2" charset="-122"/>
                <a:cs typeface="Times New Roman"/>
              </a:rPr>
              <a:t>。</a:t>
            </a:r>
            <a:endParaRPr lang="en-US" altLang="zh-CN" sz="1800" b="0" dirty="0">
              <a:solidFill>
                <a:schemeClr val="tx1"/>
              </a:solidFill>
              <a:effectLst/>
              <a:latin typeface="Times New Roman"/>
              <a:ea typeface="华文楷体" pitchFamily="2" charset="-122"/>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在未发生开关自击穿现象时，开关抖动较低。这主要是因为</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C</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4</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F</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7</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N</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气体电负性强，电子亲和能很高。</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因此</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在气体开关触发环附近电晕放电产生初始电子后，</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其</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在电场加速的过程中</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容易和</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C</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4</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F</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7</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N</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气体分子发生吸附反应，</a:t>
            </a:r>
            <a:endPar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同时</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C</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4</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F</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7</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N</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气体分子体积较大，因此发生碰撞反应的概率较高。</a:t>
            </a:r>
            <a:endPar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所以</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初始电子产生后向阳极移动的过程中容易发生吸附和碰撞等过程，平均自由程较短，难以发展成为高能电子。</a:t>
            </a:r>
            <a:r>
              <a:rPr lang="zh-CN" altLang="en-US" sz="1800" kern="100" dirty="0">
                <a:effectLst/>
                <a:latin typeface="等线" panose="02010600030101010101" pitchFamily="2" charset="-122"/>
                <a:ea typeface="宋体" panose="02010600030101010101" pitchFamily="2" charset="-122"/>
                <a:cs typeface="Times New Roman" panose="02020603050405020304" pitchFamily="18" charset="0"/>
              </a:rPr>
              <a:t>并且</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C</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4</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F</a:t>
            </a:r>
            <a:r>
              <a:rPr lang="en-US" altLang="zh-CN" sz="1800" kern="100" baseline="-25000" dirty="0">
                <a:effectLst/>
                <a:latin typeface="等线" panose="02010600030101010101" pitchFamily="2" charset="-122"/>
                <a:ea typeface="宋体" panose="02010600030101010101" pitchFamily="2" charset="-122"/>
                <a:cs typeface="Times New Roman" panose="02020603050405020304" pitchFamily="18" charset="0"/>
              </a:rPr>
              <a:t>7</a:t>
            </a:r>
            <a:r>
              <a:rPr lang="en-US" altLang="zh-CN" sz="1800" kern="100" dirty="0">
                <a:effectLst/>
                <a:latin typeface="等线" panose="02010600030101010101" pitchFamily="2" charset="-122"/>
                <a:ea typeface="宋体" panose="02010600030101010101" pitchFamily="2" charset="-122"/>
                <a:cs typeface="Times New Roman" panose="02020603050405020304" pitchFamily="18" charset="0"/>
              </a:rPr>
              <a:t>N</a:t>
            </a:r>
            <a:r>
              <a:rPr lang="zh-CN" altLang="zh-CN" sz="1800" kern="100" dirty="0">
                <a:effectLst/>
                <a:latin typeface="等线" panose="02010600030101010101" pitchFamily="2" charset="-122"/>
                <a:ea typeface="宋体" panose="02010600030101010101" pitchFamily="2" charset="-122"/>
                <a:cs typeface="Times New Roman" panose="02020603050405020304" pitchFamily="18" charset="0"/>
              </a:rPr>
              <a:t>气体分子和电子的吸附反应产生的负离子会进一步削弱触发环附近电晕层电场，使得放电不易转入电子崩阶段，开关可以稳定工作。</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endParaRPr lang="en-US" altLang="zh-CN" sz="1800" b="0" dirty="0">
              <a:effectLst/>
              <a:ea typeface="宋体" panose="02010600030101010101" pitchFamily="2" charset="-122"/>
              <a:cs typeface="Times New Roman" panose="02020603050405020304" pitchFamily="18" charset="0"/>
            </a:endParaRPr>
          </a:p>
          <a:p>
            <a:endParaRPr lang="en-US" altLang="zh-CN" sz="1800" dirty="0">
              <a:effectLst/>
              <a:ea typeface="宋体" panose="02010600030101010101" pitchFamily="2" charset="-122"/>
              <a:cs typeface="Times New Roman" panose="02020603050405020304" pitchFamily="18" charset="0"/>
            </a:endParaRPr>
          </a:p>
          <a:p>
            <a:r>
              <a:rPr lang="zh-CN" altLang="en-US" sz="1800" dirty="0">
                <a:effectLst/>
                <a:ea typeface="宋体" panose="02010600030101010101" pitchFamily="2" charset="-122"/>
                <a:cs typeface="Times New Roman" panose="02020603050405020304" pitchFamily="18" charset="0"/>
              </a:rPr>
              <a:t>（</a:t>
            </a:r>
            <a:r>
              <a:rPr lang="zh-CN" altLang="zh-CN" sz="1800" dirty="0">
                <a:effectLst/>
                <a:ea typeface="宋体" panose="02010600030101010101" pitchFamily="2" charset="-122"/>
                <a:cs typeface="Times New Roman" panose="02020603050405020304" pitchFamily="18" charset="0"/>
              </a:rPr>
              <a:t>对于不同条件下得到的触发电压波形图对其第一个下降沿的</a:t>
            </a:r>
            <a:r>
              <a:rPr lang="en-US" altLang="zh-CN" sz="1800" dirty="0">
                <a:effectLst/>
                <a:ea typeface="宋体" panose="02010600030101010101" pitchFamily="2" charset="-122"/>
                <a:cs typeface="Times New Roman" panose="02020603050405020304" pitchFamily="18" charset="0"/>
              </a:rPr>
              <a:t>10%</a:t>
            </a:r>
            <a:r>
              <a:rPr lang="zh-CN" altLang="zh-CN" sz="1800" dirty="0">
                <a:effectLst/>
                <a:ea typeface="宋体" panose="02010600030101010101" pitchFamily="2" charset="-122"/>
                <a:cs typeface="Times New Roman" panose="02020603050405020304" pitchFamily="18" charset="0"/>
              </a:rPr>
              <a:t>处的时间分布计算其标准差，可以得到触发信号的抖动程度，同时直接反映了系统抖动。</a:t>
            </a:r>
            <a:endParaRPr lang="en-US" altLang="zh-CN" sz="1800" dirty="0">
              <a:effectLst/>
              <a:ea typeface="宋体" panose="02010600030101010101" pitchFamily="2" charset="-122"/>
              <a:cs typeface="Times New Roman" panose="02020603050405020304" pitchFamily="18" charset="0"/>
            </a:endParaRPr>
          </a:p>
          <a:p>
            <a:r>
              <a:rPr lang="zh-CN" altLang="zh-CN" sz="1800" dirty="0">
                <a:effectLst/>
                <a:ea typeface="宋体" panose="02010600030101010101" pitchFamily="2" charset="-122"/>
                <a:cs typeface="Times New Roman" panose="02020603050405020304" pitchFamily="18" charset="0"/>
              </a:rPr>
              <a:t>表</a:t>
            </a:r>
            <a:r>
              <a:rPr lang="en-US" altLang="zh-CN" sz="1800" dirty="0">
                <a:effectLst/>
                <a:ea typeface="宋体" panose="02010600030101010101" pitchFamily="2" charset="-122"/>
                <a:cs typeface="Times New Roman" panose="02020603050405020304" pitchFamily="18" charset="0"/>
              </a:rPr>
              <a:t>1</a:t>
            </a:r>
            <a:r>
              <a:rPr lang="zh-CN" altLang="zh-CN" sz="1800" dirty="0">
                <a:effectLst/>
                <a:ea typeface="宋体" panose="02010600030101010101" pitchFamily="2" charset="-122"/>
                <a:cs typeface="Times New Roman" panose="02020603050405020304" pitchFamily="18" charset="0"/>
              </a:rPr>
              <a:t>显示了</a:t>
            </a:r>
            <a:r>
              <a:rPr lang="en-US" altLang="zh-CN" sz="1800" dirty="0">
                <a:effectLst/>
                <a:latin typeface="宋体" panose="02010600030101010101" pitchFamily="2" charset="-122"/>
                <a:cs typeface="Times New Roman" panose="02020603050405020304" pitchFamily="18" charset="0"/>
              </a:rPr>
              <a:t>C</a:t>
            </a:r>
            <a:r>
              <a:rPr lang="en-US" altLang="zh-CN" sz="1800" baseline="-25000" dirty="0">
                <a:effectLst/>
                <a:latin typeface="宋体" panose="02010600030101010101" pitchFamily="2" charset="-122"/>
                <a:cs typeface="Times New Roman" panose="02020603050405020304" pitchFamily="18" charset="0"/>
              </a:rPr>
              <a:t>4</a:t>
            </a:r>
            <a:r>
              <a:rPr lang="en-US" altLang="zh-CN" sz="1800" dirty="0">
                <a:effectLst/>
                <a:latin typeface="宋体" panose="02010600030101010101" pitchFamily="2" charset="-122"/>
                <a:cs typeface="Times New Roman" panose="02020603050405020304" pitchFamily="18" charset="0"/>
              </a:rPr>
              <a:t>F</a:t>
            </a:r>
            <a:r>
              <a:rPr lang="en-US" altLang="zh-CN" sz="1800" baseline="-25000" dirty="0">
                <a:effectLst/>
                <a:latin typeface="宋体" panose="02010600030101010101" pitchFamily="2" charset="-122"/>
                <a:cs typeface="Times New Roman" panose="02020603050405020304" pitchFamily="18" charset="0"/>
              </a:rPr>
              <a:t>7</a:t>
            </a:r>
            <a:r>
              <a:rPr lang="en-US" altLang="zh-CN" sz="1800" dirty="0">
                <a:effectLst/>
                <a:latin typeface="宋体" panose="02010600030101010101" pitchFamily="2" charset="-122"/>
                <a:cs typeface="Times New Roman" panose="02020603050405020304" pitchFamily="18" charset="0"/>
              </a:rPr>
              <a:t>N/N</a:t>
            </a:r>
            <a:r>
              <a:rPr lang="en-US" altLang="zh-CN" sz="1800" baseline="-25000" dirty="0">
                <a:effectLst/>
                <a:latin typeface="宋体" panose="02010600030101010101" pitchFamily="2" charset="-122"/>
                <a:cs typeface="Times New Roman" panose="02020603050405020304" pitchFamily="18" charset="0"/>
              </a:rPr>
              <a:t>2</a:t>
            </a:r>
            <a:r>
              <a:rPr lang="zh-CN" altLang="zh-CN" sz="1800" dirty="0">
                <a:effectLst/>
                <a:ea typeface="宋体" panose="02010600030101010101" pitchFamily="2" charset="-122"/>
                <a:cs typeface="Times New Roman" panose="02020603050405020304" pitchFamily="18" charset="0"/>
              </a:rPr>
              <a:t>混合气体在</a:t>
            </a:r>
            <a:r>
              <a:rPr lang="en-US" altLang="zh-CN" sz="1800" dirty="0">
                <a:effectLst/>
                <a:ea typeface="宋体" panose="02010600030101010101" pitchFamily="2" charset="-122"/>
                <a:cs typeface="Times New Roman" panose="02020603050405020304" pitchFamily="18" charset="0"/>
              </a:rPr>
              <a:t>C</a:t>
            </a:r>
            <a:r>
              <a:rPr lang="en-US" altLang="zh-CN" sz="1800" baseline="-25000" dirty="0">
                <a:effectLst/>
                <a:ea typeface="宋体" panose="02010600030101010101" pitchFamily="2" charset="-122"/>
                <a:cs typeface="Times New Roman" panose="02020603050405020304" pitchFamily="18" charset="0"/>
              </a:rPr>
              <a:t>4</a:t>
            </a:r>
            <a:r>
              <a:rPr lang="en-US" altLang="zh-CN" sz="1800" dirty="0">
                <a:effectLst/>
                <a:ea typeface="宋体" panose="02010600030101010101" pitchFamily="2" charset="-122"/>
                <a:cs typeface="Times New Roman" panose="02020603050405020304" pitchFamily="18" charset="0"/>
              </a:rPr>
              <a:t>F</a:t>
            </a:r>
            <a:r>
              <a:rPr lang="en-US" altLang="zh-CN" sz="1800" baseline="-25000" dirty="0">
                <a:effectLst/>
                <a:ea typeface="宋体" panose="02010600030101010101" pitchFamily="2" charset="-122"/>
                <a:cs typeface="Times New Roman" panose="02020603050405020304" pitchFamily="18" charset="0"/>
              </a:rPr>
              <a:t>7</a:t>
            </a:r>
            <a:r>
              <a:rPr lang="en-US" altLang="zh-CN" sz="1800" dirty="0">
                <a:effectLst/>
                <a:ea typeface="宋体" panose="02010600030101010101" pitchFamily="2" charset="-122"/>
                <a:cs typeface="Times New Roman" panose="02020603050405020304" pitchFamily="18" charset="0"/>
              </a:rPr>
              <a:t>N</a:t>
            </a:r>
            <a:r>
              <a:rPr lang="zh-CN" altLang="zh-CN" sz="1800" dirty="0">
                <a:effectLst/>
                <a:ea typeface="宋体" panose="02010600030101010101" pitchFamily="2" charset="-122"/>
                <a:cs typeface="Times New Roman" panose="02020603050405020304" pitchFamily="18" charset="0"/>
              </a:rPr>
              <a:t>含量为</a:t>
            </a:r>
            <a:r>
              <a:rPr lang="en-US" altLang="zh-CN" sz="1800" dirty="0">
                <a:effectLst/>
                <a:ea typeface="宋体" panose="02010600030101010101" pitchFamily="2" charset="-122"/>
                <a:cs typeface="Times New Roman" panose="02020603050405020304" pitchFamily="18" charset="0"/>
              </a:rPr>
              <a:t>11.25%</a:t>
            </a:r>
            <a:r>
              <a:rPr lang="zh-CN" altLang="zh-CN" sz="1800" dirty="0">
                <a:effectLst/>
                <a:ea typeface="宋体" panose="02010600030101010101" pitchFamily="2" charset="-122"/>
                <a:cs typeface="Times New Roman" panose="02020603050405020304" pitchFamily="18" charset="0"/>
              </a:rPr>
              <a:t>、</a:t>
            </a:r>
            <a:r>
              <a:rPr lang="en-US" altLang="zh-CN" sz="1800" dirty="0">
                <a:effectLst/>
                <a:ea typeface="宋体" panose="02010600030101010101" pitchFamily="2" charset="-122"/>
                <a:cs typeface="Times New Roman" panose="02020603050405020304" pitchFamily="18" charset="0"/>
              </a:rPr>
              <a:t>9%</a:t>
            </a:r>
            <a:r>
              <a:rPr lang="zh-CN" altLang="zh-CN" sz="1800" dirty="0">
                <a:effectLst/>
                <a:ea typeface="宋体" panose="02010600030101010101" pitchFamily="2" charset="-122"/>
                <a:cs typeface="Times New Roman" panose="02020603050405020304" pitchFamily="18" charset="0"/>
              </a:rPr>
              <a:t>、</a:t>
            </a:r>
            <a:r>
              <a:rPr lang="en-US" altLang="zh-CN" sz="1800" dirty="0">
                <a:effectLst/>
                <a:ea typeface="宋体" panose="02010600030101010101" pitchFamily="2" charset="-122"/>
                <a:cs typeface="Times New Roman" panose="02020603050405020304" pitchFamily="18" charset="0"/>
              </a:rPr>
              <a:t>7%</a:t>
            </a:r>
            <a:r>
              <a:rPr lang="zh-CN" altLang="zh-CN" sz="1800" dirty="0">
                <a:effectLst/>
                <a:ea typeface="宋体" panose="02010600030101010101" pitchFamily="2" charset="-122"/>
                <a:cs typeface="Times New Roman" panose="02020603050405020304" pitchFamily="18" charset="0"/>
              </a:rPr>
              <a:t>、</a:t>
            </a:r>
            <a:r>
              <a:rPr lang="en-US" altLang="zh-CN" sz="1800" dirty="0">
                <a:effectLst/>
                <a:ea typeface="宋体" panose="02010600030101010101" pitchFamily="2" charset="-122"/>
                <a:cs typeface="Times New Roman" panose="02020603050405020304" pitchFamily="18" charset="0"/>
              </a:rPr>
              <a:t>5%</a:t>
            </a:r>
            <a:r>
              <a:rPr lang="zh-CN" altLang="zh-CN" sz="1800" dirty="0">
                <a:effectLst/>
                <a:ea typeface="宋体" panose="02010600030101010101" pitchFamily="2" charset="-122"/>
                <a:cs typeface="Times New Roman" panose="02020603050405020304" pitchFamily="18" charset="0"/>
              </a:rPr>
              <a:t>、</a:t>
            </a:r>
            <a:r>
              <a:rPr lang="en-US" altLang="zh-CN" sz="1800" dirty="0">
                <a:effectLst/>
                <a:ea typeface="宋体" panose="02010600030101010101" pitchFamily="2" charset="-122"/>
                <a:cs typeface="Times New Roman" panose="02020603050405020304" pitchFamily="18" charset="0"/>
              </a:rPr>
              <a:t>3%</a:t>
            </a:r>
            <a:r>
              <a:rPr lang="zh-CN" altLang="zh-CN" sz="1800" dirty="0">
                <a:effectLst/>
                <a:ea typeface="宋体" panose="02010600030101010101" pitchFamily="2" charset="-122"/>
                <a:cs typeface="Times New Roman" panose="02020603050405020304" pitchFamily="18" charset="0"/>
              </a:rPr>
              <a:t>、</a:t>
            </a:r>
            <a:r>
              <a:rPr lang="en-US" altLang="zh-CN" sz="1800" dirty="0">
                <a:effectLst/>
                <a:ea typeface="宋体" panose="02010600030101010101" pitchFamily="2" charset="-122"/>
                <a:cs typeface="Times New Roman" panose="02020603050405020304" pitchFamily="18" charset="0"/>
              </a:rPr>
              <a:t>1%</a:t>
            </a:r>
            <a:r>
              <a:rPr lang="zh-CN" altLang="zh-CN" sz="1800" dirty="0">
                <a:effectLst/>
                <a:ea typeface="宋体" panose="02010600030101010101" pitchFamily="2" charset="-122"/>
                <a:cs typeface="Times New Roman" panose="02020603050405020304" pitchFamily="18" charset="0"/>
              </a:rPr>
              <a:t>时，进行</a:t>
            </a:r>
            <a:r>
              <a:rPr lang="en-US" altLang="zh-CN" sz="1800" dirty="0">
                <a:effectLst/>
                <a:ea typeface="宋体" panose="02010600030101010101" pitchFamily="2" charset="-122"/>
                <a:cs typeface="Times New Roman" panose="02020603050405020304" pitchFamily="18" charset="0"/>
              </a:rPr>
              <a:t> 1</a:t>
            </a:r>
            <a:r>
              <a:rPr lang="zh-CN" altLang="zh-CN" sz="1800" dirty="0">
                <a:effectLst/>
                <a:ea typeface="宋体" panose="02010600030101010101" pitchFamily="2" charset="-122"/>
                <a:cs typeface="Times New Roman" panose="02020603050405020304" pitchFamily="18" charset="0"/>
              </a:rPr>
              <a:t>、</a:t>
            </a:r>
            <a:r>
              <a:rPr lang="en-US" altLang="zh-CN" sz="1800" dirty="0">
                <a:effectLst/>
                <a:ea typeface="宋体" panose="02010600030101010101" pitchFamily="2" charset="-122"/>
                <a:cs typeface="Times New Roman" panose="02020603050405020304" pitchFamily="18" charset="0"/>
              </a:rPr>
              <a:t>10 </a:t>
            </a:r>
            <a:r>
              <a:rPr lang="zh-CN" altLang="zh-CN" sz="1800" dirty="0">
                <a:effectLst/>
                <a:ea typeface="宋体" panose="02010600030101010101" pitchFamily="2" charset="-122"/>
                <a:cs typeface="Times New Roman" panose="02020603050405020304" pitchFamily="18" charset="0"/>
              </a:rPr>
              <a:t>、</a:t>
            </a:r>
            <a:r>
              <a:rPr lang="en-US" altLang="zh-CN" sz="1800" dirty="0">
                <a:effectLst/>
                <a:ea typeface="宋体" panose="02010600030101010101" pitchFamily="2" charset="-122"/>
                <a:cs typeface="Times New Roman" panose="02020603050405020304" pitchFamily="18" charset="0"/>
              </a:rPr>
              <a:t>20 </a:t>
            </a:r>
            <a:r>
              <a:rPr lang="zh-CN" altLang="zh-CN" sz="1800" dirty="0">
                <a:effectLst/>
                <a:ea typeface="宋体" panose="02010600030101010101" pitchFamily="2" charset="-122"/>
                <a:cs typeface="Times New Roman" panose="02020603050405020304" pitchFamily="18" charset="0"/>
              </a:rPr>
              <a:t>、</a:t>
            </a:r>
            <a:r>
              <a:rPr lang="en-US" altLang="zh-CN" sz="1800" dirty="0">
                <a:effectLst/>
                <a:ea typeface="宋体" panose="02010600030101010101" pitchFamily="2" charset="-122"/>
                <a:cs typeface="Times New Roman" panose="02020603050405020304" pitchFamily="18" charset="0"/>
              </a:rPr>
              <a:t>30 </a:t>
            </a:r>
            <a:r>
              <a:rPr lang="zh-CN" altLang="zh-CN" sz="1800" dirty="0">
                <a:effectLst/>
                <a:ea typeface="宋体" panose="02010600030101010101" pitchFamily="2" charset="-122"/>
                <a:cs typeface="Times New Roman" panose="02020603050405020304" pitchFamily="18" charset="0"/>
              </a:rPr>
              <a:t>下的重频实验的波形抖动相应的标准差以及标准差对均值的占比。可以看到，在未发生开关自击穿现象时，触发电压标准差对均值的占比最低为</a:t>
            </a:r>
            <a:r>
              <a:rPr lang="en-US" altLang="zh-CN" sz="1800" dirty="0">
                <a:effectLst/>
                <a:ea typeface="宋体" panose="02010600030101010101" pitchFamily="2" charset="-122"/>
                <a:cs typeface="Times New Roman" panose="02020603050405020304" pitchFamily="18" charset="0"/>
              </a:rPr>
              <a:t>4.7%</a:t>
            </a:r>
            <a:r>
              <a:rPr lang="zh-CN" altLang="zh-CN" sz="1800" dirty="0">
                <a:effectLst/>
                <a:ea typeface="宋体" panose="02010600030101010101" pitchFamily="2" charset="-122"/>
                <a:cs typeface="Times New Roman" panose="02020603050405020304" pitchFamily="18" charset="0"/>
              </a:rPr>
              <a:t>，最高为</a:t>
            </a:r>
            <a:r>
              <a:rPr lang="en-US" altLang="zh-CN" sz="1800" dirty="0">
                <a:effectLst/>
                <a:ea typeface="宋体" panose="02010600030101010101" pitchFamily="2" charset="-122"/>
                <a:cs typeface="Times New Roman" panose="02020603050405020304" pitchFamily="18" charset="0"/>
              </a:rPr>
              <a:t>7.5%</a:t>
            </a:r>
            <a:r>
              <a:rPr lang="zh-CN" altLang="zh-CN" sz="1800" dirty="0">
                <a:effectLst/>
                <a:ea typeface="宋体" panose="02010600030101010101" pitchFamily="2" charset="-122"/>
                <a:cs typeface="Times New Roman" panose="02020603050405020304" pitchFamily="18" charset="0"/>
              </a:rPr>
              <a:t>，平均为</a:t>
            </a:r>
            <a:r>
              <a:rPr lang="en-US" altLang="zh-CN" sz="1800" dirty="0">
                <a:effectLst/>
                <a:ea typeface="宋体" panose="02010600030101010101" pitchFamily="2" charset="-122"/>
                <a:cs typeface="Times New Roman" panose="02020603050405020304" pitchFamily="18" charset="0"/>
              </a:rPr>
              <a:t>6%</a:t>
            </a:r>
            <a:r>
              <a:rPr lang="zh-CN" altLang="zh-CN" sz="1800" dirty="0">
                <a:effectLst/>
                <a:ea typeface="宋体" panose="02010600030101010101" pitchFamily="2" charset="-122"/>
                <a:cs typeface="Times New Roman" panose="02020603050405020304" pitchFamily="18" charset="0"/>
              </a:rPr>
              <a:t>。发生开关自击穿现象时，触发电压标准差对均值的占比最低为</a:t>
            </a:r>
            <a:r>
              <a:rPr lang="en-US" altLang="zh-CN" sz="1800" dirty="0">
                <a:effectLst/>
                <a:ea typeface="宋体" panose="02010600030101010101" pitchFamily="2" charset="-122"/>
                <a:cs typeface="Times New Roman" panose="02020603050405020304" pitchFamily="18" charset="0"/>
              </a:rPr>
              <a:t>15.6%</a:t>
            </a:r>
            <a:r>
              <a:rPr lang="zh-CN" altLang="zh-CN" sz="1800" dirty="0">
                <a:effectLst/>
                <a:ea typeface="宋体" panose="02010600030101010101" pitchFamily="2" charset="-122"/>
                <a:cs typeface="Times New Roman" panose="02020603050405020304" pitchFamily="18" charset="0"/>
              </a:rPr>
              <a:t>，最高为</a:t>
            </a:r>
            <a:r>
              <a:rPr lang="en-US" altLang="zh-CN" sz="1800" dirty="0">
                <a:effectLst/>
                <a:ea typeface="宋体" panose="02010600030101010101" pitchFamily="2" charset="-122"/>
                <a:cs typeface="Times New Roman" panose="02020603050405020304" pitchFamily="18" charset="0"/>
              </a:rPr>
              <a:t>52.3%</a:t>
            </a:r>
            <a:r>
              <a:rPr lang="zh-CN" altLang="zh-CN" sz="1800" dirty="0">
                <a:effectLst/>
                <a:ea typeface="宋体" panose="02010600030101010101" pitchFamily="2" charset="-122"/>
                <a:cs typeface="Times New Roman" panose="02020603050405020304" pitchFamily="18" charset="0"/>
              </a:rPr>
              <a:t>，平均为</a:t>
            </a:r>
            <a:r>
              <a:rPr lang="en-US" altLang="zh-CN" sz="1800" dirty="0">
                <a:effectLst/>
                <a:ea typeface="宋体" panose="02010600030101010101" pitchFamily="2" charset="-122"/>
                <a:cs typeface="Times New Roman" panose="02020603050405020304" pitchFamily="18" charset="0"/>
              </a:rPr>
              <a:t>26.9%</a:t>
            </a:r>
            <a:r>
              <a:rPr lang="zh-CN" altLang="zh-CN" sz="1800" dirty="0">
                <a:effectLst/>
                <a:ea typeface="宋体" panose="02010600030101010101" pitchFamily="2" charset="-122"/>
                <a:cs typeface="Times New Roman" panose="02020603050405020304" pitchFamily="18" charset="0"/>
              </a:rPr>
              <a:t>。由此可见，重频实验中开关自击穿现象对于电压波形的抖动会产生重大影响。</a:t>
            </a:r>
            <a:r>
              <a:rPr lang="zh-CN" altLang="en-US" sz="1800" dirty="0">
                <a:effectLst/>
                <a:ea typeface="宋体" panose="02010600030101010101" pitchFamily="2" charset="-122"/>
                <a:cs typeface="Times New Roman" panose="02020603050405020304" pitchFamily="18" charset="0"/>
              </a:rPr>
              <a:t>）</a:t>
            </a:r>
            <a:endParaRPr lang="en-US" altLang="zh-CN" sz="1800" dirty="0">
              <a:effectLst/>
              <a:ea typeface="宋体" panose="0201060003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fld id="{819F1110-98BC-47F3-BC55-F0554DD9B533}" type="slidenum">
              <a:rPr lang="zh-CN" altLang="en-US" smtClean="0"/>
              <a:t>9</a:t>
            </a:fld>
            <a:endParaRPr lang="zh-CN" altLang="en-US"/>
          </a:p>
        </p:txBody>
      </p:sp>
    </p:spTree>
    <p:extLst>
      <p:ext uri="{BB962C8B-B14F-4D97-AF65-F5344CB8AC3E}">
        <p14:creationId xmlns:p14="http://schemas.microsoft.com/office/powerpoint/2010/main" val="14765054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9"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12204701"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标题 1"/>
          <p:cNvSpPr>
            <a:spLocks noGrp="1"/>
          </p:cNvSpPr>
          <p:nvPr>
            <p:ph type="ctrTitle"/>
          </p:nvPr>
        </p:nvSpPr>
        <p:spPr>
          <a:xfrm>
            <a:off x="915353" y="2130426"/>
            <a:ext cx="10373995" cy="1470025"/>
          </a:xfrm>
        </p:spPr>
        <p:txBody>
          <a:bodyPr/>
          <a:lstStyle/>
          <a:p>
            <a:r>
              <a:rPr lang="zh-CN" altLang="en-US"/>
              <a:t>单击此处编辑母版标题样式</a:t>
            </a:r>
          </a:p>
        </p:txBody>
      </p:sp>
      <p:sp>
        <p:nvSpPr>
          <p:cNvPr id="3" name="副标题 2"/>
          <p:cNvSpPr>
            <a:spLocks noGrp="1"/>
          </p:cNvSpPr>
          <p:nvPr>
            <p:ph type="subTitle" idx="1"/>
          </p:nvPr>
        </p:nvSpPr>
        <p:spPr>
          <a:xfrm>
            <a:off x="1830705" y="3886200"/>
            <a:ext cx="854329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B6760130-D6BA-47D8-90E5-9AB6461CB06F}" type="datetimeFigureOut">
              <a:rPr lang="zh-CN" altLang="en-US" smtClean="0"/>
              <a:t>2021/10/11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6E5560F-AFA2-4C4E-81BC-1312CB16D280}" type="slidenum">
              <a:rPr lang="zh-CN" altLang="en-US" smtClean="0"/>
              <a:t>‹#›</a:t>
            </a:fld>
            <a:endParaRPr lang="zh-CN" altLang="en-US" dirty="0"/>
          </a:p>
        </p:txBody>
      </p:sp>
      <p:pic>
        <p:nvPicPr>
          <p:cNvPr id="11" name="图片 10">
            <a:extLst>
              <a:ext uri="{FF2B5EF4-FFF2-40B4-BE49-F238E27FC236}">
                <a16:creationId xmlns:a16="http://schemas.microsoft.com/office/drawing/2014/main" id="{D66A25CF-F2D8-45E3-AF75-6EFD702D2DC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01750" y="504454"/>
            <a:ext cx="1274107" cy="1098669"/>
          </a:xfrm>
          <a:prstGeom prst="rect">
            <a:avLst/>
          </a:prstGeom>
        </p:spPr>
      </p:pic>
    </p:spTree>
    <p:extLst>
      <p:ext uri="{BB962C8B-B14F-4D97-AF65-F5344CB8AC3E}">
        <p14:creationId xmlns:p14="http://schemas.microsoft.com/office/powerpoint/2010/main" val="3255953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6760130-D6BA-47D8-90E5-9AB6461CB06F}" type="datetimeFigureOut">
              <a:rPr lang="zh-CN" altLang="en-US" smtClean="0"/>
              <a:t>2021/10/11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6E5560F-AFA2-4C4E-81BC-1312CB16D280}" type="slidenum">
              <a:rPr lang="zh-CN" altLang="en-US" smtClean="0"/>
              <a:t>‹#›</a:t>
            </a:fld>
            <a:endParaRPr lang="zh-CN" altLang="en-US"/>
          </a:p>
        </p:txBody>
      </p:sp>
    </p:spTree>
    <p:extLst>
      <p:ext uri="{BB962C8B-B14F-4D97-AF65-F5344CB8AC3E}">
        <p14:creationId xmlns:p14="http://schemas.microsoft.com/office/powerpoint/2010/main" val="3901720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48407" y="274639"/>
            <a:ext cx="2746058"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10235" y="274639"/>
            <a:ext cx="8034761"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6760130-D6BA-47D8-90E5-9AB6461CB06F}" type="datetimeFigureOut">
              <a:rPr lang="zh-CN" altLang="en-US" smtClean="0"/>
              <a:t>2021/10/11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6E5560F-AFA2-4C4E-81BC-1312CB16D280}" type="slidenum">
              <a:rPr lang="zh-CN" altLang="en-US" smtClean="0"/>
              <a:t>‹#›</a:t>
            </a:fld>
            <a:endParaRPr lang="zh-CN" altLang="en-US"/>
          </a:p>
        </p:txBody>
      </p:sp>
    </p:spTree>
    <p:extLst>
      <p:ext uri="{BB962C8B-B14F-4D97-AF65-F5344CB8AC3E}">
        <p14:creationId xmlns:p14="http://schemas.microsoft.com/office/powerpoint/2010/main" val="3338041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10235" y="274638"/>
            <a:ext cx="10028619" cy="1143000"/>
          </a:xfrm>
        </p:spPr>
        <p:txBody>
          <a:bodyPr/>
          <a:lstStyle>
            <a:lvl1pPr algn="l">
              <a:defRPr b="1">
                <a:latin typeface="Arial" pitchFamily="34" charset="0"/>
                <a:cs typeface="Arial" pitchFamily="34" charset="0"/>
              </a:defRPr>
            </a:lvl1pPr>
          </a:lstStyle>
          <a:p>
            <a:r>
              <a:rPr lang="zh-CN" altLang="en-US" dirty="0"/>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729540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4087" y="4406901"/>
            <a:ext cx="10373995"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4087" y="2906713"/>
            <a:ext cx="10373995"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B6760130-D6BA-47D8-90E5-9AB6461CB06F}" type="datetimeFigureOut">
              <a:rPr lang="zh-CN" altLang="en-US" smtClean="0"/>
              <a:t>2021/10/11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6E5560F-AFA2-4C4E-81BC-1312CB16D280}" type="slidenum">
              <a:rPr lang="zh-CN" altLang="en-US" smtClean="0"/>
              <a:t>‹#›</a:t>
            </a:fld>
            <a:endParaRPr lang="zh-CN" altLang="en-US"/>
          </a:p>
        </p:txBody>
      </p:sp>
    </p:spTree>
    <p:extLst>
      <p:ext uri="{BB962C8B-B14F-4D97-AF65-F5344CB8AC3E}">
        <p14:creationId xmlns:p14="http://schemas.microsoft.com/office/powerpoint/2010/main" val="1973613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10235" y="1600201"/>
            <a:ext cx="539040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204056" y="1600201"/>
            <a:ext cx="539040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B6760130-D6BA-47D8-90E5-9AB6461CB06F}" type="datetimeFigureOut">
              <a:rPr lang="zh-CN" altLang="en-US" smtClean="0"/>
              <a:t>2021/10/11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6E5560F-AFA2-4C4E-81BC-1312CB16D280}" type="slidenum">
              <a:rPr lang="zh-CN" altLang="en-US" smtClean="0"/>
              <a:t>‹#›</a:t>
            </a:fld>
            <a:endParaRPr lang="zh-CN" altLang="en-US"/>
          </a:p>
        </p:txBody>
      </p:sp>
    </p:spTree>
    <p:extLst>
      <p:ext uri="{BB962C8B-B14F-4D97-AF65-F5344CB8AC3E}">
        <p14:creationId xmlns:p14="http://schemas.microsoft.com/office/powerpoint/2010/main" val="3010973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10235" y="1535113"/>
            <a:ext cx="539252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10235" y="2174875"/>
            <a:ext cx="5392529"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9819" y="1535113"/>
            <a:ext cx="539464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9819" y="2174875"/>
            <a:ext cx="539464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B6760130-D6BA-47D8-90E5-9AB6461CB06F}" type="datetimeFigureOut">
              <a:rPr lang="zh-CN" altLang="en-US" smtClean="0"/>
              <a:t>2021/10/11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C6E5560F-AFA2-4C4E-81BC-1312CB16D280}" type="slidenum">
              <a:rPr lang="zh-CN" altLang="en-US" smtClean="0"/>
              <a:t>‹#›</a:t>
            </a:fld>
            <a:endParaRPr lang="zh-CN" altLang="en-US"/>
          </a:p>
        </p:txBody>
      </p:sp>
    </p:spTree>
    <p:extLst>
      <p:ext uri="{BB962C8B-B14F-4D97-AF65-F5344CB8AC3E}">
        <p14:creationId xmlns:p14="http://schemas.microsoft.com/office/powerpoint/2010/main" val="2464595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B6760130-D6BA-47D8-90E5-9AB6461CB06F}" type="datetimeFigureOut">
              <a:rPr lang="zh-CN" altLang="en-US" smtClean="0"/>
              <a:t>2021/10/11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C6E5560F-AFA2-4C4E-81BC-1312CB16D280}" type="slidenum">
              <a:rPr lang="zh-CN" altLang="en-US" smtClean="0"/>
              <a:t>‹#›</a:t>
            </a:fld>
            <a:endParaRPr lang="zh-CN" altLang="en-US"/>
          </a:p>
        </p:txBody>
      </p:sp>
    </p:spTree>
    <p:extLst>
      <p:ext uri="{BB962C8B-B14F-4D97-AF65-F5344CB8AC3E}">
        <p14:creationId xmlns:p14="http://schemas.microsoft.com/office/powerpoint/2010/main" val="1036598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6760130-D6BA-47D8-90E5-9AB6461CB06F}" type="datetimeFigureOut">
              <a:rPr lang="zh-CN" altLang="en-US" smtClean="0"/>
              <a:t>2021/10/11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C6E5560F-AFA2-4C4E-81BC-1312CB16D280}" type="slidenum">
              <a:rPr lang="zh-CN" altLang="en-US" smtClean="0"/>
              <a:t>‹#›</a:t>
            </a:fld>
            <a:endParaRPr lang="zh-CN" altLang="en-US"/>
          </a:p>
        </p:txBody>
      </p:sp>
    </p:spTree>
    <p:extLst>
      <p:ext uri="{BB962C8B-B14F-4D97-AF65-F5344CB8AC3E}">
        <p14:creationId xmlns:p14="http://schemas.microsoft.com/office/powerpoint/2010/main" val="1625748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10236" y="273050"/>
            <a:ext cx="4015262"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71699" y="273051"/>
            <a:ext cx="682276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10236" y="1435101"/>
            <a:ext cx="401526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B6760130-D6BA-47D8-90E5-9AB6461CB06F}" type="datetimeFigureOut">
              <a:rPr lang="zh-CN" altLang="en-US" smtClean="0"/>
              <a:t>2021/10/11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6E5560F-AFA2-4C4E-81BC-1312CB16D280}" type="slidenum">
              <a:rPr lang="zh-CN" altLang="en-US" smtClean="0"/>
              <a:t>‹#›</a:t>
            </a:fld>
            <a:endParaRPr lang="zh-CN" altLang="en-US"/>
          </a:p>
        </p:txBody>
      </p:sp>
    </p:spTree>
    <p:extLst>
      <p:ext uri="{BB962C8B-B14F-4D97-AF65-F5344CB8AC3E}">
        <p14:creationId xmlns:p14="http://schemas.microsoft.com/office/powerpoint/2010/main" val="3686338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2207" y="4800600"/>
            <a:ext cx="732282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92207" y="612775"/>
            <a:ext cx="732282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2207" y="5367338"/>
            <a:ext cx="732282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B6760130-D6BA-47D8-90E5-9AB6461CB06F}" type="datetimeFigureOut">
              <a:rPr lang="zh-CN" altLang="en-US" smtClean="0"/>
              <a:t>2021/10/11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6E5560F-AFA2-4C4E-81BC-1312CB16D280}" type="slidenum">
              <a:rPr lang="zh-CN" altLang="en-US" smtClean="0"/>
              <a:t>‹#›</a:t>
            </a:fld>
            <a:endParaRPr lang="zh-CN" altLang="en-US"/>
          </a:p>
        </p:txBody>
      </p:sp>
    </p:spTree>
    <p:extLst>
      <p:ext uri="{BB962C8B-B14F-4D97-AF65-F5344CB8AC3E}">
        <p14:creationId xmlns:p14="http://schemas.microsoft.com/office/powerpoint/2010/main" val="751567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10235" y="274638"/>
            <a:ext cx="1098423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10235" y="1600201"/>
            <a:ext cx="1098423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10235" y="6356351"/>
            <a:ext cx="284776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760130-D6BA-47D8-90E5-9AB6461CB06F}" type="datetimeFigureOut">
              <a:rPr lang="zh-CN" altLang="en-US" smtClean="0"/>
              <a:t>2021/10/11</a:t>
            </a:fld>
            <a:endParaRPr lang="zh-CN" altLang="en-US"/>
          </a:p>
        </p:txBody>
      </p:sp>
      <p:sp>
        <p:nvSpPr>
          <p:cNvPr id="5" name="页脚占位符 4"/>
          <p:cNvSpPr>
            <a:spLocks noGrp="1"/>
          </p:cNvSpPr>
          <p:nvPr>
            <p:ph type="ftr" sz="quarter" idx="3"/>
          </p:nvPr>
        </p:nvSpPr>
        <p:spPr>
          <a:xfrm>
            <a:off x="4169939" y="6356351"/>
            <a:ext cx="3864822"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46702" y="6356351"/>
            <a:ext cx="284776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E5560F-AFA2-4C4E-81BC-1312CB16D280}" type="slidenum">
              <a:rPr lang="zh-CN" altLang="en-US" smtClean="0"/>
              <a:t>‹#›</a:t>
            </a:fld>
            <a:endParaRPr lang="zh-CN" altLang="en-US"/>
          </a:p>
        </p:txBody>
      </p:sp>
      <p:pic>
        <p:nvPicPr>
          <p:cNvPr id="8" name="Picture 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12204700"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userDrawn="1"/>
        </p:nvSpPr>
        <p:spPr>
          <a:xfrm>
            <a:off x="156947" y="160809"/>
            <a:ext cx="10441160" cy="707886"/>
          </a:xfrm>
          <a:prstGeom prst="rect">
            <a:avLst/>
          </a:prstGeom>
          <a:solidFill>
            <a:schemeClr val="bg1">
              <a:lumMod val="95000"/>
            </a:schemeClr>
          </a:solidFill>
        </p:spPr>
        <p:txBody>
          <a:bodyPr wrap="square" rtlCol="0" anchor="ctr" anchorCtr="0">
            <a:spAutoFit/>
          </a:bodyPr>
          <a:lstStyle/>
          <a:p>
            <a:pPr algn="l">
              <a:lnSpc>
                <a:spcPct val="200000"/>
              </a:lnSpc>
              <a:spcBef>
                <a:spcPts val="3600"/>
              </a:spcBef>
              <a:spcAft>
                <a:spcPts val="3600"/>
              </a:spcAft>
            </a:pPr>
            <a:r>
              <a:rPr lang="en-US" altLang="zh-CN" sz="2000" b="1" dirty="0">
                <a:solidFill>
                  <a:schemeClr val="bg1">
                    <a:lumMod val="50000"/>
                  </a:schemeClr>
                </a:solidFill>
                <a:latin typeface="Meiryo UI" pitchFamily="34" charset="-128"/>
                <a:ea typeface="Meiryo UI" pitchFamily="34" charset="-128"/>
                <a:cs typeface="Meiryo UI" pitchFamily="34" charset="-128"/>
              </a:rPr>
              <a:t> </a:t>
            </a:r>
            <a:endParaRPr lang="zh-CN" altLang="en-US" sz="2000" b="1" dirty="0">
              <a:solidFill>
                <a:schemeClr val="bg1">
                  <a:lumMod val="50000"/>
                </a:schemeClr>
              </a:solidFill>
              <a:latin typeface="Meiryo UI" pitchFamily="34" charset="-128"/>
              <a:ea typeface="Meiryo UI" pitchFamily="34" charset="-128"/>
              <a:cs typeface="Meiryo UI" pitchFamily="34" charset="-128"/>
            </a:endParaRPr>
          </a:p>
        </p:txBody>
      </p:sp>
      <p:sp>
        <p:nvSpPr>
          <p:cNvPr id="12" name="矩形 11"/>
          <p:cNvSpPr/>
          <p:nvPr userDrawn="1"/>
        </p:nvSpPr>
        <p:spPr>
          <a:xfrm>
            <a:off x="1777606" y="232073"/>
            <a:ext cx="1954654" cy="45719"/>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50068" y="302286"/>
            <a:ext cx="1487785" cy="430887"/>
          </a:xfrm>
          <a:prstGeom prst="rect">
            <a:avLst/>
          </a:prstGeom>
          <a:noFill/>
        </p:spPr>
        <p:txBody>
          <a:bodyPr wrap="square" rtlCol="0">
            <a:spAutoFit/>
          </a:bodyPr>
          <a:lstStyle/>
          <a:p>
            <a:pPr algn="ctr"/>
            <a:r>
              <a:rPr lang="en-US" altLang="zh-CN" sz="2200" b="1" dirty="0">
                <a:solidFill>
                  <a:srgbClr val="006666"/>
                </a:solidFill>
                <a:latin typeface="Segoe UI Semibold" pitchFamily="34" charset="0"/>
                <a:ea typeface="楷体" pitchFamily="49" charset="-122"/>
              </a:rPr>
              <a:t>CONTENT</a:t>
            </a:r>
            <a:endParaRPr lang="zh-CN" altLang="en-US" sz="2200" b="1" dirty="0">
              <a:solidFill>
                <a:srgbClr val="006666"/>
              </a:solidFill>
              <a:latin typeface="Segoe UI Semibold" pitchFamily="34" charset="0"/>
              <a:ea typeface="楷体" pitchFamily="49" charset="-122"/>
            </a:endParaRPr>
          </a:p>
        </p:txBody>
      </p:sp>
      <p:sp>
        <p:nvSpPr>
          <p:cNvPr id="16" name="矩形 15"/>
          <p:cNvSpPr/>
          <p:nvPr userDrawn="1"/>
        </p:nvSpPr>
        <p:spPr>
          <a:xfrm>
            <a:off x="3942038" y="232073"/>
            <a:ext cx="1954654" cy="45719"/>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userDrawn="1"/>
        </p:nvSpPr>
        <p:spPr>
          <a:xfrm>
            <a:off x="6107611" y="232073"/>
            <a:ext cx="1954654" cy="45719"/>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userDrawn="1"/>
        </p:nvSpPr>
        <p:spPr>
          <a:xfrm>
            <a:off x="8243468" y="232073"/>
            <a:ext cx="1954654" cy="45719"/>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123" name="Picture 3" descr="C:\Users\song\Desktop\PPT-NUDT\48826e620f654dd5bdb783771abfe9bf.png"/>
          <p:cNvPicPr>
            <a:picLocks noChangeAspect="1" noChangeArrowheads="1"/>
          </p:cNvPicPr>
          <p:nvPr userDrawn="1"/>
        </p:nvPicPr>
        <p:blipFill rotWithShape="1">
          <a:blip r:embed="rId14" cstate="print">
            <a:extLst>
              <a:ext uri="{28A0092B-C50C-407E-A947-70E740481C1C}">
                <a14:useLocalDpi xmlns:a14="http://schemas.microsoft.com/office/drawing/2010/main" val="0"/>
              </a:ext>
            </a:extLst>
          </a:blip>
          <a:srcRect l="68900" t="32368" r="6056" b="31738"/>
          <a:stretch/>
        </p:blipFill>
        <p:spPr bwMode="auto">
          <a:xfrm>
            <a:off x="10769153" y="228858"/>
            <a:ext cx="1146225" cy="11502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67285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1.em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9.tif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ED4A774-44F9-4077-9F86-B4BAB25EF777}"/>
              </a:ext>
            </a:extLst>
          </p:cNvPr>
          <p:cNvSpPr/>
          <p:nvPr/>
        </p:nvSpPr>
        <p:spPr>
          <a:xfrm>
            <a:off x="134089" y="1890881"/>
            <a:ext cx="12131997" cy="623248"/>
          </a:xfrm>
          <a:prstGeom prst="rect">
            <a:avLst/>
          </a:prstGeom>
        </p:spPr>
        <p:txBody>
          <a:bodyPr wrap="square">
            <a:spAutoFit/>
          </a:bodyPr>
          <a:lstStyle/>
          <a:p>
            <a:pPr marL="382270" indent="-382270">
              <a:lnSpc>
                <a:spcPct val="125000"/>
              </a:lnSpc>
              <a:spcAft>
                <a:spcPts val="0"/>
              </a:spcAft>
            </a:pPr>
            <a:r>
              <a:rPr lang="zh-CN" altLang="en-US" sz="3200" b="1" kern="100" dirty="0">
                <a:latin typeface="黑体" pitchFamily="49" charset="-122"/>
                <a:ea typeface="黑体" pitchFamily="49" charset="-122"/>
                <a:cs typeface="Segoe UI" panose="020B0502040204020203" pitchFamily="34" charset="0"/>
              </a:rPr>
              <a:t>重频条件下</a:t>
            </a:r>
            <a:r>
              <a:rPr lang="en-US" altLang="zh-CN" sz="3200" b="1" kern="100" dirty="0">
                <a:latin typeface="黑体" pitchFamily="49" charset="-122"/>
                <a:ea typeface="黑体" pitchFamily="49" charset="-122"/>
                <a:cs typeface="Segoe UI" panose="020B0502040204020203" pitchFamily="34" charset="0"/>
              </a:rPr>
              <a:t>C</a:t>
            </a:r>
            <a:r>
              <a:rPr lang="en-US" altLang="zh-CN" sz="2400" b="1" kern="100" dirty="0">
                <a:latin typeface="黑体" pitchFamily="49" charset="-122"/>
                <a:ea typeface="黑体" pitchFamily="49" charset="-122"/>
                <a:cs typeface="Segoe UI" panose="020B0502040204020203" pitchFamily="34" charset="0"/>
              </a:rPr>
              <a:t>4</a:t>
            </a:r>
            <a:r>
              <a:rPr lang="en-US" altLang="zh-CN" sz="3200" b="1" kern="100" dirty="0">
                <a:latin typeface="黑体" pitchFamily="49" charset="-122"/>
                <a:ea typeface="黑体" pitchFamily="49" charset="-122"/>
                <a:cs typeface="Segoe UI" panose="020B0502040204020203" pitchFamily="34" charset="0"/>
              </a:rPr>
              <a:t>F</a:t>
            </a:r>
            <a:r>
              <a:rPr lang="en-US" altLang="zh-CN" sz="2400" b="1" kern="100" dirty="0">
                <a:latin typeface="黑体" pitchFamily="49" charset="-122"/>
                <a:ea typeface="黑体" pitchFamily="49" charset="-122"/>
                <a:cs typeface="Segoe UI" panose="020B0502040204020203" pitchFamily="34" charset="0"/>
              </a:rPr>
              <a:t>7</a:t>
            </a:r>
            <a:r>
              <a:rPr lang="en-US" altLang="zh-CN" sz="3200" b="1" kern="100" dirty="0">
                <a:latin typeface="黑体" pitchFamily="49" charset="-122"/>
                <a:ea typeface="黑体" pitchFamily="49" charset="-122"/>
                <a:cs typeface="Segoe UI" panose="020B0502040204020203" pitchFamily="34" charset="0"/>
              </a:rPr>
              <a:t>N/N</a:t>
            </a:r>
            <a:r>
              <a:rPr lang="en-US" altLang="zh-CN" sz="2400" b="1" kern="100" dirty="0">
                <a:latin typeface="黑体" pitchFamily="49" charset="-122"/>
                <a:ea typeface="黑体" pitchFamily="49" charset="-122"/>
                <a:cs typeface="Segoe UI" panose="020B0502040204020203" pitchFamily="34" charset="0"/>
              </a:rPr>
              <a:t>2</a:t>
            </a:r>
            <a:r>
              <a:rPr lang="zh-CN" altLang="en-US" sz="3200" b="1" kern="100" dirty="0">
                <a:latin typeface="黑体" pitchFamily="49" charset="-122"/>
                <a:ea typeface="黑体" pitchFamily="49" charset="-122"/>
                <a:cs typeface="Segoe UI" panose="020B0502040204020203" pitchFamily="34" charset="0"/>
              </a:rPr>
              <a:t>混合气体对电晕稳定气体开关击穿特性的影响</a:t>
            </a:r>
            <a:endParaRPr lang="zh-CN" altLang="zh-CN" sz="3200" b="1" kern="100" dirty="0">
              <a:latin typeface="黑体" pitchFamily="49" charset="-122"/>
              <a:ea typeface="黑体" pitchFamily="49" charset="-122"/>
              <a:cs typeface="Segoe UI" panose="020B0502040204020203" pitchFamily="34" charset="0"/>
            </a:endParaRPr>
          </a:p>
        </p:txBody>
      </p:sp>
      <p:sp>
        <p:nvSpPr>
          <p:cNvPr id="8" name="矩形 7">
            <a:extLst>
              <a:ext uri="{FF2B5EF4-FFF2-40B4-BE49-F238E27FC236}">
                <a16:creationId xmlns:a16="http://schemas.microsoft.com/office/drawing/2014/main" id="{F367EFC5-B51C-478C-8F5A-FF6CA76F8A0D}"/>
              </a:ext>
            </a:extLst>
          </p:cNvPr>
          <p:cNvSpPr/>
          <p:nvPr/>
        </p:nvSpPr>
        <p:spPr>
          <a:xfrm>
            <a:off x="1997894" y="437808"/>
            <a:ext cx="3272050" cy="707886"/>
          </a:xfrm>
          <a:prstGeom prst="rect">
            <a:avLst/>
          </a:prstGeom>
        </p:spPr>
        <p:txBody>
          <a:bodyPr wrap="none">
            <a:spAutoFit/>
          </a:bodyPr>
          <a:lstStyle/>
          <a:p>
            <a:r>
              <a:rPr lang="zh-CN" altLang="en-US" sz="4000" dirty="0">
                <a:solidFill>
                  <a:srgbClr val="DE0000"/>
                </a:solidFill>
                <a:latin typeface="隶书" panose="02010509060101010101" pitchFamily="49" charset="-122"/>
                <a:ea typeface="隶书" panose="02010509060101010101" pitchFamily="49" charset="-122"/>
              </a:rPr>
              <a:t>国防科技大学</a:t>
            </a:r>
          </a:p>
        </p:txBody>
      </p:sp>
      <p:sp>
        <p:nvSpPr>
          <p:cNvPr id="9" name="矩形 8">
            <a:extLst>
              <a:ext uri="{FF2B5EF4-FFF2-40B4-BE49-F238E27FC236}">
                <a16:creationId xmlns:a16="http://schemas.microsoft.com/office/drawing/2014/main" id="{46EDE84B-F4FD-43AF-A2F8-9EB5D665F111}"/>
              </a:ext>
            </a:extLst>
          </p:cNvPr>
          <p:cNvSpPr/>
          <p:nvPr/>
        </p:nvSpPr>
        <p:spPr>
          <a:xfrm>
            <a:off x="2018214" y="1155557"/>
            <a:ext cx="4877938" cy="400110"/>
          </a:xfrm>
          <a:prstGeom prst="rect">
            <a:avLst/>
          </a:prstGeom>
        </p:spPr>
        <p:txBody>
          <a:bodyPr wrap="none">
            <a:spAutoFit/>
          </a:bodyPr>
          <a:lstStyle/>
          <a:p>
            <a:r>
              <a:rPr lang="en-US" altLang="zh-CN" sz="2000" b="1" dirty="0">
                <a:solidFill>
                  <a:srgbClr val="DE0000"/>
                </a:solidFill>
                <a:latin typeface="Segoe UI Emoji" panose="020B0502040204020203" pitchFamily="34" charset="0"/>
                <a:ea typeface="Segoe UI Emoji" panose="020B0502040204020203" pitchFamily="34" charset="0"/>
              </a:rPr>
              <a:t>National University of Defense Technology</a:t>
            </a:r>
            <a:endParaRPr lang="zh-CN" altLang="en-US" sz="2000" dirty="0">
              <a:solidFill>
                <a:srgbClr val="DE0000"/>
              </a:solidFill>
              <a:latin typeface="Segoe UI Emoji" panose="020B0502040204020203" pitchFamily="34" charset="0"/>
              <a:ea typeface="隶书" panose="02010509060101010101" pitchFamily="49" charset="-122"/>
            </a:endParaRPr>
          </a:p>
        </p:txBody>
      </p:sp>
      <p:sp>
        <p:nvSpPr>
          <p:cNvPr id="11" name="矩形 10">
            <a:extLst>
              <a:ext uri="{FF2B5EF4-FFF2-40B4-BE49-F238E27FC236}">
                <a16:creationId xmlns:a16="http://schemas.microsoft.com/office/drawing/2014/main" id="{39C71106-0FD4-4233-A162-6B40BBF04823}"/>
              </a:ext>
            </a:extLst>
          </p:cNvPr>
          <p:cNvSpPr/>
          <p:nvPr/>
        </p:nvSpPr>
        <p:spPr>
          <a:xfrm>
            <a:off x="529261" y="4005294"/>
            <a:ext cx="10773270" cy="369332"/>
          </a:xfrm>
          <a:prstGeom prst="rect">
            <a:avLst/>
          </a:prstGeom>
        </p:spPr>
        <p:txBody>
          <a:bodyPr wrap="none">
            <a:spAutoFit/>
          </a:bodyPr>
          <a:lstStyle/>
          <a:p>
            <a:r>
              <a:rPr lang="en-US" altLang="zh-CN" b="1" dirty="0">
                <a:solidFill>
                  <a:schemeClr val="bg1"/>
                </a:solidFill>
                <a:latin typeface="Segoe UI Emoji" panose="020B0502040204020203" pitchFamily="34" charset="0"/>
                <a:ea typeface="Segoe UI Emoji" panose="020B0502040204020203" pitchFamily="34" charset="0"/>
              </a:rPr>
              <a:t>College of Advanced Interdisciplinary Studies, National University of Defense Technology, Changsha, China</a:t>
            </a:r>
            <a:endParaRPr lang="zh-CN" altLang="en-US" dirty="0">
              <a:solidFill>
                <a:schemeClr val="bg1"/>
              </a:solidFill>
              <a:latin typeface="Segoe UI Emoji" panose="020B0502040204020203" pitchFamily="34" charset="0"/>
              <a:ea typeface="隶书" panose="02010509060101010101" pitchFamily="49" charset="-122"/>
            </a:endParaRPr>
          </a:p>
        </p:txBody>
      </p:sp>
      <p:sp>
        <p:nvSpPr>
          <p:cNvPr id="13" name="矩形 12">
            <a:extLst>
              <a:ext uri="{FF2B5EF4-FFF2-40B4-BE49-F238E27FC236}">
                <a16:creationId xmlns:a16="http://schemas.microsoft.com/office/drawing/2014/main" id="{1ED4A774-44F9-4077-9F86-B4BAB25EF777}"/>
              </a:ext>
            </a:extLst>
          </p:cNvPr>
          <p:cNvSpPr/>
          <p:nvPr/>
        </p:nvSpPr>
        <p:spPr>
          <a:xfrm>
            <a:off x="557524" y="2686524"/>
            <a:ext cx="11139310" cy="1045735"/>
          </a:xfrm>
          <a:prstGeom prst="rect">
            <a:avLst/>
          </a:prstGeom>
        </p:spPr>
        <p:txBody>
          <a:bodyPr wrap="square">
            <a:spAutoFit/>
          </a:bodyPr>
          <a:lstStyle/>
          <a:p>
            <a:pPr marL="382270" indent="-382270">
              <a:lnSpc>
                <a:spcPct val="125000"/>
              </a:lnSpc>
              <a:spcAft>
                <a:spcPts val="0"/>
              </a:spcAft>
            </a:pPr>
            <a:r>
              <a:rPr lang="en-US" altLang="zh-CN" sz="2600" b="1" kern="100" dirty="0">
                <a:latin typeface="Times New Roman" panose="02020603050405020304" pitchFamily="18" charset="0"/>
                <a:cs typeface="Times New Roman" panose="02020603050405020304" pitchFamily="18" charset="0"/>
              </a:rPr>
              <a:t>The influence of C</a:t>
            </a:r>
            <a:r>
              <a:rPr lang="en-US" altLang="zh-CN" sz="2000" b="1" kern="100" dirty="0">
                <a:latin typeface="Times New Roman" panose="02020603050405020304" pitchFamily="18" charset="0"/>
                <a:cs typeface="Times New Roman" panose="02020603050405020304" pitchFamily="18" charset="0"/>
              </a:rPr>
              <a:t>4</a:t>
            </a:r>
            <a:r>
              <a:rPr lang="en-US" altLang="zh-CN" sz="2600" b="1" kern="100" dirty="0">
                <a:latin typeface="Times New Roman" panose="02020603050405020304" pitchFamily="18" charset="0"/>
                <a:cs typeface="Times New Roman" panose="02020603050405020304" pitchFamily="18" charset="0"/>
              </a:rPr>
              <a:t>F</a:t>
            </a:r>
            <a:r>
              <a:rPr lang="en-US" altLang="zh-CN" sz="2000" b="1" kern="100" dirty="0">
                <a:latin typeface="Times New Roman" panose="02020603050405020304" pitchFamily="18" charset="0"/>
                <a:cs typeface="Times New Roman" panose="02020603050405020304" pitchFamily="18" charset="0"/>
              </a:rPr>
              <a:t>7</a:t>
            </a:r>
            <a:r>
              <a:rPr lang="en-US" altLang="zh-CN" sz="2600" b="1" kern="100" dirty="0">
                <a:latin typeface="Times New Roman" panose="02020603050405020304" pitchFamily="18" charset="0"/>
                <a:cs typeface="Times New Roman" panose="02020603050405020304" pitchFamily="18" charset="0"/>
              </a:rPr>
              <a:t>N/N</a:t>
            </a:r>
            <a:r>
              <a:rPr lang="en-US" altLang="zh-CN" sz="2000" b="1" kern="100" dirty="0">
                <a:latin typeface="Times New Roman" panose="02020603050405020304" pitchFamily="18" charset="0"/>
                <a:cs typeface="Times New Roman" panose="02020603050405020304" pitchFamily="18" charset="0"/>
              </a:rPr>
              <a:t>2</a:t>
            </a:r>
            <a:r>
              <a:rPr lang="en-US" altLang="zh-CN" sz="2600" b="1" kern="100" dirty="0">
                <a:latin typeface="Times New Roman" panose="02020603050405020304" pitchFamily="18" charset="0"/>
                <a:cs typeface="Times New Roman" panose="02020603050405020304" pitchFamily="18" charset="0"/>
              </a:rPr>
              <a:t> mixed gas on the breakdown characteristics of corona stabilized gas switch under repetitive frequency conditions</a:t>
            </a:r>
            <a:endParaRPr lang="zh-CN" altLang="zh-CN" sz="2600" b="1" kern="100" dirty="0">
              <a:latin typeface="Times New Roman" panose="02020603050405020304" pitchFamily="18" charset="0"/>
              <a:cs typeface="Times New Roman" panose="02020603050405020304" pitchFamily="18" charset="0"/>
            </a:endParaRPr>
          </a:p>
        </p:txBody>
      </p:sp>
      <p:pic>
        <p:nvPicPr>
          <p:cNvPr id="6146" name="Picture 2" descr="C:\Users\song\Desktop\PPT-NUDT\TITLE.png"/>
          <p:cNvPicPr>
            <a:picLocks noChangeAspect="1" noChangeArrowheads="1"/>
          </p:cNvPicPr>
          <p:nvPr/>
        </p:nvPicPr>
        <p:blipFill rotWithShape="1">
          <a:blip r:embed="rId3">
            <a:extLst>
              <a:ext uri="{28A0092B-C50C-407E-A947-70E740481C1C}">
                <a14:useLocalDpi xmlns:a14="http://schemas.microsoft.com/office/drawing/2010/main" val="0"/>
              </a:ext>
            </a:extLst>
          </a:blip>
          <a:srcRect l="79798"/>
          <a:stretch/>
        </p:blipFill>
        <p:spPr bwMode="auto">
          <a:xfrm>
            <a:off x="163041" y="178467"/>
            <a:ext cx="11905200" cy="142074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song\Desktop\PPT-NUDT\TITLE.png"/>
          <p:cNvPicPr>
            <a:picLocks noChangeAspect="1" noChangeArrowheads="1"/>
          </p:cNvPicPr>
          <p:nvPr/>
        </p:nvPicPr>
        <p:blipFill rotWithShape="1">
          <a:blip r:embed="rId3">
            <a:extLst>
              <a:ext uri="{28A0092B-C50C-407E-A947-70E740481C1C}">
                <a14:useLocalDpi xmlns:a14="http://schemas.microsoft.com/office/drawing/2010/main" val="0"/>
              </a:ext>
            </a:extLst>
          </a:blip>
          <a:srcRect l="48882" r="19906"/>
          <a:stretch/>
        </p:blipFill>
        <p:spPr bwMode="auto">
          <a:xfrm>
            <a:off x="5578587" y="178469"/>
            <a:ext cx="6472523" cy="140810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song\Desktop\PPT-NUDT\74d2e263c75948bf842ed023ff35a6c9.png"/>
          <p:cNvPicPr>
            <a:picLocks noChangeAspect="1" noChangeArrowheads="1"/>
          </p:cNvPicPr>
          <p:nvPr/>
        </p:nvPicPr>
        <p:blipFill rotWithShape="1">
          <a:blip r:embed="rId4">
            <a:extLst>
              <a:ext uri="{28A0092B-C50C-407E-A947-70E740481C1C}">
                <a14:useLocalDpi xmlns:a14="http://schemas.microsoft.com/office/drawing/2010/main" val="0"/>
              </a:ext>
            </a:extLst>
          </a:blip>
          <a:srcRect l="27672" t="29339" r="43445" b="57993"/>
          <a:stretch/>
        </p:blipFill>
        <p:spPr bwMode="auto">
          <a:xfrm>
            <a:off x="529261" y="199311"/>
            <a:ext cx="4527364" cy="1390662"/>
          </a:xfrm>
          <a:prstGeom prst="rect">
            <a:avLst/>
          </a:prstGeom>
          <a:noFill/>
          <a:extLst>
            <a:ext uri="{909E8E84-426E-40DD-AFC4-6F175D3DCCD1}">
              <a14:hiddenFill xmlns:a14="http://schemas.microsoft.com/office/drawing/2010/main">
                <a:solidFill>
                  <a:srgbClr val="FFFFFF"/>
                </a:solidFill>
              </a14:hiddenFill>
            </a:ext>
          </a:extLst>
        </p:spPr>
      </p:pic>
      <p:sp>
        <p:nvSpPr>
          <p:cNvPr id="18" name="矩形 17">
            <a:extLst>
              <a:ext uri="{FF2B5EF4-FFF2-40B4-BE49-F238E27FC236}">
                <a16:creationId xmlns:a16="http://schemas.microsoft.com/office/drawing/2014/main" id="{1ED4A774-44F9-4077-9F86-B4BAB25EF777}"/>
              </a:ext>
            </a:extLst>
          </p:cNvPr>
          <p:cNvSpPr/>
          <p:nvPr/>
        </p:nvSpPr>
        <p:spPr>
          <a:xfrm>
            <a:off x="4019750" y="5178649"/>
            <a:ext cx="2658664" cy="488339"/>
          </a:xfrm>
          <a:prstGeom prst="rect">
            <a:avLst/>
          </a:prstGeom>
        </p:spPr>
        <p:txBody>
          <a:bodyPr wrap="square">
            <a:spAutoFit/>
          </a:bodyPr>
          <a:lstStyle/>
          <a:p>
            <a:pPr marL="382270" indent="-382270">
              <a:lnSpc>
                <a:spcPct val="125000"/>
              </a:lnSpc>
              <a:spcAft>
                <a:spcPts val="0"/>
              </a:spcAft>
            </a:pPr>
            <a:r>
              <a:rPr lang="zh-CN" altLang="en-US" sz="2200" b="1" kern="100" dirty="0">
                <a:latin typeface="华文楷体" pitchFamily="2" charset="-122"/>
                <a:ea typeface="华文楷体" pitchFamily="2" charset="-122"/>
                <a:cs typeface="Segoe UI" panose="020B0502040204020203" pitchFamily="34" charset="0"/>
              </a:rPr>
              <a:t>报告人：戴启缘</a:t>
            </a:r>
            <a:endParaRPr lang="zh-CN" altLang="zh-CN" sz="2200" b="1" kern="100" dirty="0">
              <a:latin typeface="华文楷体" pitchFamily="2" charset="-122"/>
              <a:ea typeface="华文楷体" pitchFamily="2" charset="-122"/>
              <a:cs typeface="Segoe UI" panose="020B0502040204020203" pitchFamily="34" charset="0"/>
            </a:endParaRPr>
          </a:p>
        </p:txBody>
      </p:sp>
      <p:sp>
        <p:nvSpPr>
          <p:cNvPr id="16" name="矩形 15">
            <a:extLst>
              <a:ext uri="{FF2B5EF4-FFF2-40B4-BE49-F238E27FC236}">
                <a16:creationId xmlns:a16="http://schemas.microsoft.com/office/drawing/2014/main" id="{D277E020-3E2A-48F5-AD41-72DFFE9D87F1}"/>
              </a:ext>
            </a:extLst>
          </p:cNvPr>
          <p:cNvSpPr/>
          <p:nvPr/>
        </p:nvSpPr>
        <p:spPr>
          <a:xfrm>
            <a:off x="2514468" y="4532468"/>
            <a:ext cx="6192688" cy="488339"/>
          </a:xfrm>
          <a:prstGeom prst="rect">
            <a:avLst/>
          </a:prstGeom>
        </p:spPr>
        <p:txBody>
          <a:bodyPr wrap="square">
            <a:spAutoFit/>
          </a:bodyPr>
          <a:lstStyle/>
          <a:p>
            <a:pPr marL="382270" indent="-382270">
              <a:lnSpc>
                <a:spcPct val="125000"/>
              </a:lnSpc>
              <a:spcAft>
                <a:spcPts val="0"/>
              </a:spcAft>
            </a:pPr>
            <a:r>
              <a:rPr lang="zh-CN" altLang="en-US" sz="2200" b="1" kern="100" dirty="0">
                <a:latin typeface="华文楷体" pitchFamily="2" charset="-122"/>
                <a:ea typeface="华文楷体" pitchFamily="2" charset="-122"/>
                <a:cs typeface="Segoe UI" panose="020B0502040204020203" pitchFamily="34" charset="0"/>
              </a:rPr>
              <a:t>戴启缘  杨建华  程新兵  耿玖源  陈绒  熊超伟</a:t>
            </a:r>
            <a:endParaRPr lang="zh-CN" altLang="zh-CN" sz="2200" b="1" kern="100" dirty="0">
              <a:latin typeface="华文楷体" pitchFamily="2" charset="-122"/>
              <a:ea typeface="华文楷体" pitchFamily="2" charset="-122"/>
              <a:cs typeface="Segoe UI" panose="020B0502040204020203" pitchFamily="34" charset="0"/>
            </a:endParaRPr>
          </a:p>
        </p:txBody>
      </p:sp>
    </p:spTree>
    <p:extLst>
      <p:ext uri="{BB962C8B-B14F-4D97-AF65-F5344CB8AC3E}">
        <p14:creationId xmlns:p14="http://schemas.microsoft.com/office/powerpoint/2010/main" val="4050493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矩形 63">
            <a:extLst>
              <a:ext uri="{FF2B5EF4-FFF2-40B4-BE49-F238E27FC236}">
                <a16:creationId xmlns:a16="http://schemas.microsoft.com/office/drawing/2014/main" id="{011275A9-4F9E-40E5-BC5C-16AB40EB2CEA}"/>
              </a:ext>
            </a:extLst>
          </p:cNvPr>
          <p:cNvSpPr/>
          <p:nvPr/>
        </p:nvSpPr>
        <p:spPr>
          <a:xfrm>
            <a:off x="355180" y="1105694"/>
            <a:ext cx="8267450" cy="523220"/>
          </a:xfrm>
          <a:prstGeom prst="rect">
            <a:avLst/>
          </a:prstGeom>
          <a:solidFill>
            <a:srgbClr val="045035"/>
          </a:solidFill>
          <a:ln>
            <a:solidFill>
              <a:srgbClr val="045035"/>
            </a:solidFill>
          </a:ln>
        </p:spPr>
        <p:style>
          <a:lnRef idx="0">
            <a:schemeClr val="accent5"/>
          </a:lnRef>
          <a:fillRef idx="3">
            <a:schemeClr val="accent5"/>
          </a:fillRef>
          <a:effectRef idx="3">
            <a:schemeClr val="accent5"/>
          </a:effectRef>
          <a:fontRef idx="minor">
            <a:schemeClr val="lt1"/>
          </a:fontRef>
        </p:style>
        <p:txBody>
          <a:bodyPr wrap="square">
            <a:spAutoFit/>
          </a:bodyPr>
          <a:lstStyle/>
          <a:p>
            <a:r>
              <a:rPr kumimoji="1" lang="en-US" altLang="zh-CN" sz="2800" b="1" dirty="0">
                <a:solidFill>
                  <a:schemeClr val="bg1"/>
                </a:solidFill>
                <a:latin typeface="Arial Rounded MT Bold" pitchFamily="34" charset="0"/>
                <a:ea typeface="楷体" pitchFamily="49" charset="-122"/>
                <a:cs typeface="Calibri"/>
              </a:rPr>
              <a:t>»</a:t>
            </a:r>
            <a:r>
              <a:rPr kumimoji="1" lang="en-US" altLang="zh-CN" sz="2800" b="1" dirty="0">
                <a:solidFill>
                  <a:schemeClr val="bg1"/>
                </a:solidFill>
                <a:latin typeface="Calibri"/>
                <a:ea typeface="楷体" pitchFamily="49" charset="-122"/>
                <a:cs typeface="Calibri"/>
              </a:rPr>
              <a:t>  </a:t>
            </a:r>
            <a:r>
              <a:rPr kumimoji="1" lang="zh-CN" altLang="en-US" sz="2800" b="1" dirty="0">
                <a:solidFill>
                  <a:schemeClr val="bg1"/>
                </a:solidFill>
                <a:latin typeface="Calibri"/>
                <a:ea typeface="楷体" pitchFamily="49" charset="-122"/>
                <a:cs typeface="Calibri"/>
              </a:rPr>
              <a:t>结果与分析</a:t>
            </a:r>
            <a:endParaRPr kumimoji="1" lang="zh-CN" altLang="en-US" sz="2800" b="1" dirty="0">
              <a:solidFill>
                <a:schemeClr val="bg1"/>
              </a:solidFill>
              <a:effectLst>
                <a:outerShdw blurRad="38100" dist="38100" dir="2700000" algn="tl">
                  <a:srgbClr val="000000">
                    <a:alpha val="43137"/>
                  </a:srgbClr>
                </a:outerShdw>
              </a:effectLst>
              <a:latin typeface="华文楷体" pitchFamily="2" charset="-122"/>
              <a:ea typeface="华文楷体" pitchFamily="2" charset="-122"/>
              <a:cs typeface="Segoe UI" pitchFamily="34" charset="0"/>
            </a:endParaRPr>
          </a:p>
        </p:txBody>
      </p:sp>
      <p:pic>
        <p:nvPicPr>
          <p:cNvPr id="5" name="图片 4">
            <a:extLst>
              <a:ext uri="{FF2B5EF4-FFF2-40B4-BE49-F238E27FC236}">
                <a16:creationId xmlns:a16="http://schemas.microsoft.com/office/drawing/2014/main" id="{C81C6DB1-D1E1-464B-BDC0-22BD5D1F8DD2}"/>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773758" y="1836208"/>
            <a:ext cx="4320480" cy="3172710"/>
          </a:xfrm>
          <a:prstGeom prst="rect">
            <a:avLst/>
          </a:prstGeom>
        </p:spPr>
      </p:pic>
      <p:pic>
        <p:nvPicPr>
          <p:cNvPr id="6" name="图片 5">
            <a:extLst>
              <a:ext uri="{FF2B5EF4-FFF2-40B4-BE49-F238E27FC236}">
                <a16:creationId xmlns:a16="http://schemas.microsoft.com/office/drawing/2014/main" id="{453FFDE6-30F9-409B-A15D-DF2955F6E58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62390" y="1836208"/>
            <a:ext cx="4320480" cy="3172710"/>
          </a:xfrm>
          <a:prstGeom prst="rect">
            <a:avLst/>
          </a:prstGeom>
          <a:noFill/>
          <a:ln>
            <a:noFill/>
          </a:ln>
        </p:spPr>
      </p:pic>
      <p:sp>
        <p:nvSpPr>
          <p:cNvPr id="7" name="矩形 6">
            <a:extLst>
              <a:ext uri="{FF2B5EF4-FFF2-40B4-BE49-F238E27FC236}">
                <a16:creationId xmlns:a16="http://schemas.microsoft.com/office/drawing/2014/main" id="{9FC1811E-407A-491D-BA40-57C3C601D26C}"/>
              </a:ext>
            </a:extLst>
          </p:cNvPr>
          <p:cNvSpPr/>
          <p:nvPr/>
        </p:nvSpPr>
        <p:spPr>
          <a:xfrm>
            <a:off x="6246366" y="5216212"/>
            <a:ext cx="5404043" cy="400110"/>
          </a:xfrm>
          <a:prstGeom prst="rect">
            <a:avLst/>
          </a:prstGeom>
          <a:noFill/>
          <a:effectLst/>
        </p:spPr>
        <p:style>
          <a:lnRef idx="0">
            <a:schemeClr val="accent1"/>
          </a:lnRef>
          <a:fillRef idx="3">
            <a:schemeClr val="accent1"/>
          </a:fillRef>
          <a:effectRef idx="3">
            <a:schemeClr val="accent1"/>
          </a:effectRef>
          <a:fontRef idx="minor">
            <a:schemeClr val="lt1"/>
          </a:fontRef>
        </p:style>
        <p:txBody>
          <a:bodyPr wrap="none">
            <a:spAutoFit/>
          </a:bodyPr>
          <a:lstStyle/>
          <a:p>
            <a:pPr fontAlgn="ctr">
              <a:spcBef>
                <a:spcPct val="50000"/>
              </a:spcBef>
            </a:pP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a:t>
            </a:r>
            <a:r>
              <a:rPr lang="zh-CN" altLang="en-US" sz="20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触发电压抖动与重复频率呈现中度正相关趋势</a:t>
            </a:r>
            <a:endParaRPr lang="zh-CN" altLang="en-US" sz="2000" b="1" dirty="0">
              <a:solidFill>
                <a:schemeClr val="tx1"/>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endParaRPr>
          </a:p>
        </p:txBody>
      </p:sp>
      <p:sp>
        <p:nvSpPr>
          <p:cNvPr id="8" name="矩形 7">
            <a:extLst>
              <a:ext uri="{FF2B5EF4-FFF2-40B4-BE49-F238E27FC236}">
                <a16:creationId xmlns:a16="http://schemas.microsoft.com/office/drawing/2014/main" id="{8A9E2032-9089-4276-8244-78C159104AB0}"/>
              </a:ext>
            </a:extLst>
          </p:cNvPr>
          <p:cNvSpPr/>
          <p:nvPr/>
        </p:nvSpPr>
        <p:spPr>
          <a:xfrm>
            <a:off x="6246366" y="5722633"/>
            <a:ext cx="2839239" cy="400110"/>
          </a:xfrm>
          <a:prstGeom prst="rect">
            <a:avLst/>
          </a:prstGeom>
          <a:noFill/>
          <a:effectLst/>
        </p:spPr>
        <p:style>
          <a:lnRef idx="0">
            <a:schemeClr val="accent1"/>
          </a:lnRef>
          <a:fillRef idx="3">
            <a:schemeClr val="accent1"/>
          </a:fillRef>
          <a:effectRef idx="3">
            <a:schemeClr val="accent1"/>
          </a:effectRef>
          <a:fontRef idx="minor">
            <a:schemeClr val="lt1"/>
          </a:fontRef>
        </p:style>
        <p:txBody>
          <a:bodyPr wrap="none">
            <a:spAutoFit/>
          </a:bodyPr>
          <a:lstStyle/>
          <a:p>
            <a:pPr fontAlgn="ctr">
              <a:spcBef>
                <a:spcPct val="50000"/>
              </a:spcBef>
            </a:pP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a:t>
            </a:r>
            <a:r>
              <a:rPr lang="zh-CN" altLang="en-US" sz="20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“记忆通道”效应影响</a:t>
            </a:r>
            <a:endParaRPr lang="zh-CN" altLang="en-US" sz="2000" b="1" dirty="0">
              <a:solidFill>
                <a:schemeClr val="tx1"/>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endParaRPr>
          </a:p>
        </p:txBody>
      </p:sp>
      <p:sp>
        <p:nvSpPr>
          <p:cNvPr id="9" name="矩形 8">
            <a:extLst>
              <a:ext uri="{FF2B5EF4-FFF2-40B4-BE49-F238E27FC236}">
                <a16:creationId xmlns:a16="http://schemas.microsoft.com/office/drawing/2014/main" id="{2FF75E40-6C24-4E64-8D15-25E9A397D6D6}"/>
              </a:ext>
            </a:extLst>
          </p:cNvPr>
          <p:cNvSpPr/>
          <p:nvPr/>
        </p:nvSpPr>
        <p:spPr>
          <a:xfrm>
            <a:off x="989782" y="5262379"/>
            <a:ext cx="4567449" cy="707886"/>
          </a:xfrm>
          <a:prstGeom prst="rect">
            <a:avLst/>
          </a:prstGeom>
          <a:noFill/>
          <a:effectLst/>
        </p:spPr>
        <p:style>
          <a:lnRef idx="0">
            <a:schemeClr val="accent1"/>
          </a:lnRef>
          <a:fillRef idx="3">
            <a:schemeClr val="accent1"/>
          </a:fillRef>
          <a:effectRef idx="3">
            <a:schemeClr val="accent1"/>
          </a:effectRef>
          <a:fontRef idx="minor">
            <a:schemeClr val="lt1"/>
          </a:fontRef>
        </p:style>
        <p:txBody>
          <a:bodyPr wrap="square">
            <a:spAutoFit/>
          </a:bodyPr>
          <a:lstStyle/>
          <a:p>
            <a:pPr fontAlgn="b">
              <a:spcBef>
                <a:spcPct val="50000"/>
              </a:spcBef>
            </a:pP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a:t>
            </a:r>
            <a:r>
              <a:rPr lang="en-US" altLang="zh-CN" sz="20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 C</a:t>
            </a:r>
            <a:r>
              <a:rPr lang="en-US" altLang="zh-CN" sz="16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4</a:t>
            </a:r>
            <a:r>
              <a:rPr lang="en-US" altLang="zh-CN" sz="20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F</a:t>
            </a:r>
            <a:r>
              <a:rPr lang="en-US" altLang="zh-CN" sz="16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7</a:t>
            </a:r>
            <a:r>
              <a:rPr lang="en-US" altLang="zh-CN" sz="20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N</a:t>
            </a:r>
            <a:r>
              <a:rPr lang="zh-CN" altLang="en-US" sz="20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含量减少时，抖动程度上升，开关自击穿出现概率提高</a:t>
            </a:r>
            <a:endParaRPr lang="zh-CN" altLang="en-US" sz="2000" b="1" dirty="0">
              <a:solidFill>
                <a:schemeClr val="tx1"/>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endParaRPr>
          </a:p>
        </p:txBody>
      </p:sp>
    </p:spTree>
    <p:extLst>
      <p:ext uri="{BB962C8B-B14F-4D97-AF65-F5344CB8AC3E}">
        <p14:creationId xmlns:p14="http://schemas.microsoft.com/office/powerpoint/2010/main" val="444857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矩形 63">
            <a:extLst>
              <a:ext uri="{FF2B5EF4-FFF2-40B4-BE49-F238E27FC236}">
                <a16:creationId xmlns:a16="http://schemas.microsoft.com/office/drawing/2014/main" id="{011275A9-4F9E-40E5-BC5C-16AB40EB2CEA}"/>
              </a:ext>
            </a:extLst>
          </p:cNvPr>
          <p:cNvSpPr/>
          <p:nvPr/>
        </p:nvSpPr>
        <p:spPr>
          <a:xfrm>
            <a:off x="355180" y="1105694"/>
            <a:ext cx="8267450" cy="523220"/>
          </a:xfrm>
          <a:prstGeom prst="rect">
            <a:avLst/>
          </a:prstGeom>
          <a:solidFill>
            <a:srgbClr val="045035"/>
          </a:solidFill>
          <a:ln>
            <a:solidFill>
              <a:srgbClr val="045035"/>
            </a:solidFill>
          </a:ln>
        </p:spPr>
        <p:style>
          <a:lnRef idx="0">
            <a:schemeClr val="accent5"/>
          </a:lnRef>
          <a:fillRef idx="3">
            <a:schemeClr val="accent5"/>
          </a:fillRef>
          <a:effectRef idx="3">
            <a:schemeClr val="accent5"/>
          </a:effectRef>
          <a:fontRef idx="minor">
            <a:schemeClr val="lt1"/>
          </a:fontRef>
        </p:style>
        <p:txBody>
          <a:bodyPr wrap="square">
            <a:spAutoFit/>
          </a:bodyPr>
          <a:lstStyle/>
          <a:p>
            <a:r>
              <a:rPr kumimoji="1" lang="en-US" altLang="zh-CN" sz="2800" b="1" dirty="0">
                <a:solidFill>
                  <a:schemeClr val="bg1"/>
                </a:solidFill>
                <a:latin typeface="Arial Rounded MT Bold" pitchFamily="34" charset="0"/>
                <a:ea typeface="楷体" pitchFamily="49" charset="-122"/>
                <a:cs typeface="Calibri"/>
              </a:rPr>
              <a:t>»</a:t>
            </a:r>
            <a:r>
              <a:rPr kumimoji="1" lang="en-US" altLang="zh-CN" sz="2800" b="1" dirty="0">
                <a:solidFill>
                  <a:schemeClr val="bg1"/>
                </a:solidFill>
                <a:latin typeface="Calibri"/>
                <a:ea typeface="楷体" pitchFamily="49" charset="-122"/>
                <a:cs typeface="Calibri"/>
              </a:rPr>
              <a:t>  </a:t>
            </a:r>
            <a:r>
              <a:rPr kumimoji="1" lang="zh-CN" altLang="en-US" sz="2800" b="1" dirty="0">
                <a:solidFill>
                  <a:schemeClr val="bg1"/>
                </a:solidFill>
                <a:latin typeface="Calibri"/>
                <a:ea typeface="楷体" pitchFamily="49" charset="-122"/>
                <a:cs typeface="Calibri"/>
              </a:rPr>
              <a:t>结论</a:t>
            </a:r>
            <a:endParaRPr kumimoji="1" lang="zh-CN" altLang="en-US" sz="2800" b="1" dirty="0">
              <a:solidFill>
                <a:schemeClr val="bg1"/>
              </a:solidFill>
              <a:effectLst>
                <a:outerShdw blurRad="38100" dist="38100" dir="2700000" algn="tl">
                  <a:srgbClr val="000000">
                    <a:alpha val="43137"/>
                  </a:srgbClr>
                </a:outerShdw>
              </a:effectLst>
              <a:latin typeface="华文楷体" pitchFamily="2" charset="-122"/>
              <a:ea typeface="华文楷体" pitchFamily="2" charset="-122"/>
              <a:cs typeface="Segoe UI" pitchFamily="34" charset="0"/>
            </a:endParaRPr>
          </a:p>
        </p:txBody>
      </p:sp>
      <p:sp>
        <p:nvSpPr>
          <p:cNvPr id="19" name="矩形 18">
            <a:extLst>
              <a:ext uri="{FF2B5EF4-FFF2-40B4-BE49-F238E27FC236}">
                <a16:creationId xmlns:a16="http://schemas.microsoft.com/office/drawing/2014/main" id="{C94E5A6C-F46C-4DAC-BA04-1879C6275A08}"/>
              </a:ext>
            </a:extLst>
          </p:cNvPr>
          <p:cNvSpPr/>
          <p:nvPr/>
        </p:nvSpPr>
        <p:spPr>
          <a:xfrm>
            <a:off x="355180" y="1916832"/>
            <a:ext cx="7272808" cy="517065"/>
          </a:xfrm>
          <a:prstGeom prst="rect">
            <a:avLst/>
          </a:prstGeom>
        </p:spPr>
        <p:txBody>
          <a:bodyPr wrap="square">
            <a:spAutoFit/>
          </a:bodyPr>
          <a:lstStyle/>
          <a:p>
            <a:pPr lvl="0" indent="457200" algn="just">
              <a:lnSpc>
                <a:spcPct val="120000"/>
              </a:lnSpc>
            </a:pPr>
            <a:r>
              <a:rPr lang="en-US" altLang="zh-CN" sz="24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1.</a:t>
            </a:r>
            <a:r>
              <a:rPr lang="zh-CN" altLang="en-US" sz="24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开关自击穿现象对于气体开关的抖动影响</a:t>
            </a:r>
          </a:p>
        </p:txBody>
      </p:sp>
      <p:sp>
        <p:nvSpPr>
          <p:cNvPr id="20" name="矩形 19">
            <a:extLst>
              <a:ext uri="{FF2B5EF4-FFF2-40B4-BE49-F238E27FC236}">
                <a16:creationId xmlns:a16="http://schemas.microsoft.com/office/drawing/2014/main" id="{71C0D272-753A-4EE7-8E5D-FD92E126C5F2}"/>
              </a:ext>
            </a:extLst>
          </p:cNvPr>
          <p:cNvSpPr/>
          <p:nvPr/>
        </p:nvSpPr>
        <p:spPr>
          <a:xfrm>
            <a:off x="1105788" y="2463779"/>
            <a:ext cx="9764211" cy="400110"/>
          </a:xfrm>
          <a:prstGeom prst="rect">
            <a:avLst/>
          </a:prstGeom>
          <a:noFill/>
          <a:effectLst/>
        </p:spPr>
        <p:style>
          <a:lnRef idx="0">
            <a:schemeClr val="accent1"/>
          </a:lnRef>
          <a:fillRef idx="3">
            <a:schemeClr val="accent1"/>
          </a:fillRef>
          <a:effectRef idx="3">
            <a:schemeClr val="accent1"/>
          </a:effectRef>
          <a:fontRef idx="minor">
            <a:schemeClr val="lt1"/>
          </a:fontRef>
        </p:style>
        <p:txBody>
          <a:bodyPr wrap="none">
            <a:spAutoFit/>
          </a:bodyPr>
          <a:lstStyle/>
          <a:p>
            <a:pPr fontAlgn="ctr">
              <a:spcBef>
                <a:spcPct val="50000"/>
              </a:spcBef>
            </a:pP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a:t>
            </a:r>
            <a:r>
              <a:rPr lang="zh-CN" altLang="en-US"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未发生开关自击穿现象时，抖动相对均值占比最低为</a:t>
            </a: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4.7%</a:t>
            </a:r>
            <a:r>
              <a:rPr lang="zh-CN" altLang="en-US"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，最高为</a:t>
            </a: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7.5%</a:t>
            </a:r>
            <a:r>
              <a:rPr lang="zh-CN" altLang="en-US"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，平均为</a:t>
            </a: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6%</a:t>
            </a:r>
            <a:endParaRPr lang="zh-CN" altLang="en-US" sz="2000" b="1" dirty="0">
              <a:solidFill>
                <a:schemeClr val="tx1"/>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endParaRPr>
          </a:p>
        </p:txBody>
      </p:sp>
      <p:sp>
        <p:nvSpPr>
          <p:cNvPr id="5" name="矩形 4">
            <a:extLst>
              <a:ext uri="{FF2B5EF4-FFF2-40B4-BE49-F238E27FC236}">
                <a16:creationId xmlns:a16="http://schemas.microsoft.com/office/drawing/2014/main" id="{B7D77BC7-F80B-4E42-B6C0-2986E4087D32}"/>
              </a:ext>
            </a:extLst>
          </p:cNvPr>
          <p:cNvSpPr/>
          <p:nvPr/>
        </p:nvSpPr>
        <p:spPr>
          <a:xfrm>
            <a:off x="423681" y="3407295"/>
            <a:ext cx="11147770" cy="507447"/>
          </a:xfrm>
          <a:prstGeom prst="rect">
            <a:avLst/>
          </a:prstGeom>
        </p:spPr>
        <p:txBody>
          <a:bodyPr wrap="square">
            <a:spAutoFit/>
          </a:bodyPr>
          <a:lstStyle/>
          <a:p>
            <a:pPr lvl="0" indent="457200" algn="just">
              <a:lnSpc>
                <a:spcPct val="120000"/>
              </a:lnSpc>
            </a:pPr>
            <a:r>
              <a:rPr lang="en-US" altLang="zh-CN" sz="24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2.</a:t>
            </a:r>
            <a:r>
              <a:rPr lang="zh-CN" altLang="en-US" sz="24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随着</a:t>
            </a:r>
            <a:r>
              <a:rPr lang="en-US" altLang="zh-CN" sz="24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C</a:t>
            </a:r>
            <a:r>
              <a:rPr lang="en-US" altLang="zh-CN" sz="20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4</a:t>
            </a:r>
            <a:r>
              <a:rPr lang="en-US" altLang="zh-CN" sz="24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F</a:t>
            </a:r>
            <a:r>
              <a:rPr lang="en-US" altLang="zh-CN" sz="20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7</a:t>
            </a:r>
            <a:r>
              <a:rPr lang="en-US" altLang="zh-CN" sz="24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N</a:t>
            </a:r>
            <a:r>
              <a:rPr lang="zh-CN" altLang="en-US" sz="24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含量逐渐减小时，</a:t>
            </a:r>
          </a:p>
        </p:txBody>
      </p:sp>
      <p:sp>
        <p:nvSpPr>
          <p:cNvPr id="6" name="矩形 5">
            <a:extLst>
              <a:ext uri="{FF2B5EF4-FFF2-40B4-BE49-F238E27FC236}">
                <a16:creationId xmlns:a16="http://schemas.microsoft.com/office/drawing/2014/main" id="{9F2258DD-98F9-45E4-B2FD-DE357AAA0524}"/>
              </a:ext>
            </a:extLst>
          </p:cNvPr>
          <p:cNvSpPr/>
          <p:nvPr/>
        </p:nvSpPr>
        <p:spPr>
          <a:xfrm>
            <a:off x="423681" y="4509120"/>
            <a:ext cx="11303094" cy="507447"/>
          </a:xfrm>
          <a:prstGeom prst="rect">
            <a:avLst/>
          </a:prstGeom>
        </p:spPr>
        <p:txBody>
          <a:bodyPr wrap="square">
            <a:spAutoFit/>
          </a:bodyPr>
          <a:lstStyle/>
          <a:p>
            <a:pPr lvl="0" indent="457200" algn="just">
              <a:lnSpc>
                <a:spcPct val="120000"/>
              </a:lnSpc>
            </a:pPr>
            <a:r>
              <a:rPr lang="en-US" altLang="zh-CN" sz="24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3.</a:t>
            </a:r>
            <a:r>
              <a:rPr lang="zh-CN" altLang="en-US" sz="24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当重复频率不断增加时，</a:t>
            </a:r>
          </a:p>
        </p:txBody>
      </p:sp>
      <p:sp>
        <p:nvSpPr>
          <p:cNvPr id="7" name="矩形 6">
            <a:extLst>
              <a:ext uri="{FF2B5EF4-FFF2-40B4-BE49-F238E27FC236}">
                <a16:creationId xmlns:a16="http://schemas.microsoft.com/office/drawing/2014/main" id="{B99A5A49-D8F0-4958-B5BD-E3ABB130DE5A}"/>
              </a:ext>
            </a:extLst>
          </p:cNvPr>
          <p:cNvSpPr/>
          <p:nvPr/>
        </p:nvSpPr>
        <p:spPr>
          <a:xfrm>
            <a:off x="1100015" y="2908966"/>
            <a:ext cx="10084812" cy="400110"/>
          </a:xfrm>
          <a:prstGeom prst="rect">
            <a:avLst/>
          </a:prstGeom>
          <a:noFill/>
          <a:effectLst/>
        </p:spPr>
        <p:style>
          <a:lnRef idx="0">
            <a:schemeClr val="accent1"/>
          </a:lnRef>
          <a:fillRef idx="3">
            <a:schemeClr val="accent1"/>
          </a:fillRef>
          <a:effectRef idx="3">
            <a:schemeClr val="accent1"/>
          </a:effectRef>
          <a:fontRef idx="minor">
            <a:schemeClr val="lt1"/>
          </a:fontRef>
        </p:style>
        <p:txBody>
          <a:bodyPr wrap="none">
            <a:spAutoFit/>
          </a:bodyPr>
          <a:lstStyle/>
          <a:p>
            <a:pPr fontAlgn="ctr">
              <a:spcBef>
                <a:spcPct val="50000"/>
              </a:spcBef>
            </a:pP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a:t>
            </a:r>
            <a:r>
              <a:rPr lang="zh-CN" altLang="en-US"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发生开关自击穿现象时，抖动相对均值占比最低为</a:t>
            </a: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15.6%</a:t>
            </a:r>
            <a:r>
              <a:rPr lang="zh-CN" altLang="en-US"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，最高为</a:t>
            </a: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52.3%</a:t>
            </a:r>
            <a:r>
              <a:rPr lang="zh-CN" altLang="en-US"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，平均为</a:t>
            </a: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26.9%</a:t>
            </a:r>
            <a:endParaRPr lang="zh-CN" altLang="en-US" sz="2000" b="1" dirty="0">
              <a:solidFill>
                <a:schemeClr val="tx1"/>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endParaRPr>
          </a:p>
        </p:txBody>
      </p:sp>
      <p:sp>
        <p:nvSpPr>
          <p:cNvPr id="8" name="矩形 7">
            <a:extLst>
              <a:ext uri="{FF2B5EF4-FFF2-40B4-BE49-F238E27FC236}">
                <a16:creationId xmlns:a16="http://schemas.microsoft.com/office/drawing/2014/main" id="{E65825D5-B593-495F-ABC0-2ED14043DF38}"/>
              </a:ext>
            </a:extLst>
          </p:cNvPr>
          <p:cNvSpPr/>
          <p:nvPr/>
        </p:nvSpPr>
        <p:spPr>
          <a:xfrm>
            <a:off x="629742" y="3891701"/>
            <a:ext cx="12601400" cy="507447"/>
          </a:xfrm>
          <a:prstGeom prst="rect">
            <a:avLst/>
          </a:prstGeom>
        </p:spPr>
        <p:txBody>
          <a:bodyPr wrap="square">
            <a:spAutoFit/>
          </a:bodyPr>
          <a:lstStyle/>
          <a:p>
            <a:pPr lvl="0" indent="457200" algn="just">
              <a:lnSpc>
                <a:spcPct val="120000"/>
              </a:lnSpc>
            </a:pPr>
            <a:r>
              <a:rPr lang="zh-CN" altLang="en-US" sz="24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触发电压抖动呈现逐步上升趋势，并更易发生开关自击穿现象。</a:t>
            </a:r>
          </a:p>
        </p:txBody>
      </p:sp>
      <p:sp>
        <p:nvSpPr>
          <p:cNvPr id="9" name="矩形 8">
            <a:extLst>
              <a:ext uri="{FF2B5EF4-FFF2-40B4-BE49-F238E27FC236}">
                <a16:creationId xmlns:a16="http://schemas.microsoft.com/office/drawing/2014/main" id="{6AD92B28-4E65-4FC4-B545-3667C6ED062A}"/>
              </a:ext>
            </a:extLst>
          </p:cNvPr>
          <p:cNvSpPr/>
          <p:nvPr/>
        </p:nvSpPr>
        <p:spPr>
          <a:xfrm>
            <a:off x="629742" y="5046449"/>
            <a:ext cx="11367302" cy="517065"/>
          </a:xfrm>
          <a:prstGeom prst="rect">
            <a:avLst/>
          </a:prstGeom>
        </p:spPr>
        <p:txBody>
          <a:bodyPr wrap="square">
            <a:spAutoFit/>
          </a:bodyPr>
          <a:lstStyle/>
          <a:p>
            <a:pPr lvl="0" indent="457200" algn="just">
              <a:lnSpc>
                <a:spcPct val="120000"/>
              </a:lnSpc>
            </a:pPr>
            <a:r>
              <a:rPr lang="zh-CN" altLang="en-US" sz="24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触发电压抖动与重复频率呈现中度正相关趋势，推测有“记忆通道”效应影响。</a:t>
            </a:r>
          </a:p>
        </p:txBody>
      </p:sp>
    </p:spTree>
    <p:extLst>
      <p:ext uri="{BB962C8B-B14F-4D97-AF65-F5344CB8AC3E}">
        <p14:creationId xmlns:p14="http://schemas.microsoft.com/office/powerpoint/2010/main" val="4293747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E196C5B7-2E27-460A-BD27-39B9F175B645}"/>
              </a:ext>
            </a:extLst>
          </p:cNvPr>
          <p:cNvSpPr txBox="1"/>
          <p:nvPr/>
        </p:nvSpPr>
        <p:spPr>
          <a:xfrm>
            <a:off x="1781870" y="1074509"/>
            <a:ext cx="9073008" cy="4708981"/>
          </a:xfrm>
          <a:prstGeom prst="rect">
            <a:avLst/>
          </a:prstGeom>
          <a:noFill/>
        </p:spPr>
        <p:txBody>
          <a:bodyPr wrap="square" rtlCol="0">
            <a:spAutoFit/>
          </a:bodyPr>
          <a:lstStyle/>
          <a:p>
            <a:r>
              <a:rPr lang="en-US" altLang="zh-CN" sz="30000" dirty="0">
                <a:solidFill>
                  <a:schemeClr val="tx1">
                    <a:alpha val="5000"/>
                  </a:schemeClr>
                </a:solidFill>
                <a:effectLst>
                  <a:outerShdw sx="200000" sy="200000" algn="ctr" rotWithShape="0">
                    <a:srgbClr val="000000">
                      <a:alpha val="0"/>
                    </a:srgbClr>
                  </a:outerShdw>
                  <a:reflection endPos="0" dist="50800" dir="5400000" sy="-100000" algn="bl" rotWithShape="0"/>
                </a:effectLst>
                <a:latin typeface="Times New Roman" panose="02020603050405020304" pitchFamily="18" charset="0"/>
                <a:cs typeface="Times New Roman" panose="02020603050405020304" pitchFamily="18" charset="0"/>
              </a:rPr>
              <a:t>END</a:t>
            </a:r>
            <a:endParaRPr lang="zh-CN" altLang="en-US" sz="30000" dirty="0">
              <a:solidFill>
                <a:schemeClr val="tx1">
                  <a:alpha val="5000"/>
                </a:schemeClr>
              </a:solidFill>
              <a:effectLst>
                <a:outerShdw sx="200000" sy="200000" algn="ctr" rotWithShape="0">
                  <a:srgbClr val="000000">
                    <a:alpha val="0"/>
                  </a:srgbClr>
                </a:outerShdw>
                <a:reflection endPos="0" dist="50800" dir="5400000" sy="-100000" algn="bl" rotWithShape="0"/>
              </a:effectLst>
              <a:latin typeface="Times New Roman" panose="02020603050405020304" pitchFamily="18" charset="0"/>
              <a:cs typeface="Times New Roman" panose="02020603050405020304" pitchFamily="18" charset="0"/>
            </a:endParaRPr>
          </a:p>
        </p:txBody>
      </p:sp>
      <p:sp>
        <p:nvSpPr>
          <p:cNvPr id="3" name="文本框 2">
            <a:extLst>
              <a:ext uri="{FF2B5EF4-FFF2-40B4-BE49-F238E27FC236}">
                <a16:creationId xmlns:a16="http://schemas.microsoft.com/office/drawing/2014/main" id="{C281A575-DD88-46B1-BAC1-BDD76FBC9BC4}"/>
              </a:ext>
            </a:extLst>
          </p:cNvPr>
          <p:cNvSpPr txBox="1"/>
          <p:nvPr/>
        </p:nvSpPr>
        <p:spPr>
          <a:xfrm>
            <a:off x="2573958" y="2708920"/>
            <a:ext cx="5976664" cy="1323439"/>
          </a:xfrm>
          <a:prstGeom prst="rect">
            <a:avLst/>
          </a:prstGeom>
          <a:noFill/>
        </p:spPr>
        <p:txBody>
          <a:bodyPr wrap="square" rtlCol="0">
            <a:spAutoFit/>
          </a:bodyPr>
          <a:lstStyle/>
          <a:p>
            <a:pPr algn="ctr"/>
            <a:r>
              <a:rPr lang="en-US" altLang="zh-CN" sz="4000" dirty="0">
                <a:latin typeface="Times New Roman" panose="02020603050405020304" pitchFamily="18" charset="0"/>
                <a:cs typeface="Times New Roman" panose="02020603050405020304" pitchFamily="18" charset="0"/>
              </a:rPr>
              <a:t>THANK YOU FOR YOUR WATCHING</a:t>
            </a:r>
            <a:endParaRPr lang="zh-CN" alt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1881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矩形 63">
            <a:extLst>
              <a:ext uri="{FF2B5EF4-FFF2-40B4-BE49-F238E27FC236}">
                <a16:creationId xmlns:a16="http://schemas.microsoft.com/office/drawing/2014/main" id="{011275A9-4F9E-40E5-BC5C-16AB40EB2CEA}"/>
              </a:ext>
            </a:extLst>
          </p:cNvPr>
          <p:cNvSpPr/>
          <p:nvPr/>
        </p:nvSpPr>
        <p:spPr>
          <a:xfrm>
            <a:off x="355180" y="1105694"/>
            <a:ext cx="8267450" cy="523220"/>
          </a:xfrm>
          <a:prstGeom prst="rect">
            <a:avLst/>
          </a:prstGeom>
          <a:solidFill>
            <a:srgbClr val="045035"/>
          </a:solidFill>
          <a:ln>
            <a:solidFill>
              <a:srgbClr val="045035"/>
            </a:solidFill>
          </a:ln>
        </p:spPr>
        <p:style>
          <a:lnRef idx="0">
            <a:schemeClr val="accent5"/>
          </a:lnRef>
          <a:fillRef idx="3">
            <a:schemeClr val="accent5"/>
          </a:fillRef>
          <a:effectRef idx="3">
            <a:schemeClr val="accent5"/>
          </a:effectRef>
          <a:fontRef idx="minor">
            <a:schemeClr val="lt1"/>
          </a:fontRef>
        </p:style>
        <p:txBody>
          <a:bodyPr wrap="square">
            <a:spAutoFit/>
          </a:bodyPr>
          <a:lstStyle/>
          <a:p>
            <a:r>
              <a:rPr kumimoji="1" lang="en-US" altLang="zh-CN" sz="2800" b="1" dirty="0">
                <a:solidFill>
                  <a:schemeClr val="bg1"/>
                </a:solidFill>
                <a:latin typeface="Arial Rounded MT Bold" pitchFamily="34" charset="0"/>
                <a:ea typeface="楷体" pitchFamily="49" charset="-122"/>
                <a:cs typeface="Calibri"/>
              </a:rPr>
              <a:t>»</a:t>
            </a:r>
            <a:r>
              <a:rPr kumimoji="1" lang="en-US" altLang="zh-CN" sz="2800" b="1" dirty="0">
                <a:solidFill>
                  <a:schemeClr val="bg1"/>
                </a:solidFill>
                <a:latin typeface="Calibri"/>
                <a:ea typeface="楷体" pitchFamily="49" charset="-122"/>
                <a:cs typeface="Calibri"/>
              </a:rPr>
              <a:t>  </a:t>
            </a:r>
            <a:r>
              <a:rPr kumimoji="1" lang="zh-CN" altLang="en-US" sz="2800" b="1" dirty="0">
                <a:solidFill>
                  <a:schemeClr val="bg1"/>
                </a:solidFill>
                <a:latin typeface="Calibri"/>
                <a:ea typeface="楷体" pitchFamily="49" charset="-122"/>
                <a:cs typeface="Calibri"/>
              </a:rPr>
              <a:t>引言</a:t>
            </a:r>
            <a:endParaRPr kumimoji="1" lang="zh-CN" altLang="en-US" sz="2800" b="1" dirty="0">
              <a:solidFill>
                <a:schemeClr val="bg1"/>
              </a:solidFill>
              <a:effectLst>
                <a:outerShdw blurRad="38100" dist="38100" dir="2700000" algn="tl">
                  <a:srgbClr val="000000">
                    <a:alpha val="43137"/>
                  </a:srgbClr>
                </a:outerShdw>
              </a:effectLst>
              <a:latin typeface="华文楷体" pitchFamily="2" charset="-122"/>
              <a:ea typeface="华文楷体" pitchFamily="2" charset="-122"/>
              <a:cs typeface="Segoe UI" pitchFamily="34" charset="0"/>
            </a:endParaRPr>
          </a:p>
        </p:txBody>
      </p:sp>
      <p:sp>
        <p:nvSpPr>
          <p:cNvPr id="19" name="矩形 18">
            <a:extLst>
              <a:ext uri="{FF2B5EF4-FFF2-40B4-BE49-F238E27FC236}">
                <a16:creationId xmlns:a16="http://schemas.microsoft.com/office/drawing/2014/main" id="{8F4DC970-C71A-4858-BA17-E535669AED70}"/>
              </a:ext>
            </a:extLst>
          </p:cNvPr>
          <p:cNvSpPr/>
          <p:nvPr/>
        </p:nvSpPr>
        <p:spPr>
          <a:xfrm>
            <a:off x="355180" y="1716001"/>
            <a:ext cx="7272808" cy="517065"/>
          </a:xfrm>
          <a:prstGeom prst="rect">
            <a:avLst/>
          </a:prstGeom>
        </p:spPr>
        <p:txBody>
          <a:bodyPr wrap="square">
            <a:spAutoFit/>
          </a:bodyPr>
          <a:lstStyle/>
          <a:p>
            <a:pPr lvl="0" indent="457200" algn="just">
              <a:lnSpc>
                <a:spcPct val="120000"/>
              </a:lnSpc>
            </a:pPr>
            <a:r>
              <a:rPr lang="zh-CN" altLang="en-US" sz="24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电晕稳定气体开关</a:t>
            </a:r>
          </a:p>
        </p:txBody>
      </p:sp>
      <p:sp>
        <p:nvSpPr>
          <p:cNvPr id="20" name="矩形 19">
            <a:extLst>
              <a:ext uri="{FF2B5EF4-FFF2-40B4-BE49-F238E27FC236}">
                <a16:creationId xmlns:a16="http://schemas.microsoft.com/office/drawing/2014/main" id="{2F4A9178-AC0C-4193-8460-902A42A46B57}"/>
              </a:ext>
            </a:extLst>
          </p:cNvPr>
          <p:cNvSpPr/>
          <p:nvPr/>
        </p:nvSpPr>
        <p:spPr>
          <a:xfrm>
            <a:off x="910843" y="2328805"/>
            <a:ext cx="5468164" cy="400110"/>
          </a:xfrm>
          <a:prstGeom prst="rect">
            <a:avLst/>
          </a:prstGeom>
          <a:noFill/>
          <a:effectLst/>
        </p:spPr>
        <p:style>
          <a:lnRef idx="0">
            <a:schemeClr val="accent1"/>
          </a:lnRef>
          <a:fillRef idx="3">
            <a:schemeClr val="accent1"/>
          </a:fillRef>
          <a:effectRef idx="3">
            <a:schemeClr val="accent1"/>
          </a:effectRef>
          <a:fontRef idx="minor">
            <a:schemeClr val="lt1"/>
          </a:fontRef>
        </p:style>
        <p:txBody>
          <a:bodyPr wrap="none">
            <a:spAutoFit/>
          </a:bodyPr>
          <a:lstStyle/>
          <a:p>
            <a:pPr fontAlgn="ctr">
              <a:spcBef>
                <a:spcPct val="50000"/>
              </a:spcBef>
            </a:pP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a:t>
            </a:r>
            <a:r>
              <a:rPr lang="en-US" altLang="zh-CN" sz="2000" b="1" dirty="0">
                <a:solidFill>
                  <a:srgbClr val="008080"/>
                </a:solidFill>
                <a:effectLst>
                  <a:outerShdw blurRad="38100" dist="38100" dir="2700000" algn="tl">
                    <a:srgbClr val="000000">
                      <a:alpha val="43137"/>
                    </a:srgbClr>
                  </a:outerShdw>
                </a:effectLst>
                <a:latin typeface="Times New Roman"/>
                <a:ea typeface="华文楷体" pitchFamily="2" charset="-122"/>
                <a:cs typeface="Times New Roman"/>
              </a:rPr>
              <a:t> </a:t>
            </a:r>
            <a:r>
              <a:rPr lang="zh-CN" altLang="en-US"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低抖动、绝缘恢复性优异、高电压、控制精确</a:t>
            </a:r>
            <a:endParaRPr lang="zh-CN" altLang="en-US" sz="2000" b="1" dirty="0">
              <a:solidFill>
                <a:schemeClr val="tx1"/>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endParaRPr>
          </a:p>
        </p:txBody>
      </p:sp>
      <p:sp>
        <p:nvSpPr>
          <p:cNvPr id="22" name="矩形 21">
            <a:extLst>
              <a:ext uri="{FF2B5EF4-FFF2-40B4-BE49-F238E27FC236}">
                <a16:creationId xmlns:a16="http://schemas.microsoft.com/office/drawing/2014/main" id="{71F8B97A-FADE-45CB-ADBE-AA2C7B66A270}"/>
              </a:ext>
            </a:extLst>
          </p:cNvPr>
          <p:cNvSpPr/>
          <p:nvPr/>
        </p:nvSpPr>
        <p:spPr>
          <a:xfrm>
            <a:off x="921423" y="2876062"/>
            <a:ext cx="4400564" cy="400110"/>
          </a:xfrm>
          <a:prstGeom prst="rect">
            <a:avLst/>
          </a:prstGeom>
          <a:noFill/>
          <a:effectLst/>
        </p:spPr>
        <p:style>
          <a:lnRef idx="0">
            <a:schemeClr val="accent1"/>
          </a:lnRef>
          <a:fillRef idx="3">
            <a:schemeClr val="accent1"/>
          </a:fillRef>
          <a:effectRef idx="3">
            <a:schemeClr val="accent1"/>
          </a:effectRef>
          <a:fontRef idx="minor">
            <a:schemeClr val="lt1"/>
          </a:fontRef>
        </p:style>
        <p:txBody>
          <a:bodyPr wrap="square" anchor="b">
            <a:spAutoFit/>
          </a:bodyPr>
          <a:lstStyle/>
          <a:p>
            <a:pPr fontAlgn="b">
              <a:spcBef>
                <a:spcPct val="50000"/>
              </a:spcBef>
            </a:pP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a:t>
            </a:r>
            <a:r>
              <a:rPr lang="en-US" altLang="zh-CN" sz="2000" b="1" dirty="0">
                <a:solidFill>
                  <a:srgbClr val="008080"/>
                </a:solidFill>
                <a:effectLst>
                  <a:outerShdw blurRad="38100" dist="38100" dir="2700000" algn="tl">
                    <a:srgbClr val="000000">
                      <a:alpha val="43137"/>
                    </a:srgbClr>
                  </a:outerShdw>
                </a:effectLst>
                <a:latin typeface="Times New Roman"/>
                <a:ea typeface="华文楷体" pitchFamily="2" charset="-122"/>
                <a:cs typeface="Times New Roman"/>
              </a:rPr>
              <a:t> </a:t>
            </a:r>
            <a:r>
              <a:rPr lang="zh-CN" altLang="en-US"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主要气体绝缘介质：</a:t>
            </a:r>
            <a:r>
              <a:rPr lang="en-US" altLang="zh-CN" sz="2000" b="1" dirty="0">
                <a:solidFill>
                  <a:schemeClr val="tx1"/>
                </a:solidFill>
                <a:effectLst>
                  <a:outerShdw blurRad="38100" dist="38100" dir="2700000" algn="tl">
                    <a:srgbClr val="000000">
                      <a:alpha val="43137"/>
                    </a:srgbClr>
                  </a:outerShdw>
                </a:effectLst>
                <a:latin typeface="+mn-ea"/>
                <a:cs typeface="Times New Roman"/>
              </a:rPr>
              <a:t>SF</a:t>
            </a:r>
            <a:r>
              <a:rPr lang="en-US" altLang="zh-CN" sz="1600" b="1" dirty="0">
                <a:solidFill>
                  <a:schemeClr val="tx1"/>
                </a:solidFill>
                <a:effectLst>
                  <a:outerShdw blurRad="38100" dist="38100" dir="2700000" algn="tl">
                    <a:srgbClr val="000000">
                      <a:alpha val="43137"/>
                    </a:srgbClr>
                  </a:outerShdw>
                </a:effectLst>
                <a:latin typeface="+mn-ea"/>
                <a:cs typeface="Times New Roman"/>
              </a:rPr>
              <a:t>6</a:t>
            </a:r>
            <a:r>
              <a:rPr lang="zh-CN" altLang="en-US"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绝缘气体</a:t>
            </a:r>
            <a:endParaRPr lang="zh-CN" altLang="en-US" sz="2000" b="1" dirty="0">
              <a:solidFill>
                <a:schemeClr val="tx1"/>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endParaRPr>
          </a:p>
        </p:txBody>
      </p:sp>
      <p:sp>
        <p:nvSpPr>
          <p:cNvPr id="23" name="矩形 22">
            <a:extLst>
              <a:ext uri="{FF2B5EF4-FFF2-40B4-BE49-F238E27FC236}">
                <a16:creationId xmlns:a16="http://schemas.microsoft.com/office/drawing/2014/main" id="{AB18187F-A7E1-40E3-8CC7-2D44DF623A96}"/>
              </a:ext>
            </a:extLst>
          </p:cNvPr>
          <p:cNvSpPr/>
          <p:nvPr/>
        </p:nvSpPr>
        <p:spPr>
          <a:xfrm>
            <a:off x="485726" y="3514416"/>
            <a:ext cx="5994573" cy="507447"/>
          </a:xfrm>
          <a:prstGeom prst="rect">
            <a:avLst/>
          </a:prstGeom>
        </p:spPr>
        <p:txBody>
          <a:bodyPr wrap="square">
            <a:spAutoFit/>
          </a:bodyPr>
          <a:lstStyle/>
          <a:p>
            <a:pPr lvl="0" indent="457200" algn="just">
              <a:lnSpc>
                <a:spcPct val="120000"/>
              </a:lnSpc>
            </a:pPr>
            <a:r>
              <a:rPr lang="en-US" altLang="zh-CN" sz="24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SF</a:t>
            </a:r>
            <a:r>
              <a:rPr lang="en-US" altLang="zh-CN"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6</a:t>
            </a:r>
            <a:r>
              <a:rPr lang="zh-CN" altLang="en-US" sz="24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绝缘气体</a:t>
            </a:r>
          </a:p>
        </p:txBody>
      </p:sp>
      <p:sp>
        <p:nvSpPr>
          <p:cNvPr id="24" name="矩形 23">
            <a:extLst>
              <a:ext uri="{FF2B5EF4-FFF2-40B4-BE49-F238E27FC236}">
                <a16:creationId xmlns:a16="http://schemas.microsoft.com/office/drawing/2014/main" id="{0E1CA084-2D39-4FEB-833B-24A05A5186BE}"/>
              </a:ext>
            </a:extLst>
          </p:cNvPr>
          <p:cNvSpPr/>
          <p:nvPr/>
        </p:nvSpPr>
        <p:spPr>
          <a:xfrm>
            <a:off x="846142" y="4151475"/>
            <a:ext cx="7776488" cy="400110"/>
          </a:xfrm>
          <a:prstGeom prst="rect">
            <a:avLst/>
          </a:prstGeom>
          <a:noFill/>
          <a:effectLst/>
        </p:spPr>
        <p:style>
          <a:lnRef idx="0">
            <a:schemeClr val="accent1"/>
          </a:lnRef>
          <a:fillRef idx="3">
            <a:schemeClr val="accent1"/>
          </a:fillRef>
          <a:effectRef idx="3">
            <a:schemeClr val="accent1"/>
          </a:effectRef>
          <a:fontRef idx="minor">
            <a:schemeClr val="lt1"/>
          </a:fontRef>
        </p:style>
        <p:txBody>
          <a:bodyPr wrap="none">
            <a:spAutoFit/>
          </a:bodyPr>
          <a:lstStyle/>
          <a:p>
            <a:pPr fontAlgn="ctr">
              <a:spcBef>
                <a:spcPct val="50000"/>
              </a:spcBef>
            </a:pP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a:t>
            </a:r>
            <a:r>
              <a:rPr lang="en-US" altLang="zh-CN" sz="2000" b="1" dirty="0">
                <a:solidFill>
                  <a:srgbClr val="008080"/>
                </a:solidFill>
                <a:effectLst>
                  <a:outerShdw blurRad="38100" dist="38100" dir="2700000" algn="tl">
                    <a:srgbClr val="000000">
                      <a:alpha val="43137"/>
                    </a:srgbClr>
                  </a:outerShdw>
                </a:effectLst>
                <a:latin typeface="Times New Roman"/>
                <a:ea typeface="华文楷体" pitchFamily="2" charset="-122"/>
                <a:cs typeface="Times New Roman"/>
              </a:rPr>
              <a:t> </a:t>
            </a:r>
            <a:r>
              <a:rPr lang="zh-CN" altLang="en-US"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优点：优异的绝缘性能、灭弧性能、自恢复性能、高导热和稳定性</a:t>
            </a:r>
            <a:endParaRPr lang="zh-CN" altLang="en-US" sz="2000" b="1" dirty="0">
              <a:solidFill>
                <a:schemeClr val="tx1"/>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endParaRPr>
          </a:p>
        </p:txBody>
      </p:sp>
      <p:sp>
        <p:nvSpPr>
          <p:cNvPr id="25" name="矩形 24">
            <a:extLst>
              <a:ext uri="{FF2B5EF4-FFF2-40B4-BE49-F238E27FC236}">
                <a16:creationId xmlns:a16="http://schemas.microsoft.com/office/drawing/2014/main" id="{3B0BC0F2-1855-415E-A714-3E70180EBBC5}"/>
              </a:ext>
            </a:extLst>
          </p:cNvPr>
          <p:cNvSpPr/>
          <p:nvPr/>
        </p:nvSpPr>
        <p:spPr>
          <a:xfrm>
            <a:off x="839068" y="4739708"/>
            <a:ext cx="3929281" cy="400110"/>
          </a:xfrm>
          <a:prstGeom prst="rect">
            <a:avLst/>
          </a:prstGeom>
          <a:noFill/>
          <a:effectLst/>
        </p:spPr>
        <p:style>
          <a:lnRef idx="0">
            <a:schemeClr val="accent1"/>
          </a:lnRef>
          <a:fillRef idx="3">
            <a:schemeClr val="accent1"/>
          </a:fillRef>
          <a:effectRef idx="3">
            <a:schemeClr val="accent1"/>
          </a:effectRef>
          <a:fontRef idx="minor">
            <a:schemeClr val="lt1"/>
          </a:fontRef>
        </p:style>
        <p:txBody>
          <a:bodyPr wrap="none">
            <a:spAutoFit/>
          </a:bodyPr>
          <a:lstStyle/>
          <a:p>
            <a:pPr fontAlgn="ctr">
              <a:spcBef>
                <a:spcPct val="50000"/>
              </a:spcBef>
            </a:pP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a:t>
            </a:r>
            <a:r>
              <a:rPr lang="en-US" altLang="zh-CN" sz="2000" b="1" dirty="0">
                <a:solidFill>
                  <a:srgbClr val="008080"/>
                </a:solidFill>
                <a:effectLst>
                  <a:outerShdw blurRad="38100" dist="38100" dir="2700000" algn="tl">
                    <a:srgbClr val="000000">
                      <a:alpha val="43137"/>
                    </a:srgbClr>
                  </a:outerShdw>
                </a:effectLst>
                <a:latin typeface="Times New Roman"/>
                <a:ea typeface="华文楷体" pitchFamily="2" charset="-122"/>
                <a:cs typeface="Times New Roman"/>
              </a:rPr>
              <a:t> </a:t>
            </a:r>
            <a:r>
              <a:rPr lang="zh-CN" altLang="en-US"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缺点：腐蚀性、温室效应、毒性</a:t>
            </a:r>
            <a:endParaRPr lang="zh-CN" altLang="en-US" sz="2000" b="1" dirty="0">
              <a:solidFill>
                <a:schemeClr val="tx1"/>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endParaRPr>
          </a:p>
        </p:txBody>
      </p:sp>
      <p:sp>
        <p:nvSpPr>
          <p:cNvPr id="26" name="矩形 25">
            <a:extLst>
              <a:ext uri="{FF2B5EF4-FFF2-40B4-BE49-F238E27FC236}">
                <a16:creationId xmlns:a16="http://schemas.microsoft.com/office/drawing/2014/main" id="{EA1D8E87-C3D3-4D92-87F7-77F100D92A50}"/>
              </a:ext>
            </a:extLst>
          </p:cNvPr>
          <p:cNvSpPr/>
          <p:nvPr/>
        </p:nvSpPr>
        <p:spPr>
          <a:xfrm>
            <a:off x="846142" y="5536862"/>
            <a:ext cx="2210862" cy="430887"/>
          </a:xfrm>
          <a:prstGeom prst="rect">
            <a:avLst/>
          </a:prstGeom>
          <a:noFill/>
          <a:effectLst/>
        </p:spPr>
        <p:style>
          <a:lnRef idx="0">
            <a:schemeClr val="accent1"/>
          </a:lnRef>
          <a:fillRef idx="3">
            <a:schemeClr val="accent1"/>
          </a:fillRef>
          <a:effectRef idx="3">
            <a:schemeClr val="accent1"/>
          </a:effectRef>
          <a:fontRef idx="minor">
            <a:schemeClr val="lt1"/>
          </a:fontRef>
        </p:style>
        <p:txBody>
          <a:bodyPr wrap="none">
            <a:spAutoFit/>
          </a:bodyPr>
          <a:lstStyle/>
          <a:p>
            <a:pPr fontAlgn="b">
              <a:spcBef>
                <a:spcPct val="50000"/>
              </a:spcBef>
            </a:pPr>
            <a:r>
              <a:rPr kumimoji="1" lang="zh-CN" altLang="en-US" sz="2200" b="1" dirty="0">
                <a:solidFill>
                  <a:schemeClr val="tx1"/>
                </a:solidFill>
                <a:effectLst>
                  <a:outerShdw blurRad="38100" dist="38100" dir="2700000" algn="tl">
                    <a:srgbClr val="000000">
                      <a:alpha val="43137"/>
                    </a:srgbClr>
                  </a:outerShdw>
                </a:effectLst>
                <a:latin typeface="仿宋" pitchFamily="49" charset="-122"/>
                <a:ea typeface="仿宋" pitchFamily="49" charset="-122"/>
              </a:rPr>
              <a:t>→ </a:t>
            </a:r>
            <a:r>
              <a:rPr lang="en-US" altLang="zh-CN" sz="2200" b="1" dirty="0">
                <a:solidFill>
                  <a:schemeClr val="tx1"/>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SF</a:t>
            </a:r>
            <a:r>
              <a:rPr lang="en-US" altLang="zh-CN" sz="2000" b="1" dirty="0">
                <a:solidFill>
                  <a:schemeClr val="tx1"/>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6</a:t>
            </a:r>
            <a:r>
              <a:rPr lang="zh-CN" altLang="en-US" sz="2200" b="1" dirty="0">
                <a:solidFill>
                  <a:schemeClr val="tx1"/>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替代气体</a:t>
            </a:r>
          </a:p>
        </p:txBody>
      </p:sp>
      <p:pic>
        <p:nvPicPr>
          <p:cNvPr id="3" name="图片 2">
            <a:extLst>
              <a:ext uri="{FF2B5EF4-FFF2-40B4-BE49-F238E27FC236}">
                <a16:creationId xmlns:a16="http://schemas.microsoft.com/office/drawing/2014/main" id="{1AFAEDF6-8468-40E6-83CD-3B91C871E2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66646" y="2728915"/>
            <a:ext cx="1973751" cy="1836579"/>
          </a:xfrm>
          <a:prstGeom prst="rect">
            <a:avLst/>
          </a:prstGeom>
        </p:spPr>
      </p:pic>
    </p:spTree>
    <p:extLst>
      <p:ext uri="{BB962C8B-B14F-4D97-AF65-F5344CB8AC3E}">
        <p14:creationId xmlns:p14="http://schemas.microsoft.com/office/powerpoint/2010/main" val="4076060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矩形 63">
            <a:extLst>
              <a:ext uri="{FF2B5EF4-FFF2-40B4-BE49-F238E27FC236}">
                <a16:creationId xmlns:a16="http://schemas.microsoft.com/office/drawing/2014/main" id="{011275A9-4F9E-40E5-BC5C-16AB40EB2CEA}"/>
              </a:ext>
            </a:extLst>
          </p:cNvPr>
          <p:cNvSpPr/>
          <p:nvPr/>
        </p:nvSpPr>
        <p:spPr>
          <a:xfrm>
            <a:off x="355180" y="1105694"/>
            <a:ext cx="8267450" cy="523220"/>
          </a:xfrm>
          <a:prstGeom prst="rect">
            <a:avLst/>
          </a:prstGeom>
          <a:solidFill>
            <a:srgbClr val="045035"/>
          </a:solidFill>
          <a:ln>
            <a:solidFill>
              <a:srgbClr val="045035"/>
            </a:solidFill>
          </a:ln>
        </p:spPr>
        <p:style>
          <a:lnRef idx="0">
            <a:schemeClr val="accent5"/>
          </a:lnRef>
          <a:fillRef idx="3">
            <a:schemeClr val="accent5"/>
          </a:fillRef>
          <a:effectRef idx="3">
            <a:schemeClr val="accent5"/>
          </a:effectRef>
          <a:fontRef idx="minor">
            <a:schemeClr val="lt1"/>
          </a:fontRef>
        </p:style>
        <p:txBody>
          <a:bodyPr wrap="square">
            <a:spAutoFit/>
          </a:bodyPr>
          <a:lstStyle/>
          <a:p>
            <a:r>
              <a:rPr kumimoji="1" lang="en-US" altLang="zh-CN" sz="2800" b="1" dirty="0">
                <a:solidFill>
                  <a:schemeClr val="bg1"/>
                </a:solidFill>
                <a:latin typeface="Arial Rounded MT Bold" pitchFamily="34" charset="0"/>
                <a:ea typeface="楷体" pitchFamily="49" charset="-122"/>
                <a:cs typeface="Calibri"/>
              </a:rPr>
              <a:t>»</a:t>
            </a:r>
            <a:r>
              <a:rPr kumimoji="1" lang="en-US" altLang="zh-CN" sz="2800" b="1" dirty="0">
                <a:solidFill>
                  <a:schemeClr val="bg1"/>
                </a:solidFill>
                <a:latin typeface="Calibri"/>
                <a:ea typeface="楷体" pitchFamily="49" charset="-122"/>
                <a:cs typeface="Calibri"/>
              </a:rPr>
              <a:t>  </a:t>
            </a:r>
            <a:r>
              <a:rPr kumimoji="1" lang="zh-CN" altLang="en-US" sz="2800" b="1" dirty="0">
                <a:solidFill>
                  <a:schemeClr val="bg1"/>
                </a:solidFill>
                <a:latin typeface="Calibri"/>
                <a:ea typeface="楷体" pitchFamily="49" charset="-122"/>
                <a:cs typeface="Calibri"/>
              </a:rPr>
              <a:t>引言</a:t>
            </a:r>
            <a:endParaRPr kumimoji="1" lang="zh-CN" altLang="en-US" sz="2800" b="1" dirty="0">
              <a:solidFill>
                <a:schemeClr val="bg1"/>
              </a:solidFill>
              <a:effectLst>
                <a:outerShdw blurRad="38100" dist="38100" dir="2700000" algn="tl">
                  <a:srgbClr val="000000">
                    <a:alpha val="43137"/>
                  </a:srgbClr>
                </a:outerShdw>
              </a:effectLst>
              <a:latin typeface="华文楷体" pitchFamily="2" charset="-122"/>
              <a:ea typeface="华文楷体" pitchFamily="2" charset="-122"/>
              <a:cs typeface="Segoe UI" pitchFamily="34" charset="0"/>
            </a:endParaRPr>
          </a:p>
        </p:txBody>
      </p:sp>
      <p:sp>
        <p:nvSpPr>
          <p:cNvPr id="19" name="矩形 18">
            <a:extLst>
              <a:ext uri="{FF2B5EF4-FFF2-40B4-BE49-F238E27FC236}">
                <a16:creationId xmlns:a16="http://schemas.microsoft.com/office/drawing/2014/main" id="{C94E5A6C-F46C-4DAC-BA04-1879C6275A08}"/>
              </a:ext>
            </a:extLst>
          </p:cNvPr>
          <p:cNvSpPr/>
          <p:nvPr/>
        </p:nvSpPr>
        <p:spPr>
          <a:xfrm>
            <a:off x="355180" y="1719455"/>
            <a:ext cx="5891186" cy="507447"/>
          </a:xfrm>
          <a:prstGeom prst="rect">
            <a:avLst/>
          </a:prstGeom>
        </p:spPr>
        <p:txBody>
          <a:bodyPr wrap="square">
            <a:spAutoFit/>
          </a:bodyPr>
          <a:lstStyle/>
          <a:p>
            <a:pPr lvl="0" indent="457200" algn="just">
              <a:lnSpc>
                <a:spcPct val="120000"/>
              </a:lnSpc>
            </a:pPr>
            <a:r>
              <a:rPr lang="en-US" altLang="zh-CN" sz="24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C</a:t>
            </a:r>
            <a:r>
              <a:rPr lang="en-US" altLang="zh-CN"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4</a:t>
            </a:r>
            <a:r>
              <a:rPr lang="en-US" altLang="zh-CN" sz="24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F</a:t>
            </a:r>
            <a:r>
              <a:rPr lang="en-US" altLang="zh-CN"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7</a:t>
            </a:r>
            <a:r>
              <a:rPr lang="en-US" altLang="zh-CN" sz="24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N</a:t>
            </a:r>
            <a:r>
              <a:rPr lang="zh-CN" altLang="en-US" sz="24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绝缘气体</a:t>
            </a:r>
          </a:p>
        </p:txBody>
      </p:sp>
      <p:sp>
        <p:nvSpPr>
          <p:cNvPr id="20" name="矩形 19">
            <a:extLst>
              <a:ext uri="{FF2B5EF4-FFF2-40B4-BE49-F238E27FC236}">
                <a16:creationId xmlns:a16="http://schemas.microsoft.com/office/drawing/2014/main" id="{71C0D272-753A-4EE7-8E5D-FD92E126C5F2}"/>
              </a:ext>
            </a:extLst>
          </p:cNvPr>
          <p:cNvSpPr/>
          <p:nvPr/>
        </p:nvSpPr>
        <p:spPr>
          <a:xfrm>
            <a:off x="845766" y="2429014"/>
            <a:ext cx="2946640" cy="400110"/>
          </a:xfrm>
          <a:prstGeom prst="rect">
            <a:avLst/>
          </a:prstGeom>
          <a:noFill/>
          <a:effectLst/>
        </p:spPr>
        <p:style>
          <a:lnRef idx="0">
            <a:schemeClr val="accent1"/>
          </a:lnRef>
          <a:fillRef idx="3">
            <a:schemeClr val="accent1"/>
          </a:fillRef>
          <a:effectRef idx="3">
            <a:schemeClr val="accent1"/>
          </a:effectRef>
          <a:fontRef idx="minor">
            <a:schemeClr val="lt1"/>
          </a:fontRef>
        </p:style>
        <p:txBody>
          <a:bodyPr wrap="none">
            <a:spAutoFit/>
          </a:bodyPr>
          <a:lstStyle/>
          <a:p>
            <a:pPr fontAlgn="b">
              <a:spcBef>
                <a:spcPct val="50000"/>
              </a:spcBef>
            </a:pP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a:t>
            </a:r>
            <a:r>
              <a:rPr lang="en-US" altLang="zh-CN" sz="2000" b="1" dirty="0">
                <a:solidFill>
                  <a:srgbClr val="008080"/>
                </a:solidFill>
                <a:effectLst>
                  <a:outerShdw blurRad="38100" dist="38100" dir="2700000" algn="tl">
                    <a:srgbClr val="000000">
                      <a:alpha val="43137"/>
                    </a:srgbClr>
                  </a:outerShdw>
                </a:effectLst>
                <a:latin typeface="Times New Roman"/>
                <a:ea typeface="华文楷体" pitchFamily="2" charset="-122"/>
                <a:cs typeface="Times New Roman"/>
              </a:rPr>
              <a:t> </a:t>
            </a:r>
            <a:r>
              <a:rPr lang="zh-CN" altLang="en-US"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绝缘性能约为</a:t>
            </a: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SF</a:t>
            </a:r>
            <a:r>
              <a:rPr lang="en-US" altLang="zh-CN" sz="1600" b="1" dirty="0">
                <a:solidFill>
                  <a:schemeClr val="tx1"/>
                </a:solidFill>
                <a:effectLst>
                  <a:outerShdw blurRad="38100" dist="38100" dir="2700000" algn="tl">
                    <a:srgbClr val="000000">
                      <a:alpha val="43137"/>
                    </a:srgbClr>
                  </a:outerShdw>
                </a:effectLst>
                <a:latin typeface="+mn-ea"/>
                <a:cs typeface="Times New Roman"/>
              </a:rPr>
              <a:t>6</a:t>
            </a:r>
            <a:r>
              <a:rPr lang="zh-CN" altLang="en-US"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的</a:t>
            </a: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2</a:t>
            </a:r>
            <a:r>
              <a:rPr lang="zh-CN" altLang="en-US"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倍</a:t>
            </a:r>
            <a:endParaRPr lang="zh-CN" altLang="en-US" sz="2000" b="1" dirty="0">
              <a:solidFill>
                <a:schemeClr val="tx1"/>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endParaRPr>
          </a:p>
        </p:txBody>
      </p:sp>
      <p:pic>
        <p:nvPicPr>
          <p:cNvPr id="2051" name="Picture 3">
            <a:extLst>
              <a:ext uri="{FF2B5EF4-FFF2-40B4-BE49-F238E27FC236}">
                <a16:creationId xmlns:a16="http://schemas.microsoft.com/office/drawing/2014/main" id="{F7F29080-44FB-4243-BF33-CE27126B38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4318" y="1719455"/>
            <a:ext cx="4544834" cy="3638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矩形 20">
            <a:extLst>
              <a:ext uri="{FF2B5EF4-FFF2-40B4-BE49-F238E27FC236}">
                <a16:creationId xmlns:a16="http://schemas.microsoft.com/office/drawing/2014/main" id="{65A51A6F-4147-4384-A2CF-96CC66ED28D0}"/>
              </a:ext>
            </a:extLst>
          </p:cNvPr>
          <p:cNvSpPr/>
          <p:nvPr/>
        </p:nvSpPr>
        <p:spPr>
          <a:xfrm>
            <a:off x="833591" y="3028890"/>
            <a:ext cx="4544834" cy="400110"/>
          </a:xfrm>
          <a:prstGeom prst="rect">
            <a:avLst/>
          </a:prstGeom>
          <a:noFill/>
          <a:effectLst/>
        </p:spPr>
        <p:style>
          <a:lnRef idx="0">
            <a:schemeClr val="accent1"/>
          </a:lnRef>
          <a:fillRef idx="3">
            <a:schemeClr val="accent1"/>
          </a:fillRef>
          <a:effectRef idx="3">
            <a:schemeClr val="accent1"/>
          </a:effectRef>
          <a:fontRef idx="minor">
            <a:schemeClr val="lt1"/>
          </a:fontRef>
        </p:style>
        <p:txBody>
          <a:bodyPr wrap="none">
            <a:spAutoFit/>
          </a:bodyPr>
          <a:lstStyle/>
          <a:p>
            <a:pPr fontAlgn="b">
              <a:spcBef>
                <a:spcPct val="50000"/>
              </a:spcBef>
            </a:pP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a:t>
            </a:r>
            <a:r>
              <a:rPr lang="en-US" altLang="zh-CN" sz="2000" b="1" dirty="0">
                <a:solidFill>
                  <a:srgbClr val="008080"/>
                </a:solidFill>
                <a:effectLst>
                  <a:outerShdw blurRad="38100" dist="38100" dir="2700000" algn="tl">
                    <a:srgbClr val="000000">
                      <a:alpha val="43137"/>
                    </a:srgbClr>
                  </a:outerShdw>
                </a:effectLst>
                <a:latin typeface="Times New Roman"/>
                <a:ea typeface="华文楷体" pitchFamily="2" charset="-122"/>
                <a:cs typeface="Times New Roman"/>
              </a:rPr>
              <a:t> </a:t>
            </a:r>
            <a:r>
              <a:rPr lang="zh-CN" altLang="en-US"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全球变暖潜能值</a:t>
            </a: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(GWP)</a:t>
            </a:r>
            <a:r>
              <a:rPr lang="zh-CN" altLang="en-US"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约为</a:t>
            </a: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SF</a:t>
            </a:r>
            <a:r>
              <a:rPr lang="en-US" altLang="zh-CN" sz="1600" b="1" dirty="0">
                <a:solidFill>
                  <a:schemeClr val="tx1"/>
                </a:solidFill>
                <a:effectLst>
                  <a:outerShdw blurRad="38100" dist="38100" dir="2700000" algn="tl">
                    <a:srgbClr val="000000">
                      <a:alpha val="43137"/>
                    </a:srgbClr>
                  </a:outerShdw>
                </a:effectLst>
                <a:latin typeface="+mn-ea"/>
                <a:cs typeface="Times New Roman"/>
              </a:rPr>
              <a:t>6</a:t>
            </a:r>
            <a:r>
              <a:rPr lang="zh-CN" altLang="en-US"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的</a:t>
            </a: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1/10</a:t>
            </a:r>
            <a:endParaRPr lang="zh-CN" altLang="en-US" sz="2000" b="1" dirty="0">
              <a:solidFill>
                <a:schemeClr val="tx1"/>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endParaRPr>
          </a:p>
        </p:txBody>
      </p:sp>
      <p:sp>
        <p:nvSpPr>
          <p:cNvPr id="22" name="矩形 21">
            <a:extLst>
              <a:ext uri="{FF2B5EF4-FFF2-40B4-BE49-F238E27FC236}">
                <a16:creationId xmlns:a16="http://schemas.microsoft.com/office/drawing/2014/main" id="{C17479D0-F7C0-416D-93FC-D103B0649055}"/>
              </a:ext>
            </a:extLst>
          </p:cNvPr>
          <p:cNvSpPr/>
          <p:nvPr/>
        </p:nvSpPr>
        <p:spPr>
          <a:xfrm>
            <a:off x="701750" y="5550422"/>
            <a:ext cx="7590550" cy="430887"/>
          </a:xfrm>
          <a:prstGeom prst="rect">
            <a:avLst/>
          </a:prstGeom>
          <a:noFill/>
          <a:effectLst/>
        </p:spPr>
        <p:style>
          <a:lnRef idx="0">
            <a:schemeClr val="accent1"/>
          </a:lnRef>
          <a:fillRef idx="3">
            <a:schemeClr val="accent1"/>
          </a:fillRef>
          <a:effectRef idx="3">
            <a:schemeClr val="accent1"/>
          </a:effectRef>
          <a:fontRef idx="minor">
            <a:schemeClr val="lt1"/>
          </a:fontRef>
        </p:style>
        <p:txBody>
          <a:bodyPr wrap="square">
            <a:spAutoFit/>
          </a:bodyPr>
          <a:lstStyle/>
          <a:p>
            <a:pPr fontAlgn="b">
              <a:spcBef>
                <a:spcPct val="50000"/>
              </a:spcBef>
            </a:pPr>
            <a:r>
              <a:rPr kumimoji="1" lang="zh-CN" altLang="en-US" sz="2200" b="1" dirty="0">
                <a:solidFill>
                  <a:schemeClr val="tx1"/>
                </a:solidFill>
                <a:effectLst>
                  <a:outerShdw blurRad="38100" dist="38100" dir="2700000" algn="tl">
                    <a:srgbClr val="000000">
                      <a:alpha val="43137"/>
                    </a:srgbClr>
                  </a:outerShdw>
                </a:effectLst>
                <a:latin typeface="仿宋" pitchFamily="49" charset="-122"/>
                <a:ea typeface="仿宋" pitchFamily="49" charset="-122"/>
              </a:rPr>
              <a:t>→ </a:t>
            </a:r>
            <a:r>
              <a:rPr kumimoji="1" lang="zh-CN" altLang="en-US" sz="2200" b="1" dirty="0">
                <a:solidFill>
                  <a:schemeClr val="tx1"/>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未来一段时间内最具潜力替代</a:t>
            </a:r>
            <a:r>
              <a:rPr kumimoji="1" lang="en-US" altLang="zh-CN" sz="2200" b="1" dirty="0">
                <a:solidFill>
                  <a:schemeClr val="tx1"/>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SF</a:t>
            </a:r>
            <a:r>
              <a:rPr kumimoji="1" lang="en-US" altLang="zh-CN" b="1" dirty="0">
                <a:solidFill>
                  <a:schemeClr val="tx1"/>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6</a:t>
            </a:r>
            <a:r>
              <a:rPr kumimoji="1" lang="zh-CN" altLang="en-US" sz="2200" b="1" dirty="0">
                <a:solidFill>
                  <a:schemeClr val="tx1"/>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的环保型绝缘气体</a:t>
            </a:r>
            <a:endParaRPr lang="zh-CN" altLang="en-US" sz="2200" b="1" dirty="0">
              <a:solidFill>
                <a:schemeClr val="tx1"/>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endParaRPr>
          </a:p>
        </p:txBody>
      </p:sp>
      <p:pic>
        <p:nvPicPr>
          <p:cNvPr id="3" name="图片 2">
            <a:extLst>
              <a:ext uri="{FF2B5EF4-FFF2-40B4-BE49-F238E27FC236}">
                <a16:creationId xmlns:a16="http://schemas.microsoft.com/office/drawing/2014/main" id="{26BC313F-FB94-441D-87D1-A226925469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5926" y="3702830"/>
            <a:ext cx="1634668" cy="1290105"/>
          </a:xfrm>
          <a:prstGeom prst="rect">
            <a:avLst/>
          </a:prstGeom>
        </p:spPr>
      </p:pic>
    </p:spTree>
    <p:extLst>
      <p:ext uri="{BB962C8B-B14F-4D97-AF65-F5344CB8AC3E}">
        <p14:creationId xmlns:p14="http://schemas.microsoft.com/office/powerpoint/2010/main" val="1702550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矩形 63">
            <a:extLst>
              <a:ext uri="{FF2B5EF4-FFF2-40B4-BE49-F238E27FC236}">
                <a16:creationId xmlns:a16="http://schemas.microsoft.com/office/drawing/2014/main" id="{011275A9-4F9E-40E5-BC5C-16AB40EB2CEA}"/>
              </a:ext>
            </a:extLst>
          </p:cNvPr>
          <p:cNvSpPr/>
          <p:nvPr/>
        </p:nvSpPr>
        <p:spPr>
          <a:xfrm>
            <a:off x="355180" y="1105694"/>
            <a:ext cx="8267450" cy="523220"/>
          </a:xfrm>
          <a:prstGeom prst="rect">
            <a:avLst/>
          </a:prstGeom>
          <a:solidFill>
            <a:srgbClr val="045035"/>
          </a:solidFill>
          <a:ln>
            <a:solidFill>
              <a:srgbClr val="045035"/>
            </a:solidFill>
          </a:ln>
        </p:spPr>
        <p:style>
          <a:lnRef idx="0">
            <a:schemeClr val="accent5"/>
          </a:lnRef>
          <a:fillRef idx="3">
            <a:schemeClr val="accent5"/>
          </a:fillRef>
          <a:effectRef idx="3">
            <a:schemeClr val="accent5"/>
          </a:effectRef>
          <a:fontRef idx="minor">
            <a:schemeClr val="lt1"/>
          </a:fontRef>
        </p:style>
        <p:txBody>
          <a:bodyPr wrap="square">
            <a:spAutoFit/>
          </a:bodyPr>
          <a:lstStyle/>
          <a:p>
            <a:r>
              <a:rPr kumimoji="1" lang="en-US" altLang="zh-CN" sz="2800" b="1" dirty="0">
                <a:solidFill>
                  <a:schemeClr val="bg1"/>
                </a:solidFill>
                <a:latin typeface="Arial Rounded MT Bold" pitchFamily="34" charset="0"/>
                <a:ea typeface="楷体" pitchFamily="49" charset="-122"/>
                <a:cs typeface="Calibri"/>
              </a:rPr>
              <a:t>»</a:t>
            </a:r>
            <a:r>
              <a:rPr kumimoji="1" lang="en-US" altLang="zh-CN" sz="2800" b="1" dirty="0">
                <a:solidFill>
                  <a:schemeClr val="bg1"/>
                </a:solidFill>
                <a:latin typeface="Calibri"/>
                <a:ea typeface="楷体" pitchFamily="49" charset="-122"/>
                <a:cs typeface="Calibri"/>
              </a:rPr>
              <a:t>  </a:t>
            </a:r>
            <a:r>
              <a:rPr kumimoji="1" lang="zh-CN" altLang="en-US" sz="2800" b="1" dirty="0">
                <a:solidFill>
                  <a:schemeClr val="bg1"/>
                </a:solidFill>
                <a:latin typeface="Calibri"/>
                <a:ea typeface="楷体" pitchFamily="49" charset="-122"/>
                <a:cs typeface="Calibri"/>
              </a:rPr>
              <a:t>引言</a:t>
            </a:r>
            <a:endParaRPr kumimoji="1" lang="zh-CN" altLang="en-US" sz="2800" b="1" dirty="0">
              <a:solidFill>
                <a:schemeClr val="bg1"/>
              </a:solidFill>
              <a:effectLst>
                <a:outerShdw blurRad="38100" dist="38100" dir="2700000" algn="tl">
                  <a:srgbClr val="000000">
                    <a:alpha val="43137"/>
                  </a:srgbClr>
                </a:outerShdw>
              </a:effectLst>
              <a:latin typeface="华文楷体" pitchFamily="2" charset="-122"/>
              <a:ea typeface="华文楷体" pitchFamily="2" charset="-122"/>
              <a:cs typeface="Segoe UI" pitchFamily="34" charset="0"/>
            </a:endParaRPr>
          </a:p>
        </p:txBody>
      </p:sp>
      <p:sp>
        <p:nvSpPr>
          <p:cNvPr id="19" name="矩形 18">
            <a:extLst>
              <a:ext uri="{FF2B5EF4-FFF2-40B4-BE49-F238E27FC236}">
                <a16:creationId xmlns:a16="http://schemas.microsoft.com/office/drawing/2014/main" id="{C94E5A6C-F46C-4DAC-BA04-1879C6275A08}"/>
              </a:ext>
            </a:extLst>
          </p:cNvPr>
          <p:cNvSpPr/>
          <p:nvPr/>
        </p:nvSpPr>
        <p:spPr>
          <a:xfrm>
            <a:off x="125686" y="1639221"/>
            <a:ext cx="7272808" cy="517065"/>
          </a:xfrm>
          <a:prstGeom prst="rect">
            <a:avLst/>
          </a:prstGeom>
        </p:spPr>
        <p:txBody>
          <a:bodyPr wrap="square">
            <a:spAutoFit/>
          </a:bodyPr>
          <a:lstStyle/>
          <a:p>
            <a:pPr lvl="0" indent="457200" algn="just">
              <a:lnSpc>
                <a:spcPct val="120000"/>
              </a:lnSpc>
            </a:pPr>
            <a:r>
              <a:rPr lang="zh-CN" altLang="en-US" sz="24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法国</a:t>
            </a:r>
            <a:r>
              <a:rPr lang="en-US" altLang="zh-CN" sz="24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Alstom</a:t>
            </a:r>
            <a:r>
              <a:rPr lang="zh-CN" altLang="en-US" sz="24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公司</a:t>
            </a:r>
          </a:p>
        </p:txBody>
      </p:sp>
      <p:sp>
        <p:nvSpPr>
          <p:cNvPr id="20" name="矩形 19">
            <a:extLst>
              <a:ext uri="{FF2B5EF4-FFF2-40B4-BE49-F238E27FC236}">
                <a16:creationId xmlns:a16="http://schemas.microsoft.com/office/drawing/2014/main" id="{71C0D272-753A-4EE7-8E5D-FD92E126C5F2}"/>
              </a:ext>
            </a:extLst>
          </p:cNvPr>
          <p:cNvSpPr/>
          <p:nvPr/>
        </p:nvSpPr>
        <p:spPr>
          <a:xfrm>
            <a:off x="634186" y="2214822"/>
            <a:ext cx="6580648" cy="400110"/>
          </a:xfrm>
          <a:prstGeom prst="rect">
            <a:avLst/>
          </a:prstGeom>
          <a:noFill/>
          <a:effectLst/>
        </p:spPr>
        <p:style>
          <a:lnRef idx="0">
            <a:schemeClr val="accent1"/>
          </a:lnRef>
          <a:fillRef idx="3">
            <a:schemeClr val="accent1"/>
          </a:fillRef>
          <a:effectRef idx="3">
            <a:schemeClr val="accent1"/>
          </a:effectRef>
          <a:fontRef idx="minor">
            <a:schemeClr val="lt1"/>
          </a:fontRef>
        </p:style>
        <p:txBody>
          <a:bodyPr wrap="none">
            <a:spAutoFit/>
          </a:bodyPr>
          <a:lstStyle/>
          <a:p>
            <a:pPr fontAlgn="b">
              <a:spcBef>
                <a:spcPct val="50000"/>
              </a:spcBef>
            </a:pP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a:t>
            </a:r>
            <a:r>
              <a:rPr lang="en-US" altLang="zh-CN" sz="2000" b="1" dirty="0">
                <a:solidFill>
                  <a:srgbClr val="008080"/>
                </a:solidFill>
                <a:effectLst>
                  <a:outerShdw blurRad="38100" dist="38100" dir="2700000" algn="tl">
                    <a:srgbClr val="000000">
                      <a:alpha val="43137"/>
                    </a:srgbClr>
                  </a:outerShdw>
                </a:effectLst>
                <a:latin typeface="Times New Roman"/>
                <a:ea typeface="华文楷体" pitchFamily="2" charset="-122"/>
                <a:cs typeface="Times New Roman"/>
              </a:rPr>
              <a:t> </a:t>
            </a: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C</a:t>
            </a:r>
            <a:r>
              <a:rPr lang="en-US" altLang="zh-CN" sz="16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4</a:t>
            </a: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F</a:t>
            </a:r>
            <a:r>
              <a:rPr lang="en-US" altLang="zh-CN" sz="16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7</a:t>
            </a: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N/CO</a:t>
            </a:r>
            <a:r>
              <a:rPr lang="en-US" altLang="zh-CN" sz="16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2</a:t>
            </a:r>
            <a:r>
              <a:rPr lang="zh-CN" altLang="en-US"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混合气体的绝缘性能、灭弧性能、温升特性</a:t>
            </a:r>
            <a:endParaRPr lang="zh-CN" altLang="en-US" sz="2000" b="1" dirty="0">
              <a:solidFill>
                <a:schemeClr val="tx1"/>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endParaRPr>
          </a:p>
        </p:txBody>
      </p:sp>
      <p:sp>
        <p:nvSpPr>
          <p:cNvPr id="5" name="矩形 4">
            <a:extLst>
              <a:ext uri="{FF2B5EF4-FFF2-40B4-BE49-F238E27FC236}">
                <a16:creationId xmlns:a16="http://schemas.microsoft.com/office/drawing/2014/main" id="{C70C672F-7C40-4142-90D7-65B1CCD9F107}"/>
              </a:ext>
            </a:extLst>
          </p:cNvPr>
          <p:cNvSpPr/>
          <p:nvPr/>
        </p:nvSpPr>
        <p:spPr>
          <a:xfrm>
            <a:off x="131663" y="2766214"/>
            <a:ext cx="7272808" cy="517065"/>
          </a:xfrm>
          <a:prstGeom prst="rect">
            <a:avLst/>
          </a:prstGeom>
        </p:spPr>
        <p:txBody>
          <a:bodyPr wrap="square">
            <a:spAutoFit/>
          </a:bodyPr>
          <a:lstStyle/>
          <a:p>
            <a:pPr lvl="0" indent="457200" algn="just">
              <a:lnSpc>
                <a:spcPct val="120000"/>
              </a:lnSpc>
            </a:pPr>
            <a:r>
              <a:rPr lang="zh-CN" altLang="en-US" sz="24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美国</a:t>
            </a:r>
            <a:r>
              <a:rPr lang="en-US" altLang="zh-CN" sz="24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GE</a:t>
            </a:r>
            <a:r>
              <a:rPr lang="zh-CN" altLang="en-US" sz="24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公司</a:t>
            </a:r>
          </a:p>
        </p:txBody>
      </p:sp>
      <p:sp>
        <p:nvSpPr>
          <p:cNvPr id="6" name="矩形 5">
            <a:extLst>
              <a:ext uri="{FF2B5EF4-FFF2-40B4-BE49-F238E27FC236}">
                <a16:creationId xmlns:a16="http://schemas.microsoft.com/office/drawing/2014/main" id="{7E029733-E34B-46D6-A253-CD543E390EFF}"/>
              </a:ext>
            </a:extLst>
          </p:cNvPr>
          <p:cNvSpPr/>
          <p:nvPr/>
        </p:nvSpPr>
        <p:spPr>
          <a:xfrm>
            <a:off x="125686" y="4389593"/>
            <a:ext cx="7272808" cy="507447"/>
          </a:xfrm>
          <a:prstGeom prst="rect">
            <a:avLst/>
          </a:prstGeom>
        </p:spPr>
        <p:txBody>
          <a:bodyPr wrap="square">
            <a:spAutoFit/>
          </a:bodyPr>
          <a:lstStyle/>
          <a:p>
            <a:pPr lvl="0" indent="457200" algn="just">
              <a:lnSpc>
                <a:spcPct val="120000"/>
              </a:lnSpc>
            </a:pPr>
            <a:r>
              <a:rPr lang="en-US" altLang="zh-CN" sz="24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2018</a:t>
            </a:r>
            <a:r>
              <a:rPr lang="zh-CN" altLang="en-US" sz="24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徐建源等</a:t>
            </a:r>
          </a:p>
        </p:txBody>
      </p:sp>
      <p:sp>
        <p:nvSpPr>
          <p:cNvPr id="7" name="矩形 6">
            <a:extLst>
              <a:ext uri="{FF2B5EF4-FFF2-40B4-BE49-F238E27FC236}">
                <a16:creationId xmlns:a16="http://schemas.microsoft.com/office/drawing/2014/main" id="{7361CE0E-3DCB-4C6A-9DB3-59534980A89F}"/>
              </a:ext>
            </a:extLst>
          </p:cNvPr>
          <p:cNvSpPr/>
          <p:nvPr/>
        </p:nvSpPr>
        <p:spPr>
          <a:xfrm>
            <a:off x="634186" y="3329441"/>
            <a:ext cx="5105885" cy="400110"/>
          </a:xfrm>
          <a:prstGeom prst="rect">
            <a:avLst/>
          </a:prstGeom>
          <a:noFill/>
          <a:effectLst/>
        </p:spPr>
        <p:style>
          <a:lnRef idx="0">
            <a:schemeClr val="accent1"/>
          </a:lnRef>
          <a:fillRef idx="3">
            <a:schemeClr val="accent1"/>
          </a:fillRef>
          <a:effectRef idx="3">
            <a:schemeClr val="accent1"/>
          </a:effectRef>
          <a:fontRef idx="minor">
            <a:schemeClr val="lt1"/>
          </a:fontRef>
        </p:style>
        <p:txBody>
          <a:bodyPr wrap="none">
            <a:spAutoFit/>
          </a:bodyPr>
          <a:lstStyle/>
          <a:p>
            <a:pPr fontAlgn="b">
              <a:spcBef>
                <a:spcPct val="50000"/>
              </a:spcBef>
            </a:pP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‣4%</a:t>
            </a:r>
            <a:r>
              <a:rPr lang="zh-CN" altLang="en-US"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的</a:t>
            </a: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C</a:t>
            </a:r>
            <a:r>
              <a:rPr lang="en-US" altLang="zh-CN" sz="16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4</a:t>
            </a: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F</a:t>
            </a:r>
            <a:r>
              <a:rPr lang="en-US" altLang="zh-CN" sz="16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7</a:t>
            </a: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N/CO</a:t>
            </a:r>
            <a:r>
              <a:rPr lang="en-US" altLang="zh-CN" sz="16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2</a:t>
            </a:r>
            <a:r>
              <a:rPr lang="zh-CN" altLang="en-US"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混合气体的灭弧性能实验</a:t>
            </a:r>
            <a:endParaRPr lang="zh-CN" altLang="en-US" sz="2000" b="1" dirty="0">
              <a:solidFill>
                <a:schemeClr val="tx1"/>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endParaRPr>
          </a:p>
        </p:txBody>
      </p:sp>
      <p:sp>
        <p:nvSpPr>
          <p:cNvPr id="8" name="矩形 7">
            <a:extLst>
              <a:ext uri="{FF2B5EF4-FFF2-40B4-BE49-F238E27FC236}">
                <a16:creationId xmlns:a16="http://schemas.microsoft.com/office/drawing/2014/main" id="{338EAAA6-8743-4D52-B9C1-978557EE2B50}"/>
              </a:ext>
            </a:extLst>
          </p:cNvPr>
          <p:cNvSpPr/>
          <p:nvPr/>
        </p:nvSpPr>
        <p:spPr>
          <a:xfrm>
            <a:off x="634186" y="5027006"/>
            <a:ext cx="4585166" cy="400110"/>
          </a:xfrm>
          <a:prstGeom prst="rect">
            <a:avLst/>
          </a:prstGeom>
          <a:noFill/>
          <a:effectLst/>
        </p:spPr>
        <p:style>
          <a:lnRef idx="0">
            <a:schemeClr val="accent1"/>
          </a:lnRef>
          <a:fillRef idx="3">
            <a:schemeClr val="accent1"/>
          </a:fillRef>
          <a:effectRef idx="3">
            <a:schemeClr val="accent1"/>
          </a:effectRef>
          <a:fontRef idx="minor">
            <a:schemeClr val="lt1"/>
          </a:fontRef>
        </p:style>
        <p:txBody>
          <a:bodyPr wrap="none">
            <a:spAutoFit/>
          </a:bodyPr>
          <a:lstStyle/>
          <a:p>
            <a:pPr fontAlgn="ctr">
              <a:spcBef>
                <a:spcPct val="50000"/>
              </a:spcBef>
            </a:pP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a:t>
            </a:r>
            <a:r>
              <a:rPr lang="en-US" altLang="zh-CN" sz="2000" b="1" dirty="0">
                <a:solidFill>
                  <a:srgbClr val="008080"/>
                </a:solidFill>
                <a:effectLst>
                  <a:outerShdw blurRad="38100" dist="38100" dir="2700000" algn="tl">
                    <a:srgbClr val="000000">
                      <a:alpha val="43137"/>
                    </a:srgbClr>
                  </a:outerShdw>
                </a:effectLst>
                <a:latin typeface="Times New Roman"/>
                <a:ea typeface="华文楷体" pitchFamily="2" charset="-122"/>
                <a:cs typeface="Times New Roman"/>
              </a:rPr>
              <a:t> </a:t>
            </a: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110kVGIL</a:t>
            </a:r>
            <a:r>
              <a:rPr lang="zh-CN" altLang="en-US"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快速接地开关空载分闸试验</a:t>
            </a:r>
            <a:endParaRPr lang="zh-CN" altLang="en-US" sz="2000" b="1" dirty="0">
              <a:solidFill>
                <a:schemeClr val="tx1"/>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endParaRPr>
          </a:p>
        </p:txBody>
      </p:sp>
      <p:sp>
        <p:nvSpPr>
          <p:cNvPr id="9" name="矩形 8">
            <a:extLst>
              <a:ext uri="{FF2B5EF4-FFF2-40B4-BE49-F238E27FC236}">
                <a16:creationId xmlns:a16="http://schemas.microsoft.com/office/drawing/2014/main" id="{2A41B34D-1E81-4BAE-8DD2-34075C998F84}"/>
              </a:ext>
            </a:extLst>
          </p:cNvPr>
          <p:cNvSpPr/>
          <p:nvPr/>
        </p:nvSpPr>
        <p:spPr>
          <a:xfrm>
            <a:off x="610730" y="3859517"/>
            <a:ext cx="6131807" cy="400110"/>
          </a:xfrm>
          <a:prstGeom prst="rect">
            <a:avLst/>
          </a:prstGeom>
          <a:noFill/>
          <a:effectLst/>
        </p:spPr>
        <p:style>
          <a:lnRef idx="0">
            <a:schemeClr val="accent1"/>
          </a:lnRef>
          <a:fillRef idx="3">
            <a:schemeClr val="accent1"/>
          </a:fillRef>
          <a:effectRef idx="3">
            <a:schemeClr val="accent1"/>
          </a:effectRef>
          <a:fontRef idx="minor">
            <a:schemeClr val="lt1"/>
          </a:fontRef>
        </p:style>
        <p:txBody>
          <a:bodyPr wrap="none">
            <a:spAutoFit/>
          </a:bodyPr>
          <a:lstStyle/>
          <a:p>
            <a:pPr fontAlgn="b">
              <a:spcBef>
                <a:spcPct val="50000"/>
              </a:spcBef>
            </a:pP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a:t>
            </a:r>
            <a:r>
              <a:rPr lang="zh-CN" altLang="en-US"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以</a:t>
            </a: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C</a:t>
            </a:r>
            <a:r>
              <a:rPr lang="en-US" altLang="zh-CN" sz="16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4</a:t>
            </a: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F</a:t>
            </a:r>
            <a:r>
              <a:rPr lang="en-US" altLang="zh-CN" sz="16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7</a:t>
            </a: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N/CO</a:t>
            </a:r>
            <a:r>
              <a:rPr lang="en-US" altLang="zh-CN" sz="16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2</a:t>
            </a:r>
            <a:r>
              <a:rPr lang="zh-CN" altLang="en-US"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混合气体为气体绝缘介质的</a:t>
            </a: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420kVGIS</a:t>
            </a:r>
            <a:endParaRPr lang="zh-CN" altLang="en-US" sz="2000" b="1" dirty="0">
              <a:solidFill>
                <a:schemeClr val="tx1"/>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endParaRPr>
          </a:p>
        </p:txBody>
      </p:sp>
      <p:pic>
        <p:nvPicPr>
          <p:cNvPr id="3" name="图片 2">
            <a:extLst>
              <a:ext uri="{FF2B5EF4-FFF2-40B4-BE49-F238E27FC236}">
                <a16:creationId xmlns:a16="http://schemas.microsoft.com/office/drawing/2014/main" id="{B2EF8D35-242C-4A7F-A03E-928437EFEF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2224" y="1657848"/>
            <a:ext cx="3763428" cy="2530693"/>
          </a:xfrm>
          <a:prstGeom prst="rect">
            <a:avLst/>
          </a:prstGeom>
        </p:spPr>
      </p:pic>
      <p:pic>
        <p:nvPicPr>
          <p:cNvPr id="10" name="图片 9">
            <a:extLst>
              <a:ext uri="{FF2B5EF4-FFF2-40B4-BE49-F238E27FC236}">
                <a16:creationId xmlns:a16="http://schemas.microsoft.com/office/drawing/2014/main" id="{99BA0026-52B6-4C0C-B396-363BB48148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62590" y="4272057"/>
            <a:ext cx="3035353" cy="1910008"/>
          </a:xfrm>
          <a:prstGeom prst="rect">
            <a:avLst/>
          </a:prstGeom>
        </p:spPr>
      </p:pic>
    </p:spTree>
    <p:extLst>
      <p:ext uri="{BB962C8B-B14F-4D97-AF65-F5344CB8AC3E}">
        <p14:creationId xmlns:p14="http://schemas.microsoft.com/office/powerpoint/2010/main" val="2418793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矩形 63">
            <a:extLst>
              <a:ext uri="{FF2B5EF4-FFF2-40B4-BE49-F238E27FC236}">
                <a16:creationId xmlns:a16="http://schemas.microsoft.com/office/drawing/2014/main" id="{011275A9-4F9E-40E5-BC5C-16AB40EB2CEA}"/>
              </a:ext>
            </a:extLst>
          </p:cNvPr>
          <p:cNvSpPr/>
          <p:nvPr/>
        </p:nvSpPr>
        <p:spPr>
          <a:xfrm>
            <a:off x="355180" y="1105694"/>
            <a:ext cx="8267450" cy="523220"/>
          </a:xfrm>
          <a:prstGeom prst="rect">
            <a:avLst/>
          </a:prstGeom>
          <a:solidFill>
            <a:srgbClr val="045035"/>
          </a:solidFill>
          <a:ln>
            <a:solidFill>
              <a:srgbClr val="045035"/>
            </a:solidFill>
          </a:ln>
        </p:spPr>
        <p:style>
          <a:lnRef idx="0">
            <a:schemeClr val="accent5"/>
          </a:lnRef>
          <a:fillRef idx="3">
            <a:schemeClr val="accent5"/>
          </a:fillRef>
          <a:effectRef idx="3">
            <a:schemeClr val="accent5"/>
          </a:effectRef>
          <a:fontRef idx="minor">
            <a:schemeClr val="lt1"/>
          </a:fontRef>
        </p:style>
        <p:txBody>
          <a:bodyPr wrap="square">
            <a:spAutoFit/>
          </a:bodyPr>
          <a:lstStyle/>
          <a:p>
            <a:r>
              <a:rPr kumimoji="1" lang="en-US" altLang="zh-CN" sz="2800" b="1" dirty="0">
                <a:solidFill>
                  <a:schemeClr val="bg1"/>
                </a:solidFill>
                <a:latin typeface="Arial Rounded MT Bold" pitchFamily="34" charset="0"/>
                <a:ea typeface="楷体" pitchFamily="49" charset="-122"/>
                <a:cs typeface="Calibri"/>
              </a:rPr>
              <a:t>»</a:t>
            </a:r>
            <a:r>
              <a:rPr kumimoji="1" lang="en-US" altLang="zh-CN" sz="2800" b="1" dirty="0">
                <a:solidFill>
                  <a:schemeClr val="bg1"/>
                </a:solidFill>
                <a:latin typeface="Calibri"/>
                <a:ea typeface="楷体" pitchFamily="49" charset="-122"/>
                <a:cs typeface="Calibri"/>
              </a:rPr>
              <a:t>  </a:t>
            </a:r>
            <a:r>
              <a:rPr kumimoji="1" lang="zh-CN" altLang="en-US" sz="2800" b="1" dirty="0">
                <a:solidFill>
                  <a:schemeClr val="bg1"/>
                </a:solidFill>
                <a:latin typeface="Calibri"/>
                <a:ea typeface="楷体" pitchFamily="49" charset="-122"/>
                <a:cs typeface="Calibri"/>
              </a:rPr>
              <a:t>实验装置</a:t>
            </a:r>
            <a:endParaRPr kumimoji="1" lang="zh-CN" altLang="en-US" sz="2800" b="1" dirty="0">
              <a:solidFill>
                <a:schemeClr val="bg1"/>
              </a:solidFill>
              <a:effectLst>
                <a:outerShdw blurRad="38100" dist="38100" dir="2700000" algn="tl">
                  <a:srgbClr val="000000">
                    <a:alpha val="43137"/>
                  </a:srgbClr>
                </a:outerShdw>
              </a:effectLst>
              <a:latin typeface="华文楷体" pitchFamily="2" charset="-122"/>
              <a:ea typeface="华文楷体" pitchFamily="2" charset="-122"/>
              <a:cs typeface="Segoe UI" pitchFamily="34" charset="0"/>
            </a:endParaRPr>
          </a:p>
        </p:txBody>
      </p:sp>
      <p:pic>
        <p:nvPicPr>
          <p:cNvPr id="5" name="图片 4">
            <a:extLst>
              <a:ext uri="{FF2B5EF4-FFF2-40B4-BE49-F238E27FC236}">
                <a16:creationId xmlns:a16="http://schemas.microsoft.com/office/drawing/2014/main" id="{041B9447-348B-4596-A0AA-F57A42459521}"/>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557734" y="2696162"/>
            <a:ext cx="6264696" cy="2533038"/>
          </a:xfrm>
          <a:prstGeom prst="rect">
            <a:avLst/>
          </a:prstGeom>
        </p:spPr>
      </p:pic>
      <p:sp>
        <p:nvSpPr>
          <p:cNvPr id="7" name="矩形 6">
            <a:extLst>
              <a:ext uri="{FF2B5EF4-FFF2-40B4-BE49-F238E27FC236}">
                <a16:creationId xmlns:a16="http://schemas.microsoft.com/office/drawing/2014/main" id="{31E42555-FD35-4188-AD99-31171A16EF7B}"/>
              </a:ext>
            </a:extLst>
          </p:cNvPr>
          <p:cNvSpPr/>
          <p:nvPr/>
        </p:nvSpPr>
        <p:spPr>
          <a:xfrm>
            <a:off x="485726" y="1803465"/>
            <a:ext cx="3461207" cy="517065"/>
          </a:xfrm>
          <a:prstGeom prst="rect">
            <a:avLst/>
          </a:prstGeom>
        </p:spPr>
        <p:txBody>
          <a:bodyPr wrap="square">
            <a:spAutoFit/>
          </a:bodyPr>
          <a:lstStyle/>
          <a:p>
            <a:pPr lvl="0" indent="457200" algn="just">
              <a:lnSpc>
                <a:spcPct val="120000"/>
              </a:lnSpc>
            </a:pPr>
            <a:r>
              <a:rPr lang="zh-CN" altLang="en-US" sz="24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高功率脉冲驱动源</a:t>
            </a:r>
          </a:p>
        </p:txBody>
      </p:sp>
      <p:pic>
        <p:nvPicPr>
          <p:cNvPr id="8" name="图片 7">
            <a:extLst>
              <a:ext uri="{FF2B5EF4-FFF2-40B4-BE49-F238E27FC236}">
                <a16:creationId xmlns:a16="http://schemas.microsoft.com/office/drawing/2014/main" id="{EDE437BC-A53C-49EC-87B7-995A5E619D7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470502" y="1760045"/>
            <a:ext cx="3312368" cy="4333251"/>
          </a:xfrm>
          <a:prstGeom prst="rect">
            <a:avLst/>
          </a:prstGeom>
          <a:noFill/>
          <a:ln>
            <a:noFill/>
          </a:ln>
        </p:spPr>
      </p:pic>
    </p:spTree>
    <p:extLst>
      <p:ext uri="{BB962C8B-B14F-4D97-AF65-F5344CB8AC3E}">
        <p14:creationId xmlns:p14="http://schemas.microsoft.com/office/powerpoint/2010/main" val="3785669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矩形 63">
            <a:extLst>
              <a:ext uri="{FF2B5EF4-FFF2-40B4-BE49-F238E27FC236}">
                <a16:creationId xmlns:a16="http://schemas.microsoft.com/office/drawing/2014/main" id="{011275A9-4F9E-40E5-BC5C-16AB40EB2CEA}"/>
              </a:ext>
            </a:extLst>
          </p:cNvPr>
          <p:cNvSpPr/>
          <p:nvPr/>
        </p:nvSpPr>
        <p:spPr>
          <a:xfrm>
            <a:off x="355180" y="1105694"/>
            <a:ext cx="8267450" cy="523220"/>
          </a:xfrm>
          <a:prstGeom prst="rect">
            <a:avLst/>
          </a:prstGeom>
          <a:solidFill>
            <a:srgbClr val="045035"/>
          </a:solidFill>
          <a:ln>
            <a:solidFill>
              <a:srgbClr val="045035"/>
            </a:solidFill>
          </a:ln>
        </p:spPr>
        <p:style>
          <a:lnRef idx="0">
            <a:schemeClr val="accent5"/>
          </a:lnRef>
          <a:fillRef idx="3">
            <a:schemeClr val="accent5"/>
          </a:fillRef>
          <a:effectRef idx="3">
            <a:schemeClr val="accent5"/>
          </a:effectRef>
          <a:fontRef idx="minor">
            <a:schemeClr val="lt1"/>
          </a:fontRef>
        </p:style>
        <p:txBody>
          <a:bodyPr wrap="square">
            <a:spAutoFit/>
          </a:bodyPr>
          <a:lstStyle/>
          <a:p>
            <a:r>
              <a:rPr kumimoji="1" lang="en-US" altLang="zh-CN" sz="2800" b="1" dirty="0">
                <a:solidFill>
                  <a:schemeClr val="bg1"/>
                </a:solidFill>
                <a:latin typeface="Arial Rounded MT Bold" pitchFamily="34" charset="0"/>
                <a:ea typeface="楷体" pitchFamily="49" charset="-122"/>
                <a:cs typeface="Calibri"/>
              </a:rPr>
              <a:t>»</a:t>
            </a:r>
            <a:r>
              <a:rPr kumimoji="1" lang="en-US" altLang="zh-CN" sz="2800" b="1" dirty="0">
                <a:solidFill>
                  <a:schemeClr val="bg1"/>
                </a:solidFill>
                <a:latin typeface="Calibri"/>
                <a:ea typeface="楷体" pitchFamily="49" charset="-122"/>
                <a:cs typeface="Calibri"/>
              </a:rPr>
              <a:t>  </a:t>
            </a:r>
            <a:r>
              <a:rPr kumimoji="1" lang="zh-CN" altLang="en-US" sz="2800" b="1" dirty="0">
                <a:solidFill>
                  <a:schemeClr val="bg1"/>
                </a:solidFill>
                <a:latin typeface="Calibri"/>
                <a:ea typeface="楷体" pitchFamily="49" charset="-122"/>
                <a:cs typeface="Calibri"/>
              </a:rPr>
              <a:t>实验装置</a:t>
            </a:r>
            <a:endParaRPr kumimoji="1" lang="zh-CN" altLang="en-US" sz="2800" b="1" dirty="0">
              <a:solidFill>
                <a:schemeClr val="bg1"/>
              </a:solidFill>
              <a:effectLst>
                <a:outerShdw blurRad="38100" dist="38100" dir="2700000" algn="tl">
                  <a:srgbClr val="000000">
                    <a:alpha val="43137"/>
                  </a:srgbClr>
                </a:outerShdw>
              </a:effectLst>
              <a:latin typeface="华文楷体" pitchFamily="2" charset="-122"/>
              <a:ea typeface="华文楷体" pitchFamily="2" charset="-122"/>
              <a:cs typeface="Segoe UI" pitchFamily="34" charset="0"/>
            </a:endParaRPr>
          </a:p>
        </p:txBody>
      </p:sp>
      <p:sp>
        <p:nvSpPr>
          <p:cNvPr id="7" name="矩形 6">
            <a:extLst>
              <a:ext uri="{FF2B5EF4-FFF2-40B4-BE49-F238E27FC236}">
                <a16:creationId xmlns:a16="http://schemas.microsoft.com/office/drawing/2014/main" id="{31E42555-FD35-4188-AD99-31171A16EF7B}"/>
              </a:ext>
            </a:extLst>
          </p:cNvPr>
          <p:cNvSpPr/>
          <p:nvPr/>
        </p:nvSpPr>
        <p:spPr>
          <a:xfrm>
            <a:off x="485726" y="1803465"/>
            <a:ext cx="3461207" cy="517065"/>
          </a:xfrm>
          <a:prstGeom prst="rect">
            <a:avLst/>
          </a:prstGeom>
        </p:spPr>
        <p:txBody>
          <a:bodyPr wrap="square">
            <a:spAutoFit/>
          </a:bodyPr>
          <a:lstStyle/>
          <a:p>
            <a:pPr lvl="0" indent="457200" algn="just">
              <a:lnSpc>
                <a:spcPct val="120000"/>
              </a:lnSpc>
            </a:pPr>
            <a:r>
              <a:rPr lang="zh-CN" altLang="en-US" sz="24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电晕稳定气体开关</a:t>
            </a:r>
          </a:p>
        </p:txBody>
      </p:sp>
      <p:pic>
        <p:nvPicPr>
          <p:cNvPr id="4" name="图片 3">
            <a:extLst>
              <a:ext uri="{FF2B5EF4-FFF2-40B4-BE49-F238E27FC236}">
                <a16:creationId xmlns:a16="http://schemas.microsoft.com/office/drawing/2014/main" id="{2A8CE8A3-D91A-4ED6-995C-18B67214B01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7417" y="2708920"/>
            <a:ext cx="5040560" cy="3205433"/>
          </a:xfrm>
          <a:prstGeom prst="rect">
            <a:avLst/>
          </a:prstGeom>
        </p:spPr>
      </p:pic>
      <p:pic>
        <p:nvPicPr>
          <p:cNvPr id="9" name="图片 8">
            <a:extLst>
              <a:ext uri="{FF2B5EF4-FFF2-40B4-BE49-F238E27FC236}">
                <a16:creationId xmlns:a16="http://schemas.microsoft.com/office/drawing/2014/main" id="{2A46BAFA-4116-4274-9129-B282148598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62235" y="2708920"/>
            <a:ext cx="4724691" cy="2523296"/>
          </a:xfrm>
          <a:prstGeom prst="rect">
            <a:avLst/>
          </a:prstGeom>
        </p:spPr>
      </p:pic>
    </p:spTree>
    <p:extLst>
      <p:ext uri="{BB962C8B-B14F-4D97-AF65-F5344CB8AC3E}">
        <p14:creationId xmlns:p14="http://schemas.microsoft.com/office/powerpoint/2010/main" val="106497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矩形 63">
            <a:extLst>
              <a:ext uri="{FF2B5EF4-FFF2-40B4-BE49-F238E27FC236}">
                <a16:creationId xmlns:a16="http://schemas.microsoft.com/office/drawing/2014/main" id="{011275A9-4F9E-40E5-BC5C-16AB40EB2CEA}"/>
              </a:ext>
            </a:extLst>
          </p:cNvPr>
          <p:cNvSpPr/>
          <p:nvPr/>
        </p:nvSpPr>
        <p:spPr>
          <a:xfrm>
            <a:off x="355180" y="1105694"/>
            <a:ext cx="8267450" cy="523220"/>
          </a:xfrm>
          <a:prstGeom prst="rect">
            <a:avLst/>
          </a:prstGeom>
          <a:solidFill>
            <a:srgbClr val="045035"/>
          </a:solidFill>
          <a:ln>
            <a:solidFill>
              <a:srgbClr val="045035"/>
            </a:solidFill>
          </a:ln>
        </p:spPr>
        <p:style>
          <a:lnRef idx="0">
            <a:schemeClr val="accent5"/>
          </a:lnRef>
          <a:fillRef idx="3">
            <a:schemeClr val="accent5"/>
          </a:fillRef>
          <a:effectRef idx="3">
            <a:schemeClr val="accent5"/>
          </a:effectRef>
          <a:fontRef idx="minor">
            <a:schemeClr val="lt1"/>
          </a:fontRef>
        </p:style>
        <p:txBody>
          <a:bodyPr wrap="square">
            <a:spAutoFit/>
          </a:bodyPr>
          <a:lstStyle/>
          <a:p>
            <a:r>
              <a:rPr kumimoji="1" lang="en-US" altLang="zh-CN" sz="2800" b="1" dirty="0">
                <a:solidFill>
                  <a:schemeClr val="bg1"/>
                </a:solidFill>
                <a:latin typeface="Arial Rounded MT Bold" pitchFamily="34" charset="0"/>
                <a:ea typeface="楷体" pitchFamily="49" charset="-122"/>
                <a:cs typeface="Calibri"/>
              </a:rPr>
              <a:t>»</a:t>
            </a:r>
            <a:r>
              <a:rPr kumimoji="1" lang="en-US" altLang="zh-CN" sz="2800" b="1" dirty="0">
                <a:solidFill>
                  <a:schemeClr val="bg1"/>
                </a:solidFill>
                <a:latin typeface="Calibri"/>
                <a:ea typeface="楷体" pitchFamily="49" charset="-122"/>
                <a:cs typeface="Calibri"/>
              </a:rPr>
              <a:t>  </a:t>
            </a:r>
            <a:r>
              <a:rPr kumimoji="1" lang="zh-CN" altLang="en-US" sz="2800" b="1" dirty="0">
                <a:solidFill>
                  <a:schemeClr val="bg1"/>
                </a:solidFill>
                <a:latin typeface="Calibri"/>
                <a:ea typeface="楷体" pitchFamily="49" charset="-122"/>
                <a:cs typeface="Calibri"/>
              </a:rPr>
              <a:t>结果与分析</a:t>
            </a:r>
            <a:endParaRPr kumimoji="1" lang="zh-CN" altLang="en-US" sz="2800" b="1" dirty="0">
              <a:solidFill>
                <a:schemeClr val="bg1"/>
              </a:solidFill>
              <a:effectLst>
                <a:outerShdw blurRad="38100" dist="38100" dir="2700000" algn="tl">
                  <a:srgbClr val="000000">
                    <a:alpha val="43137"/>
                  </a:srgbClr>
                </a:outerShdw>
              </a:effectLst>
              <a:latin typeface="华文楷体" pitchFamily="2" charset="-122"/>
              <a:ea typeface="华文楷体" pitchFamily="2" charset="-122"/>
              <a:cs typeface="Segoe UI" pitchFamily="34" charset="0"/>
            </a:endParaRPr>
          </a:p>
        </p:txBody>
      </p:sp>
      <p:sp>
        <p:nvSpPr>
          <p:cNvPr id="19" name="矩形 18">
            <a:extLst>
              <a:ext uri="{FF2B5EF4-FFF2-40B4-BE49-F238E27FC236}">
                <a16:creationId xmlns:a16="http://schemas.microsoft.com/office/drawing/2014/main" id="{C94E5A6C-F46C-4DAC-BA04-1879C6275A08}"/>
              </a:ext>
            </a:extLst>
          </p:cNvPr>
          <p:cNvSpPr/>
          <p:nvPr/>
        </p:nvSpPr>
        <p:spPr>
          <a:xfrm>
            <a:off x="413718" y="1698928"/>
            <a:ext cx="2135681" cy="517065"/>
          </a:xfrm>
          <a:prstGeom prst="rect">
            <a:avLst/>
          </a:prstGeom>
        </p:spPr>
        <p:txBody>
          <a:bodyPr wrap="square">
            <a:spAutoFit/>
          </a:bodyPr>
          <a:lstStyle/>
          <a:p>
            <a:pPr lvl="0" indent="457200" algn="just">
              <a:lnSpc>
                <a:spcPct val="120000"/>
              </a:lnSpc>
            </a:pPr>
            <a:r>
              <a:rPr lang="zh-CN" altLang="en-US" sz="24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电压波形</a:t>
            </a:r>
          </a:p>
        </p:txBody>
      </p:sp>
      <p:pic>
        <p:nvPicPr>
          <p:cNvPr id="5" name="图片 4">
            <a:extLst>
              <a:ext uri="{FF2B5EF4-FFF2-40B4-BE49-F238E27FC236}">
                <a16:creationId xmlns:a16="http://schemas.microsoft.com/office/drawing/2014/main" id="{D74799CC-E6A4-4E14-9662-C45606E1F5A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01750" y="2312335"/>
            <a:ext cx="4713755" cy="3436647"/>
          </a:xfrm>
          <a:prstGeom prst="rect">
            <a:avLst/>
          </a:prstGeom>
          <a:noFill/>
          <a:ln>
            <a:noFill/>
          </a:ln>
        </p:spPr>
      </p:pic>
      <p:pic>
        <p:nvPicPr>
          <p:cNvPr id="6" name="图片 5">
            <a:extLst>
              <a:ext uri="{FF2B5EF4-FFF2-40B4-BE49-F238E27FC236}">
                <a16:creationId xmlns:a16="http://schemas.microsoft.com/office/drawing/2014/main" id="{C896C31D-F28B-4B7E-A80A-02FA2997B6B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102350" y="2286110"/>
            <a:ext cx="4713755" cy="3436647"/>
          </a:xfrm>
          <a:prstGeom prst="rect">
            <a:avLst/>
          </a:prstGeom>
          <a:noFill/>
          <a:ln>
            <a:noFill/>
          </a:ln>
        </p:spPr>
      </p:pic>
      <p:sp>
        <p:nvSpPr>
          <p:cNvPr id="7" name="矩形 6">
            <a:extLst>
              <a:ext uri="{FF2B5EF4-FFF2-40B4-BE49-F238E27FC236}">
                <a16:creationId xmlns:a16="http://schemas.microsoft.com/office/drawing/2014/main" id="{5B6383B6-2342-42AC-B609-C4F835B249D6}"/>
              </a:ext>
            </a:extLst>
          </p:cNvPr>
          <p:cNvSpPr/>
          <p:nvPr/>
        </p:nvSpPr>
        <p:spPr>
          <a:xfrm>
            <a:off x="5814318" y="1588342"/>
            <a:ext cx="2135681" cy="507447"/>
          </a:xfrm>
          <a:prstGeom prst="rect">
            <a:avLst/>
          </a:prstGeom>
        </p:spPr>
        <p:txBody>
          <a:bodyPr wrap="square">
            <a:spAutoFit/>
          </a:bodyPr>
          <a:lstStyle/>
          <a:p>
            <a:pPr lvl="0" indent="457200" algn="just">
              <a:lnSpc>
                <a:spcPct val="120000"/>
              </a:lnSpc>
            </a:pPr>
            <a:r>
              <a:rPr lang="zh-CN" altLang="en-US" sz="24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时间分布</a:t>
            </a:r>
          </a:p>
        </p:txBody>
      </p:sp>
    </p:spTree>
    <p:extLst>
      <p:ext uri="{BB962C8B-B14F-4D97-AF65-F5344CB8AC3E}">
        <p14:creationId xmlns:p14="http://schemas.microsoft.com/office/powerpoint/2010/main" val="3715345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矩形 63">
            <a:extLst>
              <a:ext uri="{FF2B5EF4-FFF2-40B4-BE49-F238E27FC236}">
                <a16:creationId xmlns:a16="http://schemas.microsoft.com/office/drawing/2014/main" id="{011275A9-4F9E-40E5-BC5C-16AB40EB2CEA}"/>
              </a:ext>
            </a:extLst>
          </p:cNvPr>
          <p:cNvSpPr/>
          <p:nvPr/>
        </p:nvSpPr>
        <p:spPr>
          <a:xfrm>
            <a:off x="355180" y="1105694"/>
            <a:ext cx="8267450" cy="523220"/>
          </a:xfrm>
          <a:prstGeom prst="rect">
            <a:avLst/>
          </a:prstGeom>
          <a:solidFill>
            <a:srgbClr val="045035"/>
          </a:solidFill>
          <a:ln>
            <a:solidFill>
              <a:srgbClr val="045035"/>
            </a:solidFill>
          </a:ln>
        </p:spPr>
        <p:style>
          <a:lnRef idx="0">
            <a:schemeClr val="accent5"/>
          </a:lnRef>
          <a:fillRef idx="3">
            <a:schemeClr val="accent5"/>
          </a:fillRef>
          <a:effectRef idx="3">
            <a:schemeClr val="accent5"/>
          </a:effectRef>
          <a:fontRef idx="minor">
            <a:schemeClr val="lt1"/>
          </a:fontRef>
        </p:style>
        <p:txBody>
          <a:bodyPr wrap="square">
            <a:spAutoFit/>
          </a:bodyPr>
          <a:lstStyle/>
          <a:p>
            <a:r>
              <a:rPr kumimoji="1" lang="en-US" altLang="zh-CN" sz="2800" b="1" dirty="0">
                <a:solidFill>
                  <a:schemeClr val="bg1"/>
                </a:solidFill>
                <a:latin typeface="Arial Rounded MT Bold" pitchFamily="34" charset="0"/>
                <a:ea typeface="楷体" pitchFamily="49" charset="-122"/>
                <a:cs typeface="Calibri"/>
              </a:rPr>
              <a:t>»</a:t>
            </a:r>
            <a:r>
              <a:rPr kumimoji="1" lang="en-US" altLang="zh-CN" sz="2800" b="1" dirty="0">
                <a:solidFill>
                  <a:schemeClr val="bg1"/>
                </a:solidFill>
                <a:latin typeface="Calibri"/>
                <a:ea typeface="楷体" pitchFamily="49" charset="-122"/>
                <a:cs typeface="Calibri"/>
              </a:rPr>
              <a:t>  </a:t>
            </a:r>
            <a:r>
              <a:rPr kumimoji="1" lang="zh-CN" altLang="en-US" sz="2800" b="1" dirty="0">
                <a:solidFill>
                  <a:schemeClr val="bg1"/>
                </a:solidFill>
                <a:latin typeface="Calibri"/>
                <a:ea typeface="楷体" pitchFamily="49" charset="-122"/>
                <a:cs typeface="Calibri"/>
              </a:rPr>
              <a:t>结果与分析</a:t>
            </a:r>
            <a:endParaRPr kumimoji="1" lang="zh-CN" altLang="en-US" sz="2800" b="1" dirty="0">
              <a:solidFill>
                <a:schemeClr val="bg1"/>
              </a:solidFill>
              <a:effectLst>
                <a:outerShdw blurRad="38100" dist="38100" dir="2700000" algn="tl">
                  <a:srgbClr val="000000">
                    <a:alpha val="43137"/>
                  </a:srgbClr>
                </a:outerShdw>
              </a:effectLst>
              <a:latin typeface="华文楷体" pitchFamily="2" charset="-122"/>
              <a:ea typeface="华文楷体" pitchFamily="2" charset="-122"/>
              <a:cs typeface="Segoe UI" pitchFamily="34" charset="0"/>
            </a:endParaRPr>
          </a:p>
        </p:txBody>
      </p:sp>
      <p:sp>
        <p:nvSpPr>
          <p:cNvPr id="5" name="矩形 4">
            <a:extLst>
              <a:ext uri="{FF2B5EF4-FFF2-40B4-BE49-F238E27FC236}">
                <a16:creationId xmlns:a16="http://schemas.microsoft.com/office/drawing/2014/main" id="{EFABBB3B-A9C0-4543-A350-D347327F9179}"/>
              </a:ext>
            </a:extLst>
          </p:cNvPr>
          <p:cNvSpPr/>
          <p:nvPr/>
        </p:nvSpPr>
        <p:spPr>
          <a:xfrm>
            <a:off x="413718" y="1698928"/>
            <a:ext cx="2135681" cy="517065"/>
          </a:xfrm>
          <a:prstGeom prst="rect">
            <a:avLst/>
          </a:prstGeom>
        </p:spPr>
        <p:txBody>
          <a:bodyPr wrap="square">
            <a:spAutoFit/>
          </a:bodyPr>
          <a:lstStyle/>
          <a:p>
            <a:pPr lvl="0" indent="457200" algn="just">
              <a:lnSpc>
                <a:spcPct val="120000"/>
              </a:lnSpc>
            </a:pPr>
            <a:r>
              <a:rPr lang="zh-CN" altLang="en-US" sz="24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电压波形</a:t>
            </a:r>
          </a:p>
        </p:txBody>
      </p:sp>
      <p:sp>
        <p:nvSpPr>
          <p:cNvPr id="6" name="矩形 5">
            <a:extLst>
              <a:ext uri="{FF2B5EF4-FFF2-40B4-BE49-F238E27FC236}">
                <a16:creationId xmlns:a16="http://schemas.microsoft.com/office/drawing/2014/main" id="{F5182D3D-278D-43E0-AA5F-D7E45D79FAF4}"/>
              </a:ext>
            </a:extLst>
          </p:cNvPr>
          <p:cNvSpPr/>
          <p:nvPr/>
        </p:nvSpPr>
        <p:spPr>
          <a:xfrm>
            <a:off x="5886326" y="1672965"/>
            <a:ext cx="2135681" cy="507447"/>
          </a:xfrm>
          <a:prstGeom prst="rect">
            <a:avLst/>
          </a:prstGeom>
        </p:spPr>
        <p:txBody>
          <a:bodyPr wrap="square">
            <a:spAutoFit/>
          </a:bodyPr>
          <a:lstStyle/>
          <a:p>
            <a:pPr lvl="0" indent="457200" algn="just">
              <a:lnSpc>
                <a:spcPct val="120000"/>
              </a:lnSpc>
            </a:pPr>
            <a:r>
              <a:rPr lang="zh-CN" altLang="en-US" sz="2400" b="1" dirty="0">
                <a:solidFill>
                  <a:prstClr val="black"/>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rPr>
              <a:t>时间分布</a:t>
            </a:r>
          </a:p>
        </p:txBody>
      </p:sp>
      <p:pic>
        <p:nvPicPr>
          <p:cNvPr id="7" name="图片 6">
            <a:extLst>
              <a:ext uri="{FF2B5EF4-FFF2-40B4-BE49-F238E27FC236}">
                <a16:creationId xmlns:a16="http://schemas.microsoft.com/office/drawing/2014/main" id="{95BA39BB-377C-466A-9338-F8FC48CC174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77191" y="2286007"/>
            <a:ext cx="4752528" cy="3266522"/>
          </a:xfrm>
          <a:prstGeom prst="rect">
            <a:avLst/>
          </a:prstGeom>
          <a:noFill/>
          <a:ln>
            <a:noFill/>
          </a:ln>
        </p:spPr>
      </p:pic>
      <p:pic>
        <p:nvPicPr>
          <p:cNvPr id="8" name="图片 7">
            <a:extLst>
              <a:ext uri="{FF2B5EF4-FFF2-40B4-BE49-F238E27FC236}">
                <a16:creationId xmlns:a16="http://schemas.microsoft.com/office/drawing/2014/main" id="{59F670AF-84C5-4472-8209-4466EDB03AC1}"/>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294564" y="2286007"/>
            <a:ext cx="4272282" cy="3159217"/>
          </a:xfrm>
          <a:prstGeom prst="rect">
            <a:avLst/>
          </a:prstGeom>
        </p:spPr>
      </p:pic>
    </p:spTree>
    <p:extLst>
      <p:ext uri="{BB962C8B-B14F-4D97-AF65-F5344CB8AC3E}">
        <p14:creationId xmlns:p14="http://schemas.microsoft.com/office/powerpoint/2010/main" val="3338816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矩形 63">
            <a:extLst>
              <a:ext uri="{FF2B5EF4-FFF2-40B4-BE49-F238E27FC236}">
                <a16:creationId xmlns:a16="http://schemas.microsoft.com/office/drawing/2014/main" id="{011275A9-4F9E-40E5-BC5C-16AB40EB2CEA}"/>
              </a:ext>
            </a:extLst>
          </p:cNvPr>
          <p:cNvSpPr/>
          <p:nvPr/>
        </p:nvSpPr>
        <p:spPr>
          <a:xfrm>
            <a:off x="355180" y="1105694"/>
            <a:ext cx="8267450" cy="523220"/>
          </a:xfrm>
          <a:prstGeom prst="rect">
            <a:avLst/>
          </a:prstGeom>
          <a:solidFill>
            <a:srgbClr val="045035"/>
          </a:solidFill>
          <a:ln>
            <a:solidFill>
              <a:srgbClr val="045035"/>
            </a:solidFill>
          </a:ln>
        </p:spPr>
        <p:style>
          <a:lnRef idx="0">
            <a:schemeClr val="accent5"/>
          </a:lnRef>
          <a:fillRef idx="3">
            <a:schemeClr val="accent5"/>
          </a:fillRef>
          <a:effectRef idx="3">
            <a:schemeClr val="accent5"/>
          </a:effectRef>
          <a:fontRef idx="minor">
            <a:schemeClr val="lt1"/>
          </a:fontRef>
        </p:style>
        <p:txBody>
          <a:bodyPr wrap="square">
            <a:spAutoFit/>
          </a:bodyPr>
          <a:lstStyle/>
          <a:p>
            <a:r>
              <a:rPr kumimoji="1" lang="en-US" altLang="zh-CN" sz="2800" b="1" dirty="0">
                <a:solidFill>
                  <a:schemeClr val="bg1"/>
                </a:solidFill>
                <a:latin typeface="Arial Rounded MT Bold" pitchFamily="34" charset="0"/>
                <a:ea typeface="楷体" pitchFamily="49" charset="-122"/>
                <a:cs typeface="Calibri"/>
              </a:rPr>
              <a:t>»</a:t>
            </a:r>
            <a:r>
              <a:rPr kumimoji="1" lang="en-US" altLang="zh-CN" sz="2800" b="1" dirty="0">
                <a:solidFill>
                  <a:schemeClr val="bg1"/>
                </a:solidFill>
                <a:latin typeface="Calibri"/>
                <a:ea typeface="楷体" pitchFamily="49" charset="-122"/>
                <a:cs typeface="Calibri"/>
              </a:rPr>
              <a:t>  </a:t>
            </a:r>
            <a:r>
              <a:rPr kumimoji="1" lang="zh-CN" altLang="en-US" sz="2800" b="1" dirty="0">
                <a:solidFill>
                  <a:schemeClr val="bg1"/>
                </a:solidFill>
                <a:latin typeface="Calibri"/>
                <a:ea typeface="楷体" pitchFamily="49" charset="-122"/>
                <a:cs typeface="Calibri"/>
              </a:rPr>
              <a:t>结果与分析</a:t>
            </a:r>
            <a:endParaRPr kumimoji="1" lang="zh-CN" altLang="en-US" sz="2800" b="1" dirty="0">
              <a:solidFill>
                <a:schemeClr val="bg1"/>
              </a:solidFill>
              <a:effectLst>
                <a:outerShdw blurRad="38100" dist="38100" dir="2700000" algn="tl">
                  <a:srgbClr val="000000">
                    <a:alpha val="43137"/>
                  </a:srgbClr>
                </a:outerShdw>
              </a:effectLst>
              <a:latin typeface="华文楷体" pitchFamily="2" charset="-122"/>
              <a:ea typeface="华文楷体" pitchFamily="2" charset="-122"/>
              <a:cs typeface="Segoe UI" pitchFamily="34" charset="0"/>
            </a:endParaRPr>
          </a:p>
        </p:txBody>
      </p:sp>
      <p:graphicFrame>
        <p:nvGraphicFramePr>
          <p:cNvPr id="2" name="表格 1">
            <a:extLst>
              <a:ext uri="{FF2B5EF4-FFF2-40B4-BE49-F238E27FC236}">
                <a16:creationId xmlns:a16="http://schemas.microsoft.com/office/drawing/2014/main" id="{10E0D012-3264-4028-AD94-1B3ACFA42A5A}"/>
              </a:ext>
            </a:extLst>
          </p:cNvPr>
          <p:cNvGraphicFramePr>
            <a:graphicFrameLocks noGrp="1"/>
          </p:cNvGraphicFramePr>
          <p:nvPr>
            <p:extLst>
              <p:ext uri="{D42A27DB-BD31-4B8C-83A1-F6EECF244321}">
                <p14:modId xmlns:p14="http://schemas.microsoft.com/office/powerpoint/2010/main" val="1294027359"/>
              </p:ext>
            </p:extLst>
          </p:nvPr>
        </p:nvGraphicFramePr>
        <p:xfrm>
          <a:off x="669503" y="1905433"/>
          <a:ext cx="10473408" cy="3323765"/>
        </p:xfrm>
        <a:graphic>
          <a:graphicData uri="http://schemas.openxmlformats.org/drawingml/2006/table">
            <a:tbl>
              <a:tblPr>
                <a:tableStyleId>{5C22544A-7EE6-4342-B048-85BDC9FD1C3A}</a:tableStyleId>
              </a:tblPr>
              <a:tblGrid>
                <a:gridCol w="1435184">
                  <a:extLst>
                    <a:ext uri="{9D8B030D-6E8A-4147-A177-3AD203B41FA5}">
                      <a16:colId xmlns:a16="http://schemas.microsoft.com/office/drawing/2014/main" val="2927918609"/>
                    </a:ext>
                  </a:extLst>
                </a:gridCol>
                <a:gridCol w="1435184">
                  <a:extLst>
                    <a:ext uri="{9D8B030D-6E8A-4147-A177-3AD203B41FA5}">
                      <a16:colId xmlns:a16="http://schemas.microsoft.com/office/drawing/2014/main" val="2329417074"/>
                    </a:ext>
                  </a:extLst>
                </a:gridCol>
                <a:gridCol w="1434174">
                  <a:extLst>
                    <a:ext uri="{9D8B030D-6E8A-4147-A177-3AD203B41FA5}">
                      <a16:colId xmlns:a16="http://schemas.microsoft.com/office/drawing/2014/main" val="3205079715"/>
                    </a:ext>
                  </a:extLst>
                </a:gridCol>
                <a:gridCol w="1435184">
                  <a:extLst>
                    <a:ext uri="{9D8B030D-6E8A-4147-A177-3AD203B41FA5}">
                      <a16:colId xmlns:a16="http://schemas.microsoft.com/office/drawing/2014/main" val="736762735"/>
                    </a:ext>
                  </a:extLst>
                </a:gridCol>
                <a:gridCol w="1577894">
                  <a:extLst>
                    <a:ext uri="{9D8B030D-6E8A-4147-A177-3AD203B41FA5}">
                      <a16:colId xmlns:a16="http://schemas.microsoft.com/office/drawing/2014/main" val="3947640453"/>
                    </a:ext>
                  </a:extLst>
                </a:gridCol>
                <a:gridCol w="1577894">
                  <a:extLst>
                    <a:ext uri="{9D8B030D-6E8A-4147-A177-3AD203B41FA5}">
                      <a16:colId xmlns:a16="http://schemas.microsoft.com/office/drawing/2014/main" val="3177476681"/>
                    </a:ext>
                  </a:extLst>
                </a:gridCol>
                <a:gridCol w="1577894">
                  <a:extLst>
                    <a:ext uri="{9D8B030D-6E8A-4147-A177-3AD203B41FA5}">
                      <a16:colId xmlns:a16="http://schemas.microsoft.com/office/drawing/2014/main" val="2427368927"/>
                    </a:ext>
                  </a:extLst>
                </a:gridCol>
              </a:tblGrid>
              <a:tr h="517643">
                <a:tc rowSpan="2">
                  <a:txBody>
                    <a:bodyPr/>
                    <a:lstStyle/>
                    <a:p>
                      <a:pPr algn="ctr">
                        <a:lnSpc>
                          <a:spcPct val="150000"/>
                        </a:lnSpc>
                      </a:pPr>
                      <a:r>
                        <a:rPr lang="en-US" sz="1200" kern="0">
                          <a:effectLst/>
                          <a:latin typeface="Times New Roman" panose="02020603050405020304" pitchFamily="18" charset="0"/>
                          <a:cs typeface="Times New Roman" panose="02020603050405020304" pitchFamily="18" charset="0"/>
                        </a:rPr>
                        <a:t>Repetition frequency/Hz</a:t>
                      </a:r>
                      <a:endParaRPr lang="zh-CN" sz="12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tc>
                <a:tc gridSpan="6">
                  <a:txBody>
                    <a:bodyPr/>
                    <a:lstStyle/>
                    <a:p>
                      <a:pPr indent="190500" algn="ctr">
                        <a:lnSpc>
                          <a:spcPct val="150000"/>
                        </a:lnSpc>
                      </a:pPr>
                      <a:r>
                        <a:rPr lang="en-US" sz="1200" kern="0">
                          <a:effectLst/>
                          <a:latin typeface="Times New Roman" panose="02020603050405020304" pitchFamily="18" charset="0"/>
                          <a:cs typeface="Times New Roman" panose="02020603050405020304" pitchFamily="18" charset="0"/>
                        </a:rPr>
                        <a:t>Jitter of trigger voltage waveform in repetition frequency experiment(deviation)/ns</a:t>
                      </a:r>
                      <a:endParaRPr lang="zh-CN" sz="12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2139670416"/>
                  </a:ext>
                </a:extLst>
              </a:tr>
              <a:tr h="560293">
                <a:tc vMerge="1">
                  <a:txBody>
                    <a:bodyPr/>
                    <a:lstStyle/>
                    <a:p>
                      <a:endParaRPr lang="zh-CN" altLang="en-US"/>
                    </a:p>
                  </a:txBody>
                  <a:tcPr/>
                </a:tc>
                <a:tc>
                  <a:txBody>
                    <a:bodyPr/>
                    <a:lstStyle/>
                    <a:p>
                      <a:pPr indent="190500" algn="ctr">
                        <a:lnSpc>
                          <a:spcPct val="150000"/>
                        </a:lnSpc>
                      </a:pPr>
                      <a:r>
                        <a:rPr lang="en-US" sz="1200" kern="0" dirty="0">
                          <a:effectLst/>
                          <a:latin typeface="Times New Roman" panose="02020603050405020304" pitchFamily="18" charset="0"/>
                          <a:cs typeface="Times New Roman" panose="02020603050405020304" pitchFamily="18" charset="0"/>
                        </a:rPr>
                        <a:t>11.25%C</a:t>
                      </a:r>
                      <a:r>
                        <a:rPr lang="en-US" sz="1200" kern="0" baseline="-25000" dirty="0">
                          <a:effectLst/>
                          <a:latin typeface="Times New Roman" panose="02020603050405020304" pitchFamily="18" charset="0"/>
                          <a:cs typeface="Times New Roman" panose="02020603050405020304" pitchFamily="18" charset="0"/>
                        </a:rPr>
                        <a:t>4</a:t>
                      </a:r>
                      <a:r>
                        <a:rPr lang="en-US" sz="1200" kern="0" dirty="0">
                          <a:effectLst/>
                          <a:latin typeface="Times New Roman" panose="02020603050405020304" pitchFamily="18" charset="0"/>
                          <a:cs typeface="Times New Roman" panose="02020603050405020304" pitchFamily="18" charset="0"/>
                        </a:rPr>
                        <a:t>F</a:t>
                      </a:r>
                      <a:r>
                        <a:rPr lang="en-US" sz="1200" kern="0" baseline="-25000" dirty="0">
                          <a:effectLst/>
                          <a:latin typeface="Times New Roman" panose="02020603050405020304" pitchFamily="18" charset="0"/>
                          <a:cs typeface="Times New Roman" panose="02020603050405020304" pitchFamily="18" charset="0"/>
                        </a:rPr>
                        <a:t>7</a:t>
                      </a:r>
                      <a:r>
                        <a:rPr lang="en-US" sz="1200" kern="0" dirty="0">
                          <a:effectLst/>
                          <a:latin typeface="Times New Roman" panose="02020603050405020304" pitchFamily="18" charset="0"/>
                          <a:cs typeface="Times New Roman" panose="02020603050405020304" pitchFamily="18" charset="0"/>
                        </a:rPr>
                        <a:t>N</a:t>
                      </a:r>
                      <a:endParaRPr lang="zh-CN" sz="1200" kern="1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tc>
                <a:tc>
                  <a:txBody>
                    <a:bodyPr/>
                    <a:lstStyle/>
                    <a:p>
                      <a:pPr indent="123825" algn="ctr">
                        <a:lnSpc>
                          <a:spcPct val="150000"/>
                        </a:lnSpc>
                      </a:pPr>
                      <a:r>
                        <a:rPr lang="en-US" sz="1200" kern="0" dirty="0">
                          <a:effectLst/>
                          <a:latin typeface="Times New Roman" panose="02020603050405020304" pitchFamily="18" charset="0"/>
                          <a:cs typeface="Times New Roman" panose="02020603050405020304" pitchFamily="18" charset="0"/>
                        </a:rPr>
                        <a:t>9% C</a:t>
                      </a:r>
                      <a:r>
                        <a:rPr lang="en-US" sz="1200" kern="0" baseline="-25000" dirty="0">
                          <a:effectLst/>
                          <a:latin typeface="Times New Roman" panose="02020603050405020304" pitchFamily="18" charset="0"/>
                          <a:cs typeface="Times New Roman" panose="02020603050405020304" pitchFamily="18" charset="0"/>
                        </a:rPr>
                        <a:t>4</a:t>
                      </a:r>
                      <a:r>
                        <a:rPr lang="en-US" sz="1200" kern="0" dirty="0">
                          <a:effectLst/>
                          <a:latin typeface="Times New Roman" panose="02020603050405020304" pitchFamily="18" charset="0"/>
                          <a:cs typeface="Times New Roman" panose="02020603050405020304" pitchFamily="18" charset="0"/>
                        </a:rPr>
                        <a:t>F</a:t>
                      </a:r>
                      <a:r>
                        <a:rPr lang="en-US" sz="1200" kern="0" baseline="-25000" dirty="0">
                          <a:effectLst/>
                          <a:latin typeface="Times New Roman" panose="02020603050405020304" pitchFamily="18" charset="0"/>
                          <a:cs typeface="Times New Roman" panose="02020603050405020304" pitchFamily="18" charset="0"/>
                        </a:rPr>
                        <a:t>7</a:t>
                      </a:r>
                      <a:r>
                        <a:rPr lang="en-US" sz="1200" kern="0" dirty="0">
                          <a:effectLst/>
                          <a:latin typeface="Times New Roman" panose="02020603050405020304" pitchFamily="18" charset="0"/>
                          <a:cs typeface="Times New Roman" panose="02020603050405020304" pitchFamily="18" charset="0"/>
                        </a:rPr>
                        <a:t>N</a:t>
                      </a:r>
                      <a:endParaRPr lang="zh-CN" sz="1200" kern="1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tc>
                <a:tc>
                  <a:txBody>
                    <a:bodyPr/>
                    <a:lstStyle/>
                    <a:p>
                      <a:pPr indent="123825" algn="ctr">
                        <a:lnSpc>
                          <a:spcPct val="150000"/>
                        </a:lnSpc>
                      </a:pPr>
                      <a:r>
                        <a:rPr lang="en-US" sz="1200" kern="0" dirty="0">
                          <a:effectLst/>
                          <a:latin typeface="Times New Roman" panose="02020603050405020304" pitchFamily="18" charset="0"/>
                          <a:cs typeface="Times New Roman" panose="02020603050405020304" pitchFamily="18" charset="0"/>
                        </a:rPr>
                        <a:t>7% C</a:t>
                      </a:r>
                      <a:r>
                        <a:rPr lang="en-US" sz="1200" kern="0" baseline="-25000" dirty="0">
                          <a:effectLst/>
                          <a:latin typeface="Times New Roman" panose="02020603050405020304" pitchFamily="18" charset="0"/>
                          <a:cs typeface="Times New Roman" panose="02020603050405020304" pitchFamily="18" charset="0"/>
                        </a:rPr>
                        <a:t>4</a:t>
                      </a:r>
                      <a:r>
                        <a:rPr lang="en-US" sz="1200" kern="0" dirty="0">
                          <a:effectLst/>
                          <a:latin typeface="Times New Roman" panose="02020603050405020304" pitchFamily="18" charset="0"/>
                          <a:cs typeface="Times New Roman" panose="02020603050405020304" pitchFamily="18" charset="0"/>
                        </a:rPr>
                        <a:t>F</a:t>
                      </a:r>
                      <a:r>
                        <a:rPr lang="en-US" sz="1200" kern="0" baseline="-25000" dirty="0">
                          <a:effectLst/>
                          <a:latin typeface="Times New Roman" panose="02020603050405020304" pitchFamily="18" charset="0"/>
                          <a:cs typeface="Times New Roman" panose="02020603050405020304" pitchFamily="18" charset="0"/>
                        </a:rPr>
                        <a:t>7</a:t>
                      </a:r>
                      <a:r>
                        <a:rPr lang="en-US" sz="1200" kern="0" dirty="0">
                          <a:effectLst/>
                          <a:latin typeface="Times New Roman" panose="02020603050405020304" pitchFamily="18" charset="0"/>
                          <a:cs typeface="Times New Roman" panose="02020603050405020304" pitchFamily="18" charset="0"/>
                        </a:rPr>
                        <a:t>N</a:t>
                      </a:r>
                      <a:endParaRPr lang="zh-CN" sz="1200" kern="1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tc>
                <a:tc>
                  <a:txBody>
                    <a:bodyPr/>
                    <a:lstStyle/>
                    <a:p>
                      <a:pPr indent="123825" algn="ctr">
                        <a:lnSpc>
                          <a:spcPct val="150000"/>
                        </a:lnSpc>
                      </a:pPr>
                      <a:r>
                        <a:rPr lang="en-US" sz="1200" kern="0" dirty="0">
                          <a:effectLst/>
                          <a:latin typeface="Times New Roman" panose="02020603050405020304" pitchFamily="18" charset="0"/>
                          <a:cs typeface="Times New Roman" panose="02020603050405020304" pitchFamily="18" charset="0"/>
                        </a:rPr>
                        <a:t>5% C</a:t>
                      </a:r>
                      <a:r>
                        <a:rPr lang="en-US" sz="1200" kern="0" baseline="-25000" dirty="0">
                          <a:effectLst/>
                          <a:latin typeface="Times New Roman" panose="02020603050405020304" pitchFamily="18" charset="0"/>
                          <a:cs typeface="Times New Roman" panose="02020603050405020304" pitchFamily="18" charset="0"/>
                        </a:rPr>
                        <a:t>4</a:t>
                      </a:r>
                      <a:r>
                        <a:rPr lang="en-US" sz="1200" kern="0" dirty="0">
                          <a:effectLst/>
                          <a:latin typeface="Times New Roman" panose="02020603050405020304" pitchFamily="18" charset="0"/>
                          <a:cs typeface="Times New Roman" panose="02020603050405020304" pitchFamily="18" charset="0"/>
                        </a:rPr>
                        <a:t>F</a:t>
                      </a:r>
                      <a:r>
                        <a:rPr lang="en-US" sz="1200" kern="0" baseline="-25000" dirty="0">
                          <a:effectLst/>
                          <a:latin typeface="Times New Roman" panose="02020603050405020304" pitchFamily="18" charset="0"/>
                          <a:cs typeface="Times New Roman" panose="02020603050405020304" pitchFamily="18" charset="0"/>
                        </a:rPr>
                        <a:t>7</a:t>
                      </a:r>
                      <a:r>
                        <a:rPr lang="en-US" sz="1200" kern="0" dirty="0">
                          <a:effectLst/>
                          <a:latin typeface="Times New Roman" panose="02020603050405020304" pitchFamily="18" charset="0"/>
                          <a:cs typeface="Times New Roman" panose="02020603050405020304" pitchFamily="18" charset="0"/>
                        </a:rPr>
                        <a:t>N</a:t>
                      </a:r>
                      <a:endParaRPr lang="zh-CN" sz="1200" kern="1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tc>
                <a:tc>
                  <a:txBody>
                    <a:bodyPr/>
                    <a:lstStyle/>
                    <a:p>
                      <a:pPr indent="123825" algn="ctr">
                        <a:lnSpc>
                          <a:spcPct val="150000"/>
                        </a:lnSpc>
                      </a:pPr>
                      <a:r>
                        <a:rPr lang="en-US" sz="1200" kern="0" dirty="0">
                          <a:effectLst/>
                          <a:latin typeface="Times New Roman" panose="02020603050405020304" pitchFamily="18" charset="0"/>
                          <a:cs typeface="Times New Roman" panose="02020603050405020304" pitchFamily="18" charset="0"/>
                        </a:rPr>
                        <a:t>3% C</a:t>
                      </a:r>
                      <a:r>
                        <a:rPr lang="en-US" sz="1200" kern="0" baseline="-25000" dirty="0">
                          <a:effectLst/>
                          <a:latin typeface="Times New Roman" panose="02020603050405020304" pitchFamily="18" charset="0"/>
                          <a:cs typeface="Times New Roman" panose="02020603050405020304" pitchFamily="18" charset="0"/>
                        </a:rPr>
                        <a:t>4</a:t>
                      </a:r>
                      <a:r>
                        <a:rPr lang="en-US" sz="1200" kern="0" dirty="0">
                          <a:effectLst/>
                          <a:latin typeface="Times New Roman" panose="02020603050405020304" pitchFamily="18" charset="0"/>
                          <a:cs typeface="Times New Roman" panose="02020603050405020304" pitchFamily="18" charset="0"/>
                        </a:rPr>
                        <a:t>F</a:t>
                      </a:r>
                      <a:r>
                        <a:rPr lang="en-US" sz="1200" kern="0" baseline="-25000" dirty="0">
                          <a:effectLst/>
                          <a:latin typeface="Times New Roman" panose="02020603050405020304" pitchFamily="18" charset="0"/>
                          <a:cs typeface="Times New Roman" panose="02020603050405020304" pitchFamily="18" charset="0"/>
                        </a:rPr>
                        <a:t>7</a:t>
                      </a:r>
                      <a:r>
                        <a:rPr lang="en-US" sz="1200" kern="0" dirty="0">
                          <a:effectLst/>
                          <a:latin typeface="Times New Roman" panose="02020603050405020304" pitchFamily="18" charset="0"/>
                          <a:cs typeface="Times New Roman" panose="02020603050405020304" pitchFamily="18" charset="0"/>
                        </a:rPr>
                        <a:t>N</a:t>
                      </a:r>
                      <a:endParaRPr lang="zh-CN" sz="1200" kern="1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tc>
                <a:tc>
                  <a:txBody>
                    <a:bodyPr/>
                    <a:lstStyle/>
                    <a:p>
                      <a:pPr indent="123825" algn="ctr">
                        <a:lnSpc>
                          <a:spcPct val="150000"/>
                        </a:lnSpc>
                      </a:pPr>
                      <a:r>
                        <a:rPr lang="en-US" sz="1200" kern="0" dirty="0">
                          <a:effectLst/>
                          <a:latin typeface="Times New Roman" panose="02020603050405020304" pitchFamily="18" charset="0"/>
                          <a:cs typeface="Times New Roman" panose="02020603050405020304" pitchFamily="18" charset="0"/>
                        </a:rPr>
                        <a:t>1% C</a:t>
                      </a:r>
                      <a:r>
                        <a:rPr lang="en-US" sz="1200" kern="0" baseline="-25000" dirty="0">
                          <a:effectLst/>
                          <a:latin typeface="Times New Roman" panose="02020603050405020304" pitchFamily="18" charset="0"/>
                          <a:cs typeface="Times New Roman" panose="02020603050405020304" pitchFamily="18" charset="0"/>
                        </a:rPr>
                        <a:t>4</a:t>
                      </a:r>
                      <a:r>
                        <a:rPr lang="en-US" sz="1200" kern="0" dirty="0">
                          <a:effectLst/>
                          <a:latin typeface="Times New Roman" panose="02020603050405020304" pitchFamily="18" charset="0"/>
                          <a:cs typeface="Times New Roman" panose="02020603050405020304" pitchFamily="18" charset="0"/>
                        </a:rPr>
                        <a:t>F</a:t>
                      </a:r>
                      <a:r>
                        <a:rPr lang="en-US" sz="1200" kern="0" baseline="-25000" dirty="0">
                          <a:effectLst/>
                          <a:latin typeface="Times New Roman" panose="02020603050405020304" pitchFamily="18" charset="0"/>
                          <a:cs typeface="Times New Roman" panose="02020603050405020304" pitchFamily="18" charset="0"/>
                        </a:rPr>
                        <a:t>7</a:t>
                      </a:r>
                      <a:r>
                        <a:rPr lang="en-US" sz="1200" kern="0" dirty="0">
                          <a:effectLst/>
                          <a:latin typeface="Times New Roman" panose="02020603050405020304" pitchFamily="18" charset="0"/>
                          <a:cs typeface="Times New Roman" panose="02020603050405020304" pitchFamily="18" charset="0"/>
                        </a:rPr>
                        <a:t>N</a:t>
                      </a:r>
                      <a:endParaRPr lang="zh-CN" sz="1200" kern="1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2756157849"/>
                  </a:ext>
                </a:extLst>
              </a:tr>
              <a:tr h="560293">
                <a:tc>
                  <a:txBody>
                    <a:bodyPr/>
                    <a:lstStyle/>
                    <a:p>
                      <a:pPr indent="190500" algn="ctr">
                        <a:lnSpc>
                          <a:spcPct val="150000"/>
                        </a:lnSpc>
                      </a:pPr>
                      <a:r>
                        <a:rPr lang="en-GB" sz="1200" kern="0">
                          <a:effectLst/>
                          <a:latin typeface="Times New Roman" panose="02020603050405020304" pitchFamily="18" charset="0"/>
                          <a:cs typeface="Times New Roman" panose="02020603050405020304" pitchFamily="18" charset="0"/>
                        </a:rPr>
                        <a:t>1</a:t>
                      </a:r>
                      <a:endParaRPr lang="zh-CN" sz="12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tc>
                <a:tc>
                  <a:txBody>
                    <a:bodyPr/>
                    <a:lstStyle/>
                    <a:p>
                      <a:pPr indent="190500" algn="ctr">
                        <a:lnSpc>
                          <a:spcPct val="150000"/>
                        </a:lnSpc>
                      </a:pPr>
                      <a:r>
                        <a:rPr lang="en-US" sz="1200" kern="100" dirty="0">
                          <a:effectLst/>
                          <a:latin typeface="Times New Roman" panose="02020603050405020304" pitchFamily="18" charset="0"/>
                          <a:cs typeface="Times New Roman" panose="02020603050405020304" pitchFamily="18" charset="0"/>
                        </a:rPr>
                        <a:t>5.29705(4.9%)</a:t>
                      </a:r>
                      <a:endParaRPr lang="zh-CN" sz="1200" kern="1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tc>
                <a:tc>
                  <a:txBody>
                    <a:bodyPr/>
                    <a:lstStyle/>
                    <a:p>
                      <a:pPr indent="190500" algn="ctr">
                        <a:lnSpc>
                          <a:spcPct val="150000"/>
                        </a:lnSpc>
                      </a:pPr>
                      <a:r>
                        <a:rPr lang="en-US" sz="1200" kern="100">
                          <a:effectLst/>
                          <a:latin typeface="Times New Roman" panose="02020603050405020304" pitchFamily="18" charset="0"/>
                          <a:cs typeface="Times New Roman" panose="02020603050405020304" pitchFamily="18" charset="0"/>
                        </a:rPr>
                        <a:t>5.19297(5.1%)</a:t>
                      </a:r>
                      <a:endParaRPr lang="zh-CN" sz="12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tc>
                <a:tc>
                  <a:txBody>
                    <a:bodyPr/>
                    <a:lstStyle/>
                    <a:p>
                      <a:pPr indent="190500" algn="ctr">
                        <a:lnSpc>
                          <a:spcPct val="150000"/>
                        </a:lnSpc>
                      </a:pPr>
                      <a:r>
                        <a:rPr lang="en-US" sz="1200" kern="100">
                          <a:effectLst/>
                          <a:latin typeface="Times New Roman" panose="02020603050405020304" pitchFamily="18" charset="0"/>
                          <a:cs typeface="Times New Roman" panose="02020603050405020304" pitchFamily="18" charset="0"/>
                        </a:rPr>
                        <a:t>7.60773(6.2%)</a:t>
                      </a:r>
                      <a:endParaRPr lang="zh-CN" sz="12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tc>
                <a:tc>
                  <a:txBody>
                    <a:bodyPr/>
                    <a:lstStyle/>
                    <a:p>
                      <a:pPr indent="190500" algn="ctr">
                        <a:lnSpc>
                          <a:spcPct val="150000"/>
                        </a:lnSpc>
                      </a:pPr>
                      <a:r>
                        <a:rPr lang="en-US" sz="1200" kern="100">
                          <a:effectLst/>
                          <a:latin typeface="Times New Roman" panose="02020603050405020304" pitchFamily="18" charset="0"/>
                          <a:cs typeface="Times New Roman" panose="02020603050405020304" pitchFamily="18" charset="0"/>
                        </a:rPr>
                        <a:t>6.50177(5.6%)</a:t>
                      </a:r>
                      <a:endParaRPr lang="zh-CN" sz="12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tc>
                <a:tc>
                  <a:txBody>
                    <a:bodyPr/>
                    <a:lstStyle/>
                    <a:p>
                      <a:pPr indent="190500" algn="ctr">
                        <a:lnSpc>
                          <a:spcPct val="150000"/>
                        </a:lnSpc>
                      </a:pPr>
                      <a:r>
                        <a:rPr lang="en-US" sz="1200" kern="100">
                          <a:effectLst/>
                          <a:latin typeface="Times New Roman" panose="02020603050405020304" pitchFamily="18" charset="0"/>
                          <a:cs typeface="Times New Roman" panose="02020603050405020304" pitchFamily="18" charset="0"/>
                        </a:rPr>
                        <a:t>28.3034(26.3%)</a:t>
                      </a:r>
                      <a:endParaRPr lang="zh-CN" sz="12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tc>
                <a:tc>
                  <a:txBody>
                    <a:bodyPr/>
                    <a:lstStyle/>
                    <a:p>
                      <a:pPr indent="190500" algn="ctr">
                        <a:lnSpc>
                          <a:spcPct val="150000"/>
                        </a:lnSpc>
                      </a:pPr>
                      <a:r>
                        <a:rPr lang="en-US" sz="1200" kern="100">
                          <a:effectLst/>
                          <a:latin typeface="Times New Roman" panose="02020603050405020304" pitchFamily="18" charset="0"/>
                          <a:cs typeface="Times New Roman" panose="02020603050405020304" pitchFamily="18" charset="0"/>
                        </a:rPr>
                        <a:t>39.0541(33.8%)</a:t>
                      </a:r>
                      <a:endParaRPr lang="zh-CN" sz="12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53865743"/>
                  </a:ext>
                </a:extLst>
              </a:tr>
              <a:tr h="560293">
                <a:tc>
                  <a:txBody>
                    <a:bodyPr/>
                    <a:lstStyle/>
                    <a:p>
                      <a:pPr indent="190500" algn="ctr">
                        <a:lnSpc>
                          <a:spcPct val="150000"/>
                        </a:lnSpc>
                      </a:pPr>
                      <a:r>
                        <a:rPr lang="en-GB" sz="1200" kern="0">
                          <a:effectLst/>
                          <a:latin typeface="Times New Roman" panose="02020603050405020304" pitchFamily="18" charset="0"/>
                          <a:cs typeface="Times New Roman" panose="02020603050405020304" pitchFamily="18" charset="0"/>
                        </a:rPr>
                        <a:t>10</a:t>
                      </a:r>
                      <a:endParaRPr lang="zh-CN" sz="12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tc>
                <a:tc>
                  <a:txBody>
                    <a:bodyPr/>
                    <a:lstStyle/>
                    <a:p>
                      <a:pPr indent="190500" algn="ctr">
                        <a:lnSpc>
                          <a:spcPct val="150000"/>
                        </a:lnSpc>
                      </a:pPr>
                      <a:r>
                        <a:rPr lang="en-US" sz="1200" kern="100" dirty="0">
                          <a:effectLst/>
                          <a:latin typeface="Times New Roman" panose="02020603050405020304" pitchFamily="18" charset="0"/>
                          <a:cs typeface="Times New Roman" panose="02020603050405020304" pitchFamily="18" charset="0"/>
                        </a:rPr>
                        <a:t>5.90482(5.8%)</a:t>
                      </a:r>
                      <a:endParaRPr lang="zh-CN" sz="1200" kern="1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tc>
                <a:tc>
                  <a:txBody>
                    <a:bodyPr/>
                    <a:lstStyle/>
                    <a:p>
                      <a:pPr indent="190500" algn="ctr">
                        <a:lnSpc>
                          <a:spcPct val="150000"/>
                        </a:lnSpc>
                      </a:pPr>
                      <a:r>
                        <a:rPr lang="en-US" sz="1200" kern="100" dirty="0">
                          <a:effectLst/>
                          <a:latin typeface="Times New Roman" panose="02020603050405020304" pitchFamily="18" charset="0"/>
                          <a:cs typeface="Times New Roman" panose="02020603050405020304" pitchFamily="18" charset="0"/>
                        </a:rPr>
                        <a:t>5.52076(5.3%)</a:t>
                      </a:r>
                      <a:endParaRPr lang="zh-CN" sz="1200" kern="1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tc>
                <a:tc>
                  <a:txBody>
                    <a:bodyPr/>
                    <a:lstStyle/>
                    <a:p>
                      <a:pPr indent="190500" algn="ctr">
                        <a:lnSpc>
                          <a:spcPct val="150000"/>
                        </a:lnSpc>
                      </a:pPr>
                      <a:r>
                        <a:rPr lang="en-US" sz="1200" kern="100">
                          <a:effectLst/>
                          <a:latin typeface="Times New Roman" panose="02020603050405020304" pitchFamily="18" charset="0"/>
                          <a:cs typeface="Times New Roman" panose="02020603050405020304" pitchFamily="18" charset="0"/>
                        </a:rPr>
                        <a:t>5.84734(5.3%)</a:t>
                      </a:r>
                      <a:endParaRPr lang="zh-CN" sz="12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tc>
                <a:tc>
                  <a:txBody>
                    <a:bodyPr/>
                    <a:lstStyle/>
                    <a:p>
                      <a:pPr indent="190500" algn="ctr">
                        <a:lnSpc>
                          <a:spcPct val="150000"/>
                        </a:lnSpc>
                      </a:pPr>
                      <a:r>
                        <a:rPr lang="en-US" sz="1200" kern="100">
                          <a:effectLst/>
                          <a:latin typeface="Times New Roman" panose="02020603050405020304" pitchFamily="18" charset="0"/>
                          <a:cs typeface="Times New Roman" panose="02020603050405020304" pitchFamily="18" charset="0"/>
                        </a:rPr>
                        <a:t>6.81235(6.6%)</a:t>
                      </a:r>
                      <a:endParaRPr lang="zh-CN" sz="12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tc>
                <a:tc>
                  <a:txBody>
                    <a:bodyPr/>
                    <a:lstStyle/>
                    <a:p>
                      <a:pPr indent="190500" algn="ctr">
                        <a:lnSpc>
                          <a:spcPct val="150000"/>
                        </a:lnSpc>
                      </a:pPr>
                      <a:r>
                        <a:rPr lang="en-US" sz="1200" kern="100" dirty="0">
                          <a:solidFill>
                            <a:srgbClr val="FF0000"/>
                          </a:solidFill>
                          <a:effectLst/>
                          <a:latin typeface="Times New Roman" panose="02020603050405020304" pitchFamily="18" charset="0"/>
                          <a:cs typeface="Times New Roman" panose="02020603050405020304" pitchFamily="18" charset="0"/>
                        </a:rPr>
                        <a:t>18.2634(15.6%)</a:t>
                      </a:r>
                      <a:endParaRPr lang="zh-CN" sz="1200" kern="100" dirty="0">
                        <a:solidFill>
                          <a:srgbClr val="FF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tc>
                <a:tc>
                  <a:txBody>
                    <a:bodyPr/>
                    <a:lstStyle/>
                    <a:p>
                      <a:pPr indent="190500" algn="ctr">
                        <a:lnSpc>
                          <a:spcPct val="150000"/>
                        </a:lnSpc>
                      </a:pPr>
                      <a:r>
                        <a:rPr lang="en-US" sz="1200" kern="100">
                          <a:effectLst/>
                          <a:latin typeface="Times New Roman" panose="02020603050405020304" pitchFamily="18" charset="0"/>
                          <a:cs typeface="Times New Roman" panose="02020603050405020304" pitchFamily="18" charset="0"/>
                        </a:rPr>
                        <a:t>20.6229(16.8%)</a:t>
                      </a:r>
                      <a:endParaRPr lang="zh-CN" sz="12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127696861"/>
                  </a:ext>
                </a:extLst>
              </a:tr>
              <a:tr h="560293">
                <a:tc>
                  <a:txBody>
                    <a:bodyPr/>
                    <a:lstStyle/>
                    <a:p>
                      <a:pPr indent="190500" algn="ctr">
                        <a:lnSpc>
                          <a:spcPct val="150000"/>
                        </a:lnSpc>
                      </a:pPr>
                      <a:r>
                        <a:rPr lang="en-GB" sz="1200" kern="0">
                          <a:effectLst/>
                          <a:latin typeface="Times New Roman" panose="02020603050405020304" pitchFamily="18" charset="0"/>
                          <a:cs typeface="Times New Roman" panose="02020603050405020304" pitchFamily="18" charset="0"/>
                        </a:rPr>
                        <a:t>20</a:t>
                      </a:r>
                      <a:endParaRPr lang="zh-CN" sz="12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tc>
                <a:tc>
                  <a:txBody>
                    <a:bodyPr/>
                    <a:lstStyle/>
                    <a:p>
                      <a:pPr indent="190500" algn="ctr">
                        <a:lnSpc>
                          <a:spcPct val="150000"/>
                        </a:lnSpc>
                      </a:pPr>
                      <a:r>
                        <a:rPr lang="en-US" sz="1200" kern="100">
                          <a:effectLst/>
                          <a:latin typeface="Times New Roman" panose="02020603050405020304" pitchFamily="18" charset="0"/>
                          <a:cs typeface="Times New Roman" panose="02020603050405020304" pitchFamily="18" charset="0"/>
                        </a:rPr>
                        <a:t>6.65733(6.4%)</a:t>
                      </a:r>
                      <a:endParaRPr lang="zh-CN" sz="12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tc>
                <a:tc>
                  <a:txBody>
                    <a:bodyPr/>
                    <a:lstStyle/>
                    <a:p>
                      <a:pPr indent="190500" algn="ctr">
                        <a:lnSpc>
                          <a:spcPct val="150000"/>
                        </a:lnSpc>
                      </a:pPr>
                      <a:r>
                        <a:rPr lang="en-US" sz="1200" kern="100" dirty="0">
                          <a:solidFill>
                            <a:schemeClr val="tx2">
                              <a:lumMod val="60000"/>
                              <a:lumOff val="40000"/>
                            </a:schemeClr>
                          </a:solidFill>
                          <a:effectLst/>
                          <a:latin typeface="Times New Roman" panose="02020603050405020304" pitchFamily="18" charset="0"/>
                          <a:cs typeface="Times New Roman" panose="02020603050405020304" pitchFamily="18" charset="0"/>
                        </a:rPr>
                        <a:t>5.37781(4.7%)</a:t>
                      </a:r>
                      <a:endParaRPr lang="zh-CN" sz="1200" kern="100" dirty="0">
                        <a:solidFill>
                          <a:schemeClr val="tx2">
                            <a:lumMod val="60000"/>
                            <a:lumOff val="40000"/>
                          </a:schemeClr>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tc>
                <a:tc>
                  <a:txBody>
                    <a:bodyPr/>
                    <a:lstStyle/>
                    <a:p>
                      <a:pPr indent="190500" algn="ctr">
                        <a:lnSpc>
                          <a:spcPct val="150000"/>
                        </a:lnSpc>
                      </a:pPr>
                      <a:r>
                        <a:rPr lang="en-US" sz="1200" kern="100" dirty="0">
                          <a:effectLst/>
                          <a:latin typeface="Times New Roman" panose="02020603050405020304" pitchFamily="18" charset="0"/>
                          <a:cs typeface="Times New Roman" panose="02020603050405020304" pitchFamily="18" charset="0"/>
                        </a:rPr>
                        <a:t>6.72176(6.3%)</a:t>
                      </a:r>
                      <a:endParaRPr lang="zh-CN" sz="1200" kern="1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tc>
                <a:tc>
                  <a:txBody>
                    <a:bodyPr/>
                    <a:lstStyle/>
                    <a:p>
                      <a:pPr indent="190500" algn="ctr">
                        <a:lnSpc>
                          <a:spcPct val="150000"/>
                        </a:lnSpc>
                      </a:pPr>
                      <a:r>
                        <a:rPr lang="en-US" sz="1200" kern="100">
                          <a:effectLst/>
                          <a:latin typeface="Times New Roman" panose="02020603050405020304" pitchFamily="18" charset="0"/>
                          <a:cs typeface="Times New Roman" panose="02020603050405020304" pitchFamily="18" charset="0"/>
                        </a:rPr>
                        <a:t>7.44186(7.2%)</a:t>
                      </a:r>
                      <a:endParaRPr lang="zh-CN" sz="12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tc>
                <a:tc>
                  <a:txBody>
                    <a:bodyPr/>
                    <a:lstStyle/>
                    <a:p>
                      <a:pPr indent="190500" algn="ctr">
                        <a:lnSpc>
                          <a:spcPct val="150000"/>
                        </a:lnSpc>
                      </a:pPr>
                      <a:r>
                        <a:rPr lang="en-US" sz="1200" kern="100">
                          <a:effectLst/>
                          <a:latin typeface="Times New Roman" panose="02020603050405020304" pitchFamily="18" charset="0"/>
                          <a:cs typeface="Times New Roman" panose="02020603050405020304" pitchFamily="18" charset="0"/>
                        </a:rPr>
                        <a:t>7.65522(6.4%)</a:t>
                      </a:r>
                      <a:endParaRPr lang="zh-CN" sz="12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tc>
                <a:tc>
                  <a:txBody>
                    <a:bodyPr/>
                    <a:lstStyle/>
                    <a:p>
                      <a:pPr indent="190500" algn="ctr">
                        <a:lnSpc>
                          <a:spcPct val="150000"/>
                        </a:lnSpc>
                      </a:pPr>
                      <a:r>
                        <a:rPr lang="en-US" sz="1200" kern="100" dirty="0">
                          <a:solidFill>
                            <a:srgbClr val="FF0000"/>
                          </a:solidFill>
                          <a:effectLst/>
                          <a:latin typeface="Times New Roman" panose="02020603050405020304" pitchFamily="18" charset="0"/>
                          <a:cs typeface="Times New Roman" panose="02020603050405020304" pitchFamily="18" charset="0"/>
                        </a:rPr>
                        <a:t>84.4679(52.3%)</a:t>
                      </a:r>
                      <a:endParaRPr lang="zh-CN" sz="1200" kern="100" dirty="0">
                        <a:solidFill>
                          <a:srgbClr val="FF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2174313265"/>
                  </a:ext>
                </a:extLst>
              </a:tr>
              <a:tr h="564950">
                <a:tc>
                  <a:txBody>
                    <a:bodyPr/>
                    <a:lstStyle/>
                    <a:p>
                      <a:pPr indent="190500" algn="ctr">
                        <a:lnSpc>
                          <a:spcPct val="150000"/>
                        </a:lnSpc>
                      </a:pPr>
                      <a:r>
                        <a:rPr lang="en-GB" sz="1200" kern="0">
                          <a:effectLst/>
                          <a:latin typeface="Times New Roman" panose="02020603050405020304" pitchFamily="18" charset="0"/>
                          <a:cs typeface="Times New Roman" panose="02020603050405020304" pitchFamily="18" charset="0"/>
                        </a:rPr>
                        <a:t>30</a:t>
                      </a:r>
                      <a:endParaRPr lang="zh-CN" sz="1200" kern="1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tc>
                <a:tc>
                  <a:txBody>
                    <a:bodyPr/>
                    <a:lstStyle/>
                    <a:p>
                      <a:pPr indent="190500" algn="ctr">
                        <a:lnSpc>
                          <a:spcPct val="150000"/>
                        </a:lnSpc>
                      </a:pPr>
                      <a:r>
                        <a:rPr lang="en-US" sz="1200" kern="100" dirty="0">
                          <a:solidFill>
                            <a:schemeClr val="tx2">
                              <a:lumMod val="60000"/>
                              <a:lumOff val="40000"/>
                            </a:schemeClr>
                          </a:solidFill>
                          <a:effectLst/>
                          <a:latin typeface="Times New Roman" panose="02020603050405020304" pitchFamily="18" charset="0"/>
                          <a:cs typeface="Times New Roman" panose="02020603050405020304" pitchFamily="18" charset="0"/>
                        </a:rPr>
                        <a:t>7.38241(7.5%)</a:t>
                      </a:r>
                      <a:endParaRPr lang="zh-CN" sz="1200" kern="100" dirty="0">
                        <a:solidFill>
                          <a:schemeClr val="tx2">
                            <a:lumMod val="60000"/>
                            <a:lumOff val="40000"/>
                          </a:schemeClr>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tc>
                <a:tc>
                  <a:txBody>
                    <a:bodyPr/>
                    <a:lstStyle/>
                    <a:p>
                      <a:pPr indent="190500" algn="ctr">
                        <a:lnSpc>
                          <a:spcPct val="150000"/>
                        </a:lnSpc>
                      </a:pPr>
                      <a:r>
                        <a:rPr lang="en-US" sz="1200" kern="100" dirty="0">
                          <a:effectLst/>
                          <a:latin typeface="Times New Roman" panose="02020603050405020304" pitchFamily="18" charset="0"/>
                          <a:cs typeface="Times New Roman" panose="02020603050405020304" pitchFamily="18" charset="0"/>
                        </a:rPr>
                        <a:t>6.36136(5.3%)</a:t>
                      </a:r>
                      <a:endParaRPr lang="zh-CN" sz="1200" kern="1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tc>
                <a:tc>
                  <a:txBody>
                    <a:bodyPr/>
                    <a:lstStyle/>
                    <a:p>
                      <a:pPr indent="190500" algn="ctr">
                        <a:lnSpc>
                          <a:spcPct val="150000"/>
                        </a:lnSpc>
                      </a:pPr>
                      <a:r>
                        <a:rPr lang="en-US" sz="1200" kern="100" dirty="0">
                          <a:effectLst/>
                          <a:latin typeface="Times New Roman" panose="02020603050405020304" pitchFamily="18" charset="0"/>
                          <a:cs typeface="Times New Roman" panose="02020603050405020304" pitchFamily="18" charset="0"/>
                        </a:rPr>
                        <a:t>20.75180(17.3%)</a:t>
                      </a:r>
                      <a:endParaRPr lang="zh-CN" sz="1200" kern="1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tc>
                <a:tc>
                  <a:txBody>
                    <a:bodyPr/>
                    <a:lstStyle/>
                    <a:p>
                      <a:pPr indent="190500" algn="ctr">
                        <a:lnSpc>
                          <a:spcPct val="150000"/>
                        </a:lnSpc>
                      </a:pPr>
                      <a:r>
                        <a:rPr lang="en-US" sz="1200" kern="100" dirty="0">
                          <a:effectLst/>
                          <a:latin typeface="Times New Roman" panose="02020603050405020304" pitchFamily="18" charset="0"/>
                          <a:cs typeface="Times New Roman" panose="02020603050405020304" pitchFamily="18" charset="0"/>
                        </a:rPr>
                        <a:t>6.92867(6.1%)</a:t>
                      </a:r>
                      <a:endParaRPr lang="zh-CN" sz="1200" kern="1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tc>
                <a:tc>
                  <a:txBody>
                    <a:bodyPr/>
                    <a:lstStyle/>
                    <a:p>
                      <a:pPr indent="190500" algn="ctr">
                        <a:lnSpc>
                          <a:spcPct val="150000"/>
                        </a:lnSpc>
                      </a:pPr>
                      <a:r>
                        <a:rPr lang="en-US" sz="1200" kern="100" dirty="0">
                          <a:effectLst/>
                          <a:latin typeface="Times New Roman" panose="02020603050405020304" pitchFamily="18" charset="0"/>
                          <a:cs typeface="Times New Roman" panose="02020603050405020304" pitchFamily="18" charset="0"/>
                        </a:rPr>
                        <a:t>8.1176(6.8%)</a:t>
                      </a:r>
                      <a:endParaRPr lang="zh-CN" sz="1200" kern="1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tc>
                <a:tc>
                  <a:txBody>
                    <a:bodyPr/>
                    <a:lstStyle/>
                    <a:p>
                      <a:pPr indent="190500" algn="ctr">
                        <a:lnSpc>
                          <a:spcPct val="150000"/>
                        </a:lnSpc>
                      </a:pPr>
                      <a:r>
                        <a:rPr lang="en-US" sz="1200" kern="100" dirty="0">
                          <a:effectLst/>
                          <a:latin typeface="Times New Roman" panose="02020603050405020304" pitchFamily="18" charset="0"/>
                          <a:cs typeface="Times New Roman" panose="02020603050405020304" pitchFamily="18" charset="0"/>
                        </a:rPr>
                        <a:t>36.3275(26.5%)</a:t>
                      </a:r>
                      <a:endParaRPr lang="zh-CN" sz="1200" kern="1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4193164562"/>
                  </a:ext>
                </a:extLst>
              </a:tr>
            </a:tbl>
          </a:graphicData>
        </a:graphic>
      </p:graphicFrame>
      <p:sp>
        <p:nvSpPr>
          <p:cNvPr id="5" name="矩形 4">
            <a:extLst>
              <a:ext uri="{FF2B5EF4-FFF2-40B4-BE49-F238E27FC236}">
                <a16:creationId xmlns:a16="http://schemas.microsoft.com/office/drawing/2014/main" id="{F115BB29-1CDD-4CD8-BBED-58D5C6BB40C1}"/>
              </a:ext>
            </a:extLst>
          </p:cNvPr>
          <p:cNvSpPr/>
          <p:nvPr/>
        </p:nvSpPr>
        <p:spPr>
          <a:xfrm>
            <a:off x="669503" y="5352196"/>
            <a:ext cx="8738290" cy="400110"/>
          </a:xfrm>
          <a:prstGeom prst="rect">
            <a:avLst/>
          </a:prstGeom>
          <a:noFill/>
          <a:effectLst/>
        </p:spPr>
        <p:style>
          <a:lnRef idx="0">
            <a:schemeClr val="accent1"/>
          </a:lnRef>
          <a:fillRef idx="3">
            <a:schemeClr val="accent1"/>
          </a:fillRef>
          <a:effectRef idx="3">
            <a:schemeClr val="accent1"/>
          </a:effectRef>
          <a:fontRef idx="minor">
            <a:schemeClr val="lt1"/>
          </a:fontRef>
        </p:style>
        <p:txBody>
          <a:bodyPr wrap="none">
            <a:spAutoFit/>
          </a:bodyPr>
          <a:lstStyle/>
          <a:p>
            <a:pPr fontAlgn="ctr">
              <a:spcBef>
                <a:spcPct val="50000"/>
              </a:spcBef>
            </a:pP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a:t>
            </a:r>
            <a:r>
              <a:rPr lang="zh-CN" altLang="en-US"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系统稳定工作时，抖动相对均值占比最低为</a:t>
            </a: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4.7%</a:t>
            </a:r>
            <a:r>
              <a:rPr lang="zh-CN" altLang="en-US"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，最高为</a:t>
            </a: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7.5%</a:t>
            </a:r>
            <a:r>
              <a:rPr lang="zh-CN" altLang="en-US"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，平均为</a:t>
            </a: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6%</a:t>
            </a:r>
            <a:endParaRPr lang="zh-CN" altLang="en-US" sz="2000" b="1" dirty="0">
              <a:solidFill>
                <a:schemeClr val="tx1"/>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endParaRPr>
          </a:p>
        </p:txBody>
      </p:sp>
      <p:sp>
        <p:nvSpPr>
          <p:cNvPr id="6" name="矩形 5">
            <a:extLst>
              <a:ext uri="{FF2B5EF4-FFF2-40B4-BE49-F238E27FC236}">
                <a16:creationId xmlns:a16="http://schemas.microsoft.com/office/drawing/2014/main" id="{B09AE416-356B-4CE7-81FB-435435F75D46}"/>
              </a:ext>
            </a:extLst>
          </p:cNvPr>
          <p:cNvSpPr/>
          <p:nvPr/>
        </p:nvSpPr>
        <p:spPr>
          <a:xfrm>
            <a:off x="669503" y="5752306"/>
            <a:ext cx="10084812" cy="400110"/>
          </a:xfrm>
          <a:prstGeom prst="rect">
            <a:avLst/>
          </a:prstGeom>
          <a:noFill/>
          <a:effectLst/>
        </p:spPr>
        <p:style>
          <a:lnRef idx="0">
            <a:schemeClr val="accent1"/>
          </a:lnRef>
          <a:fillRef idx="3">
            <a:schemeClr val="accent1"/>
          </a:fillRef>
          <a:effectRef idx="3">
            <a:schemeClr val="accent1"/>
          </a:effectRef>
          <a:fontRef idx="minor">
            <a:schemeClr val="lt1"/>
          </a:fontRef>
        </p:style>
        <p:txBody>
          <a:bodyPr wrap="none">
            <a:spAutoFit/>
          </a:bodyPr>
          <a:lstStyle/>
          <a:p>
            <a:pPr fontAlgn="ctr">
              <a:spcBef>
                <a:spcPct val="50000"/>
              </a:spcBef>
            </a:pP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a:t>
            </a:r>
            <a:r>
              <a:rPr lang="zh-CN" altLang="en-US"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发生开关自击穿现象时，抖动相对均值占比最低为</a:t>
            </a: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15.6%</a:t>
            </a:r>
            <a:r>
              <a:rPr lang="zh-CN" altLang="en-US"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，最高为</a:t>
            </a: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52.3%</a:t>
            </a:r>
            <a:r>
              <a:rPr lang="zh-CN" altLang="en-US"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，平均为</a:t>
            </a:r>
            <a:r>
              <a:rPr lang="en-US" altLang="zh-CN" sz="2000" b="1" dirty="0">
                <a:solidFill>
                  <a:schemeClr val="tx1"/>
                </a:solidFill>
                <a:effectLst>
                  <a:outerShdw blurRad="38100" dist="38100" dir="2700000" algn="tl">
                    <a:srgbClr val="000000">
                      <a:alpha val="43137"/>
                    </a:srgbClr>
                  </a:outerShdw>
                </a:effectLst>
                <a:latin typeface="Times New Roman"/>
                <a:ea typeface="华文楷体" pitchFamily="2" charset="-122"/>
                <a:cs typeface="Times New Roman"/>
              </a:rPr>
              <a:t>26.9%</a:t>
            </a:r>
            <a:endParaRPr lang="zh-CN" altLang="en-US" sz="2000" b="1" dirty="0">
              <a:solidFill>
                <a:schemeClr val="tx1"/>
              </a:solidFill>
              <a:effectLst>
                <a:outerShdw blurRad="38100" dist="38100" dir="2700000" algn="tl">
                  <a:srgbClr val="000000">
                    <a:alpha val="43137"/>
                  </a:srgbClr>
                </a:outerShdw>
              </a:effectLst>
              <a:latin typeface="Times New Roman" pitchFamily="18" charset="0"/>
              <a:ea typeface="华文楷体" pitchFamily="2" charset="-122"/>
              <a:cs typeface="Times New Roman" pitchFamily="18" charset="0"/>
            </a:endParaRPr>
          </a:p>
        </p:txBody>
      </p:sp>
    </p:spTree>
    <p:extLst>
      <p:ext uri="{BB962C8B-B14F-4D97-AF65-F5344CB8AC3E}">
        <p14:creationId xmlns:p14="http://schemas.microsoft.com/office/powerpoint/2010/main" val="4021216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10996</TotalTime>
  <Words>3468</Words>
  <Application>Microsoft Office PowerPoint</Application>
  <PresentationFormat>自定义</PresentationFormat>
  <Paragraphs>180</Paragraphs>
  <Slides>12</Slides>
  <Notes>12</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12</vt:i4>
      </vt:variant>
    </vt:vector>
  </HeadingPairs>
  <TitlesOfParts>
    <vt:vector size="26" baseType="lpstr">
      <vt:lpstr>Meiryo UI</vt:lpstr>
      <vt:lpstr>等线</vt:lpstr>
      <vt:lpstr>仿宋</vt:lpstr>
      <vt:lpstr>黑体</vt:lpstr>
      <vt:lpstr>华文楷体</vt:lpstr>
      <vt:lpstr>隶书</vt:lpstr>
      <vt:lpstr>宋体</vt:lpstr>
      <vt:lpstr>Arial</vt:lpstr>
      <vt:lpstr>Arial Rounded MT Bold</vt:lpstr>
      <vt:lpstr>Calibri</vt:lpstr>
      <vt:lpstr>Segoe UI Emoji</vt:lpstr>
      <vt:lpstr>Segoe UI Semibold</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Li_Song</dc:creator>
  <cp:lastModifiedBy>dai qiyuan</cp:lastModifiedBy>
  <cp:revision>573</cp:revision>
  <dcterms:created xsi:type="dcterms:W3CDTF">2017-06-09T07:09:25Z</dcterms:created>
  <dcterms:modified xsi:type="dcterms:W3CDTF">2021-10-11T03:05:57Z</dcterms:modified>
</cp:coreProperties>
</file>