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424" r:id="rId4"/>
    <p:sldId id="425" r:id="rId5"/>
    <p:sldId id="434" r:id="rId6"/>
    <p:sldId id="399" r:id="rId7"/>
    <p:sldId id="435" r:id="rId8"/>
    <p:sldId id="437" r:id="rId9"/>
    <p:sldId id="436" r:id="rId10"/>
    <p:sldId id="412" r:id="rId11"/>
    <p:sldId id="438" r:id="rId12"/>
    <p:sldId id="413" r:id="rId13"/>
    <p:sldId id="414" r:id="rId14"/>
    <p:sldId id="427" r:id="rId15"/>
    <p:sldId id="439" r:id="rId16"/>
    <p:sldId id="429" r:id="rId17"/>
    <p:sldId id="428" r:id="rId18"/>
    <p:sldId id="430" r:id="rId19"/>
    <p:sldId id="431" r:id="rId20"/>
    <p:sldId id="432" r:id="rId21"/>
    <p:sldId id="441" r:id="rId22"/>
    <p:sldId id="278" r:id="rId23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06FA"/>
    <a:srgbClr val="FF9900"/>
    <a:srgbClr val="00FFFF"/>
    <a:srgbClr val="FFFF00"/>
    <a:srgbClr val="FFFFCC"/>
    <a:srgbClr val="FFCC66"/>
    <a:srgbClr val="DF19C7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5" autoAdjust="0"/>
    <p:restoredTop sz="88972" autoAdjust="0"/>
  </p:normalViewPr>
  <p:slideViewPr>
    <p:cSldViewPr>
      <p:cViewPr varScale="1">
        <p:scale>
          <a:sx n="60" d="100"/>
          <a:sy n="60" d="100"/>
        </p:scale>
        <p:origin x="146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fld id="{922FF6FF-FBDF-43DA-BE53-FA7BFF729624}" type="datetimeFigureOut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fld id="{C61613A9-C5A4-4D0C-A480-22B7FB3C0D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fld id="{9E1ACC9A-4597-4F2B-9542-3A64C0FD2C5E}" type="datetimeFigureOut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ea typeface="宋体" pitchFamily="2" charset="-122"/>
              </a:defRPr>
            </a:lvl1pPr>
          </a:lstStyle>
          <a:p>
            <a:pPr>
              <a:defRPr/>
            </a:pPr>
            <a:fld id="{75A32B5D-035C-4F11-BA1F-AC7C8D1F0C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>
              <a:ea typeface="宋体" charset="-122"/>
            </a:endParaRPr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725B97-B807-4508-9802-10D223B59466}" type="slidenum">
              <a:rPr lang="zh-CN" altLang="en-US" smtClean="0">
                <a:ea typeface="宋体" charset="-122"/>
              </a:rPr>
              <a:pPr/>
              <a:t>1</a:t>
            </a:fld>
            <a:endParaRPr lang="en-US" altLang="zh-CN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A32B5D-035C-4F11-BA1F-AC7C8D1F0CD6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grpSp>
        <p:nvGrpSpPr>
          <p:cNvPr id="5" name="组合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任意多边形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宋体" pitchFamily="2" charset="-122"/>
              </a:endParaRPr>
            </a:p>
          </p:txBody>
        </p:sp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宋体" pitchFamily="2" charset="-122"/>
              </a:endParaRPr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11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53D24C7-E3D8-4C1F-BFF5-73FA199D1D85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12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13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48170CA-5C8E-4A5C-8958-509D8FEB4D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F693D-DBF5-4841-9DA4-3F3D0A00DB3B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A5AB2-A30C-48B2-B798-6460C6DC5F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CC3C6-54C0-4732-9EEA-A026F2B842E6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3C833-55EA-4829-ABA8-4B8D3AA71D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4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B4BD5-50E0-4337-92AF-947FBDFC038F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5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38B8-1961-4377-8439-AA28682CE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燕尾形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kumimoji="0" lang="en-US"/>
          </a:p>
        </p:txBody>
      </p:sp>
      <p:sp>
        <p:nvSpPr>
          <p:cNvPr id="5" name="燕尾形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59EFC2-31B1-4B34-9552-C1A8EB3EA867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CEB39D3-6A2B-45F3-B9E3-7E478C5F97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6945FA-9395-45CC-B343-672B1CF832C1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3662B1-AE0A-433F-83C6-934C26A35A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BA95C1-BFF1-41EA-8E2C-D518601B51E3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440DE0-C5ED-4754-9D52-F58FC08DF2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2848D4-5CF9-498C-9125-F095E3A70CC4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9F6B3E-1983-4128-B99F-F3F17E2F7C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60128-DFBD-4C63-90DC-DB0D4DF03059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4" name="页脚占位符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6BA0C-DFB5-4B71-9831-356A776164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96EA14-4A71-40D0-A6D9-A5457DD8DDFA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F4D23F-CE49-4CA6-81C3-20109EBD8E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ea typeface="宋体" pitchFamily="2" charset="-122"/>
            </a:endParaRPr>
          </a:p>
        </p:txBody>
      </p:sp>
      <p:sp>
        <p:nvSpPr>
          <p:cNvPr id="6" name="任意多边形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ea typeface="宋体" pitchFamily="2" charset="-122"/>
            </a:endParaRPr>
          </a:p>
        </p:txBody>
      </p:sp>
      <p:sp>
        <p:nvSpPr>
          <p:cNvPr id="7" name="直角三角形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cxnSp>
        <p:nvCxnSpPr>
          <p:cNvPr id="8" name="直接连接符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燕尾形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kumimoji="0" lang="en-US"/>
          </a:p>
        </p:txBody>
      </p:sp>
      <p:sp>
        <p:nvSpPr>
          <p:cNvPr id="10" name="燕尾形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89D7A3E-1D1D-44F3-A6E4-7735B2E6ED95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197E550-9848-4991-8C10-B1CB631186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ea typeface="宋体" pitchFamily="2" charset="-122"/>
            </a:endParaRPr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ea typeface="宋体" pitchFamily="2" charset="-122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57" name="文本占位符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ea typeface="宋体" pitchFamily="2" charset="-122"/>
              </a:defRPr>
            </a:lvl1pPr>
            <a:extLst/>
          </a:lstStyle>
          <a:p>
            <a:pPr>
              <a:defRPr/>
            </a:pPr>
            <a:fld id="{D7FEA9DC-47F5-4EA4-86F3-EB9A0FE0CADD}" type="datetime1">
              <a:rPr lang="zh-CN" altLang="en-US"/>
              <a:pPr>
                <a:defRPr/>
              </a:pPr>
              <a:t>2021/10/9</a:t>
            </a:fld>
            <a:endParaRPr lang="en-US" altLang="zh-CN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ea typeface="宋体" pitchFamily="2" charset="-122"/>
              </a:defRPr>
            </a:lvl1pPr>
            <a:extLst/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ea typeface="宋体" pitchFamily="2" charset="-122"/>
              </a:defRPr>
            </a:lvl1pPr>
            <a:extLst/>
          </a:lstStyle>
          <a:p>
            <a:pPr>
              <a:defRPr/>
            </a:pPr>
            <a:fld id="{483C4515-CB73-4D21-97E7-E7DB86A718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68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69" r:id="rId10"/>
    <p:sldLayoutId id="2147484070" r:id="rId11"/>
  </p:sldLayoutIdLst>
  <p:transition>
    <p:pull dir="r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e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28596" y="2214554"/>
            <a:ext cx="8458200" cy="1000132"/>
          </a:xfrm>
        </p:spPr>
        <p:txBody>
          <a:bodyPr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CN" sz="4400" b="0" dirty="0">
                <a:solidFill>
                  <a:schemeClr val="tx1"/>
                </a:solidFill>
              </a:rPr>
              <a:t>200keV</a:t>
            </a:r>
            <a:r>
              <a:rPr lang="zh-CN" altLang="en-US" sz="4400" b="0" dirty="0">
                <a:solidFill>
                  <a:schemeClr val="tx1"/>
                </a:solidFill>
              </a:rPr>
              <a:t>的脉冲硬</a:t>
            </a:r>
            <a:r>
              <a:rPr lang="en-US" altLang="zh-CN" sz="4400" b="0" dirty="0">
                <a:solidFill>
                  <a:schemeClr val="tx1"/>
                </a:solidFill>
              </a:rPr>
              <a:t>X</a:t>
            </a:r>
            <a:r>
              <a:rPr lang="zh-CN" altLang="en-US" sz="4400" b="0" dirty="0">
                <a:solidFill>
                  <a:schemeClr val="tx1"/>
                </a:solidFill>
              </a:rPr>
              <a:t>射线能谱测量</a:t>
            </a:r>
            <a:endParaRPr lang="zh-CN" altLang="en-US" sz="6600" b="0" dirty="0">
              <a:solidFill>
                <a:schemeClr val="tx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71538" y="4286256"/>
            <a:ext cx="7030564" cy="1376702"/>
          </a:xfrm>
        </p:spPr>
        <p:txBody>
          <a:bodyPr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zh-CN" altLang="en-US" dirty="0">
                <a:ea typeface="楷体_GB2312" pitchFamily="49" charset="-122"/>
              </a:rPr>
              <a:t>西北核技术研究院 苏兆锋</a:t>
            </a:r>
            <a:endParaRPr lang="en-US" altLang="zh-CN" dirty="0">
              <a:ea typeface="楷体_GB2312" pitchFamily="49" charset="-122"/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zh-CN" dirty="0">
              <a:ea typeface="楷体_GB2312" pitchFamily="49" charset="-122"/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zh-CN" dirty="0">
                <a:ea typeface="楷体_GB2312" pitchFamily="49" charset="-122"/>
              </a:rPr>
              <a:t>2021.10  </a:t>
            </a:r>
            <a:r>
              <a:rPr lang="zh-CN" altLang="en-US" dirty="0">
                <a:ea typeface="楷体_GB2312" pitchFamily="49" charset="-122"/>
              </a:rPr>
              <a:t>重庆</a:t>
            </a:r>
            <a:endParaRPr lang="en-US" altLang="zh-CN" dirty="0">
              <a:ea typeface="楷体_GB2312" pitchFamily="49" charset="-122"/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zh-CN" altLang="en-US" dirty="0">
              <a:ea typeface="楷体_GB2312" pitchFamily="49" charset="-122"/>
            </a:endParaRPr>
          </a:p>
        </p:txBody>
      </p:sp>
    </p:spTree>
  </p:cSld>
  <p:clrMapOvr>
    <a:masterClrMapping/>
  </p:clrMapOvr>
  <p:transition advTm="8235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86116" y="899428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（</a:t>
            </a:r>
            <a:r>
              <a:rPr lang="en-US" altLang="en-US" sz="1800" dirty="0">
                <a:ea typeface="黑体" pitchFamily="2" charset="-122"/>
                <a:cs typeface="Times New Roman" pitchFamily="18" charset="0"/>
              </a:rPr>
              <a:t>3</a:t>
            </a:r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）灵敏度标定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1619673" y="1340768"/>
          <a:ext cx="6624735" cy="2251139"/>
        </p:xfrm>
        <a:graphic>
          <a:graphicData uri="http://schemas.openxmlformats.org/drawingml/2006/table">
            <a:tbl>
              <a:tblPr/>
              <a:tblGrid>
                <a:gridCol w="133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0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8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latin typeface="Times New Roman"/>
                          <a:ea typeface="宋体"/>
                        </a:rPr>
                        <a:t>探测器编号</a:t>
                      </a:r>
                      <a:endParaRPr lang="zh-CN" sz="1600" kern="1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latin typeface="Times New Roman"/>
                          <a:ea typeface="宋体"/>
                        </a:rPr>
                        <a:t>灵敏度</a:t>
                      </a:r>
                      <a:r>
                        <a:rPr lang="en-US" sz="1600" kern="0">
                          <a:latin typeface="Times New Roman"/>
                          <a:ea typeface="宋体"/>
                        </a:rPr>
                        <a:t>/10</a:t>
                      </a:r>
                      <a:r>
                        <a:rPr lang="en-US" sz="1600" kern="0" baseline="30000">
                          <a:latin typeface="Times New Roman"/>
                          <a:ea typeface="宋体"/>
                        </a:rPr>
                        <a:t>-16</a:t>
                      </a:r>
                      <a:r>
                        <a:rPr lang="en-US" sz="1600" kern="0">
                          <a:latin typeface="Times New Roman"/>
                          <a:ea typeface="宋体"/>
                        </a:rPr>
                        <a:t>C.cm</a:t>
                      </a:r>
                      <a:r>
                        <a:rPr lang="en-US" sz="1600" kern="0" baseline="30000">
                          <a:latin typeface="Times New Roman"/>
                          <a:ea typeface="宋体"/>
                        </a:rPr>
                        <a:t>2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latin typeface="Times New Roman"/>
                          <a:ea typeface="宋体"/>
                        </a:rPr>
                        <a:t>探测器编号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0">
                          <a:latin typeface="Times New Roman"/>
                          <a:ea typeface="宋体"/>
                        </a:rPr>
                        <a:t>灵敏度</a:t>
                      </a:r>
                      <a:r>
                        <a:rPr lang="en-US" sz="1600" kern="0">
                          <a:latin typeface="Times New Roman"/>
                          <a:ea typeface="宋体"/>
                        </a:rPr>
                        <a:t>/10</a:t>
                      </a:r>
                      <a:r>
                        <a:rPr lang="en-US" sz="1600" kern="0" baseline="30000">
                          <a:latin typeface="Times New Roman"/>
                          <a:ea typeface="宋体"/>
                        </a:rPr>
                        <a:t>-16</a:t>
                      </a:r>
                      <a:r>
                        <a:rPr lang="en-US" sz="1600" kern="0">
                          <a:latin typeface="Times New Roman"/>
                          <a:ea typeface="宋体"/>
                        </a:rPr>
                        <a:t>C.cm</a:t>
                      </a:r>
                      <a:r>
                        <a:rPr lang="en-US" sz="1600" kern="0" baseline="30000">
                          <a:latin typeface="Times New Roman"/>
                          <a:ea typeface="宋体"/>
                        </a:rPr>
                        <a:t>2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1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3.86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7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3.88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2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3.92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8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3.91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3.86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9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3.93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4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3.84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10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3.87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5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3.91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11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3.86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latin typeface="Times New Roman"/>
                          <a:ea typeface="宋体"/>
                        </a:rPr>
                        <a:t>6</a:t>
                      </a:r>
                      <a:endParaRPr lang="zh-CN" sz="1600" kern="1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3.85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latin typeface="Times New Roman"/>
                          <a:ea typeface="宋体"/>
                        </a:rPr>
                        <a:t>12</a:t>
                      </a:r>
                      <a:endParaRPr lang="zh-CN" sz="16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latin typeface="Times New Roman"/>
                          <a:ea typeface="宋体"/>
                        </a:rPr>
                        <a:t>3.93</a:t>
                      </a:r>
                      <a:endParaRPr lang="zh-CN" sz="1600" kern="1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  <p:pic>
        <p:nvPicPr>
          <p:cNvPr id="159747" name="Picture 3" descr="100_37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256"/>
            <a:ext cx="2873375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8" name="Picture 4" descr="DCP_04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286256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9" name="Picture 5" descr="E:\su-机密\设备照片\硬X\DSC063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286256"/>
            <a:ext cx="2571768" cy="2071702"/>
          </a:xfrm>
          <a:prstGeom prst="rect">
            <a:avLst/>
          </a:prstGeom>
          <a:noFill/>
        </p:spPr>
      </p:pic>
    </p:spTree>
  </p:cSld>
  <p:clrMapOvr>
    <a:masterClrMapping/>
  </p:clrMapOvr>
  <p:transition advTm="45485"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0100" y="1416594"/>
            <a:ext cx="2364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（</a:t>
            </a:r>
            <a:r>
              <a:rPr lang="en-US" altLang="en-US" sz="2000" dirty="0">
                <a:ea typeface="黑体" pitchFamily="2" charset="-122"/>
                <a:cs typeface="Times New Roman" pitchFamily="18" charset="0"/>
              </a:rPr>
              <a:t>4</a:t>
            </a:r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）时间响应标定</a:t>
            </a:r>
          </a:p>
        </p:txBody>
      </p:sp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59745" name="Object 1"/>
          <p:cNvGraphicFramePr>
            <a:graphicFrameLocks noChangeAspect="1"/>
          </p:cNvGraphicFramePr>
          <p:nvPr/>
        </p:nvGraphicFramePr>
        <p:xfrm>
          <a:off x="4714875" y="2786058"/>
          <a:ext cx="3390651" cy="2386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56" name="Graph" r:id="rId4" imgW="4276800" imgH="3022200" progId="Origin50.Graph">
                  <p:embed/>
                </p:oleObj>
              </mc:Choice>
              <mc:Fallback>
                <p:oleObj name="Graph" r:id="rId4" imgW="4276800" imgH="3022200" progId="Origin50.Grap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2786058"/>
                        <a:ext cx="3390651" cy="2386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  <p:pic>
        <p:nvPicPr>
          <p:cNvPr id="17" name="图片 16" descr="脉冲源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2714620"/>
            <a:ext cx="3076575" cy="2514600"/>
          </a:xfrm>
          <a:prstGeom prst="rect">
            <a:avLst/>
          </a:prstGeom>
          <a:noFill/>
          <a:ln w="28575" cmpd="sng">
            <a:solidFill>
              <a:srgbClr val="00CCFF"/>
            </a:solidFill>
            <a:miter lim="800000"/>
            <a:headEnd/>
            <a:tailEnd/>
          </a:ln>
          <a:effectLst/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143636" y="5407239"/>
            <a:ext cx="1428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标定曲线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857356" y="5407239"/>
            <a:ext cx="16430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实验布局图</a:t>
            </a:r>
          </a:p>
        </p:txBody>
      </p:sp>
    </p:spTree>
  </p:cSld>
  <p:clrMapOvr>
    <a:masterClrMapping/>
  </p:clrMapOvr>
  <p:transition advTm="45485"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286512" y="5214950"/>
            <a:ext cx="1428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李萨如图</a:t>
            </a:r>
          </a:p>
        </p:txBody>
      </p:sp>
      <p:sp>
        <p:nvSpPr>
          <p:cNvPr id="1577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83568" y="1196752"/>
            <a:ext cx="2877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（</a:t>
            </a:r>
            <a:r>
              <a:rPr lang="en-US" altLang="zh-CN" sz="2000" dirty="0">
                <a:ea typeface="黑体" pitchFamily="2" charset="-122"/>
                <a:cs typeface="Times New Roman" pitchFamily="18" charset="0"/>
              </a:rPr>
              <a:t>5</a:t>
            </a:r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）最大线性电流标定</a:t>
            </a:r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" name="Object 8"/>
          <p:cNvGraphicFramePr>
            <a:graphicFrameLocks noChangeAspect="1"/>
          </p:cNvGraphicFramePr>
          <p:nvPr/>
        </p:nvGraphicFramePr>
        <p:xfrm>
          <a:off x="4929190" y="2000240"/>
          <a:ext cx="3805991" cy="2928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9" name="Graph" r:id="rId4" imgW="3827069" imgH="2957779" progId="Origin50.Graph">
                  <p:embed/>
                </p:oleObj>
              </mc:Choice>
              <mc:Fallback>
                <p:oleObj name="Graph" r:id="rId4" imgW="3827069" imgH="2957779" progId="Origin50.Graph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000240"/>
                        <a:ext cx="3805991" cy="29289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  <p:graphicFrame>
        <p:nvGraphicFramePr>
          <p:cNvPr id="157706" name="Object 10"/>
          <p:cNvGraphicFramePr>
            <a:graphicFrameLocks noChangeAspect="1"/>
          </p:cNvGraphicFramePr>
          <p:nvPr/>
        </p:nvGraphicFramePr>
        <p:xfrm>
          <a:off x="357158" y="2214554"/>
          <a:ext cx="4059238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10" name="Visio" r:id="rId6" imgW="5306085" imgH="3130637" progId="Visio.Drawing.11">
                  <p:embed/>
                </p:oleObj>
              </mc:Choice>
              <mc:Fallback>
                <p:oleObj name="Visio" r:id="rId6" imgW="5306085" imgH="3130637" progId="Visio.Drawing.1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214554"/>
                        <a:ext cx="4059238" cy="278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2214546" y="5214950"/>
            <a:ext cx="1428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实验布局图</a:t>
            </a:r>
          </a:p>
        </p:txBody>
      </p:sp>
    </p:spTree>
  </p:cSld>
  <p:clrMapOvr>
    <a:masterClrMapping/>
  </p:clrMapOvr>
  <p:transition advTm="45485"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57158" y="1816136"/>
            <a:ext cx="850112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        测量过程中，二极管所产生的硬</a:t>
            </a:r>
            <a:r>
              <a:rPr lang="en-US" altLang="en-US" sz="2000" kern="100" dirty="0">
                <a:latin typeface="Times New Roman"/>
                <a:ea typeface="宋体"/>
                <a:cs typeface="Times New Roman"/>
              </a:rPr>
              <a:t>X</a:t>
            </a: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射线低能段较多。二极管末端真空盖板是</a:t>
            </a:r>
            <a:r>
              <a:rPr lang="en-US" altLang="en-US" sz="2000" kern="100" dirty="0">
                <a:latin typeface="Times New Roman"/>
                <a:ea typeface="宋体"/>
                <a:cs typeface="Times New Roman"/>
              </a:rPr>
              <a:t>5mm</a:t>
            </a: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的铝板，吸收了部分的低能射线，导致能谱仪无法探测到全部出射的射线，给结果带来较大误差。</a:t>
            </a:r>
            <a:endParaRPr lang="en-US" altLang="zh-CN" sz="2000" kern="100" dirty="0">
              <a:latin typeface="Times New Roman"/>
              <a:ea typeface="宋体"/>
              <a:cs typeface="Times New Roman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000" kern="100" dirty="0">
                <a:latin typeface="Times New Roman"/>
                <a:ea typeface="宋体"/>
                <a:cs typeface="Times New Roman"/>
              </a:rPr>
              <a:t>        </a:t>
            </a: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为此，采用了真空中测量能谱的方案，在二极管末端加装</a:t>
            </a:r>
            <a:r>
              <a:rPr lang="en-US" altLang="en-US" sz="2000" kern="100" dirty="0">
                <a:latin typeface="Times New Roman"/>
                <a:ea typeface="宋体"/>
                <a:cs typeface="Times New Roman"/>
              </a:rPr>
              <a:t>1.5m</a:t>
            </a: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长的真空延伸段，将能谱仪置于真空筒末端。由此，既保证了二极管区域的高真空度，又使出射的</a:t>
            </a:r>
            <a:r>
              <a:rPr lang="en-US" altLang="en-US" sz="2000" kern="100" dirty="0">
                <a:latin typeface="Times New Roman"/>
                <a:ea typeface="宋体"/>
                <a:cs typeface="Times New Roman"/>
              </a:rPr>
              <a:t>X</a:t>
            </a:r>
            <a:r>
              <a:rPr lang="zh-CN" altLang="en-US" sz="2000" kern="100" dirty="0">
                <a:latin typeface="Times New Roman"/>
                <a:ea typeface="宋体"/>
                <a:cs typeface="Times New Roman"/>
              </a:rPr>
              <a:t>射线无遮挡地照射到能谱仪上。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28662" y="1252823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实现真空中测量</a:t>
            </a:r>
          </a:p>
        </p:txBody>
      </p:sp>
      <p:sp>
        <p:nvSpPr>
          <p:cNvPr id="25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714884"/>
            <a:ext cx="520235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5485"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图片 2" descr="DSC06301"/>
          <p:cNvPicPr>
            <a:picLocks noChangeAspect="1" noChangeArrowheads="1"/>
          </p:cNvPicPr>
          <p:nvPr/>
        </p:nvPicPr>
        <p:blipFill>
          <a:blip r:embed="rId3" cstate="print"/>
          <a:srcRect t="13441"/>
          <a:stretch>
            <a:fillRect/>
          </a:stretch>
        </p:blipFill>
        <p:spPr bwMode="auto">
          <a:xfrm>
            <a:off x="500034" y="1621987"/>
            <a:ext cx="3571900" cy="231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571604" y="4357694"/>
            <a:ext cx="12144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测量布局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90467" name="Object 3"/>
          <p:cNvGraphicFramePr>
            <a:graphicFrameLocks noChangeAspect="1"/>
          </p:cNvGraphicFramePr>
          <p:nvPr/>
        </p:nvGraphicFramePr>
        <p:xfrm>
          <a:off x="4857752" y="1571612"/>
          <a:ext cx="3357586" cy="265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69" name="Graph" r:id="rId4" imgW="3765600" imgH="2934720" progId="Origin50.Graph">
                  <p:embed/>
                </p:oleObj>
              </mc:Choice>
              <mc:Fallback>
                <p:oleObj name="Graph" r:id="rId4" imgW="3765600" imgH="293472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737" t="6120" r="7649" b="6120"/>
                      <a:stretch>
                        <a:fillRect/>
                      </a:stretch>
                    </p:blipFill>
                    <p:spPr bwMode="auto">
                      <a:xfrm>
                        <a:off x="4857752" y="1571612"/>
                        <a:ext cx="3357586" cy="26562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929322" y="4286256"/>
            <a:ext cx="11430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测量波形</a:t>
            </a:r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000496" y="1214422"/>
            <a:ext cx="5143504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zh-CN" altLang="en-US" sz="2000" dirty="0"/>
              <a:t>     射线的最高能量为</a:t>
            </a:r>
            <a:r>
              <a:rPr lang="en-US" sz="2000" dirty="0"/>
              <a:t>200keV</a:t>
            </a:r>
            <a:r>
              <a:rPr lang="zh-CN" altLang="en-US" sz="2000" dirty="0"/>
              <a:t>，平均能量</a:t>
            </a:r>
            <a:r>
              <a:rPr lang="en-US" sz="2000" dirty="0"/>
              <a:t>51.9keV</a:t>
            </a:r>
            <a:r>
              <a:rPr lang="zh-CN" altLang="en-US" sz="2000" dirty="0"/>
              <a:t>，其中能量在</a:t>
            </a:r>
            <a:r>
              <a:rPr lang="en-US" sz="2000" dirty="0"/>
              <a:t>20</a:t>
            </a:r>
            <a:r>
              <a:rPr lang="zh-CN" altLang="en-US" sz="2000" dirty="0"/>
              <a:t>～</a:t>
            </a:r>
            <a:r>
              <a:rPr lang="en-US" sz="2000" dirty="0"/>
              <a:t>60keV</a:t>
            </a:r>
            <a:r>
              <a:rPr lang="zh-CN" altLang="en-US" sz="2000" dirty="0"/>
              <a:t>范围内的光子数最多，占</a:t>
            </a:r>
            <a:r>
              <a:rPr lang="en-US" sz="2000" dirty="0"/>
              <a:t>74.6%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 eaLnBrk="0" hangingPunct="0">
              <a:lnSpc>
                <a:spcPct val="125000"/>
              </a:lnSpc>
            </a:pPr>
            <a:r>
              <a:rPr lang="zh-CN" altLang="en-US" sz="2000" dirty="0"/>
              <a:t>     低能部分的能谱误差主要来源于散射，因为能谱仪及准直系统都是射线的强散射体，当射线照射到这些散射体以后，产生康普顿效应以及光电吸收，使得探测器不仅记录了直穿射线成分，同时也将各种散射体所形成的散射光的照射量记录了下来，产生了较大的散射模糊。</a:t>
            </a:r>
            <a:endParaRPr lang="en-US" altLang="zh-CN" sz="2000" dirty="0"/>
          </a:p>
          <a:p>
            <a:pPr eaLnBrk="0" hangingPunct="0">
              <a:lnSpc>
                <a:spcPct val="125000"/>
              </a:lnSpc>
            </a:pPr>
            <a:r>
              <a:rPr lang="zh-CN" altLang="en-US" sz="2000" dirty="0"/>
              <a:t>     高能部分的能谱误差主要来源于二极管工作状态，二极管电压和电流在后沿段测量不准确，状态不稳。</a:t>
            </a:r>
            <a:endParaRPr lang="zh-CN" altLang="en-US" sz="2000" dirty="0">
              <a:solidFill>
                <a:srgbClr val="1206FA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571604" y="4643446"/>
            <a:ext cx="10001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实测能谱</a:t>
            </a:r>
          </a:p>
        </p:txBody>
      </p:sp>
      <p:sp>
        <p:nvSpPr>
          <p:cNvPr id="1904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285720" y="1428736"/>
          <a:ext cx="3944938" cy="284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81" name="Graph" r:id="rId3" imgW="4275720" imgH="3023280" progId="Origin50.Graph">
                  <p:embed/>
                </p:oleObj>
              </mc:Choice>
              <mc:Fallback>
                <p:oleObj name="Graph" r:id="rId3" imgW="4275720" imgH="302328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659" t="6134" r="4659" b="6134"/>
                      <a:stretch>
                        <a:fillRect/>
                      </a:stretch>
                    </p:blipFill>
                    <p:spPr bwMode="auto">
                      <a:xfrm>
                        <a:off x="285720" y="1428736"/>
                        <a:ext cx="3944938" cy="284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57224" y="8572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2" charset="-122"/>
                <a:ea typeface="黑体" pitchFamily="2" charset="-122"/>
              </a:rPr>
              <a:t>时间谱测量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1500174"/>
            <a:ext cx="77867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测量方法：</a:t>
            </a:r>
            <a:r>
              <a:rPr lang="en-US" altLang="zh-CN" sz="2000" dirty="0">
                <a:latin typeface="黑体" pitchFamily="2" charset="-122"/>
                <a:ea typeface="黑体" pitchFamily="2" charset="-122"/>
              </a:rPr>
              <a:t>PIN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探测器测量。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99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09921" name="Object 1"/>
          <p:cNvGraphicFramePr>
            <a:graphicFrameLocks noChangeAspect="1"/>
          </p:cNvGraphicFramePr>
          <p:nvPr/>
        </p:nvGraphicFramePr>
        <p:xfrm>
          <a:off x="4355976" y="3429000"/>
          <a:ext cx="3583639" cy="2775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23" name="Graph" r:id="rId3" imgW="3794150" imgH="2934614" progId="Origin50.Graph">
                  <p:embed/>
                </p:oleObj>
              </mc:Choice>
              <mc:Fallback>
                <p:oleObj name="Graph" r:id="rId3" imgW="3794150" imgH="2934614" progId="Origin50.Graph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429000"/>
                        <a:ext cx="3583639" cy="27756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724128" y="6165304"/>
            <a:ext cx="10001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典型波形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323528" y="4221088"/>
            <a:ext cx="5000660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en-US" altLang="zh-CN" sz="2000" dirty="0"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次实验脉冲宽度平均值</a:t>
            </a:r>
            <a:r>
              <a:rPr lang="en-US" altLang="zh-CN" sz="2000" dirty="0">
                <a:latin typeface="黑体" pitchFamily="2" charset="-122"/>
                <a:ea typeface="黑体" pitchFamily="2" charset="-122"/>
              </a:rPr>
              <a:t>38.3ns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。</a:t>
            </a:r>
            <a:endParaRPr lang="en-US" altLang="zh-CN" sz="2000" dirty="0">
              <a:latin typeface="黑体" pitchFamily="2" charset="-122"/>
              <a:ea typeface="黑体" pitchFamily="2" charset="-122"/>
            </a:endParaRPr>
          </a:p>
          <a:p>
            <a:pPr eaLnBrk="0" hangingPunct="0"/>
            <a:endParaRPr lang="en-US" altLang="zh-CN" sz="1100" dirty="0"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67544" y="2420888"/>
          <a:ext cx="7904117" cy="548640"/>
        </p:xfrm>
        <a:graphic>
          <a:graphicData uri="http://schemas.openxmlformats.org/drawingml/2006/table">
            <a:tbl>
              <a:tblPr/>
              <a:tblGrid>
                <a:gridCol w="87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9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87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7635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latin typeface="Times New Roman"/>
                          <a:ea typeface="宋体"/>
                          <a:cs typeface="Times New Roman"/>
                        </a:rPr>
                        <a:t>炮号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1205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1206-1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1206-2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1207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1208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CN" sz="1800" kern="0">
                          <a:latin typeface="Times New Roman"/>
                          <a:ea typeface="宋体"/>
                          <a:cs typeface="Times New Roman"/>
                        </a:rPr>
                        <a:t>平均值</a:t>
                      </a:r>
                      <a:endParaRPr lang="zh-CN" sz="18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CN" sz="1800" kern="100">
                          <a:latin typeface="Times New Roman"/>
                          <a:ea typeface="宋体"/>
                          <a:cs typeface="Times New Roman"/>
                        </a:rPr>
                        <a:t>半宽</a:t>
                      </a: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/ns</a:t>
                      </a:r>
                      <a:endParaRPr lang="zh-CN" sz="18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>
                          <a:latin typeface="Times New Roman"/>
                          <a:ea typeface="宋体"/>
                          <a:cs typeface="Times New Roman"/>
                        </a:rPr>
                        <a:t>38.0</a:t>
                      </a:r>
                      <a:endParaRPr lang="zh-CN" sz="18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37.6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37.4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38.6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39.8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latin typeface="Times New Roman"/>
                          <a:ea typeface="宋体"/>
                          <a:cs typeface="Times New Roman"/>
                        </a:rPr>
                        <a:t>38.3±1.0</a:t>
                      </a:r>
                      <a:endParaRPr lang="zh-CN" sz="18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57224" y="8572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2" charset="-122"/>
                <a:ea typeface="黑体" pitchFamily="2" charset="-122"/>
              </a:rPr>
              <a:t>均匀性测量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1500174"/>
            <a:ext cx="77867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测量方法：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在距离靶面</a:t>
            </a:r>
            <a:r>
              <a:rPr lang="en-US" altLang="zh-CN" sz="2000" dirty="0">
                <a:latin typeface="黑体" pitchFamily="2" charset="-122"/>
                <a:ea typeface="黑体" pitchFamily="2" charset="-122"/>
              </a:rPr>
              <a:t>10cm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处，直径</a:t>
            </a:r>
            <a:r>
              <a:rPr lang="en-US" altLang="zh-CN" sz="2000" dirty="0">
                <a:latin typeface="黑体" pitchFamily="2" charset="-122"/>
                <a:ea typeface="黑体" pitchFamily="2" charset="-122"/>
              </a:rPr>
              <a:t>51cm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的圆内布置剂量片测量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2857520" cy="27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1" name="Picture 5" descr="DSC063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14620"/>
            <a:ext cx="3214710" cy="2394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00166" y="5572140"/>
            <a:ext cx="13436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/>
              <a:t>剂量片分布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715008" y="5500702"/>
            <a:ext cx="11430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/>
              <a:t>现场布局</a:t>
            </a: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57224" y="8572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2" charset="-122"/>
                <a:ea typeface="黑体" pitchFamily="2" charset="-122"/>
              </a:rPr>
              <a:t>均匀性测量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357290" y="5000636"/>
            <a:ext cx="16430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dirty="0"/>
              <a:t>Shot1208-2</a:t>
            </a:r>
            <a:endParaRPr lang="zh-CN" altLang="en-US" sz="1400" b="1" dirty="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83568" y="5589240"/>
            <a:ext cx="8215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在距离靶面</a:t>
            </a:r>
            <a:r>
              <a:rPr lang="en-US" altLang="zh-CN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10cm</a:t>
            </a:r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处，</a:t>
            </a:r>
            <a:r>
              <a:rPr lang="en-US" altLang="zh-CN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次实验平均值为</a:t>
            </a:r>
            <a:r>
              <a:rPr lang="en-US" altLang="zh-CN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2.2:1</a:t>
            </a:r>
            <a:endParaRPr lang="zh-CN" altLang="en-US" sz="2000" dirty="0">
              <a:solidFill>
                <a:srgbClr val="1206FA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643182"/>
            <a:ext cx="3347279" cy="2428892"/>
          </a:xfrm>
          <a:prstGeom prst="rect">
            <a:avLst/>
          </a:prstGeom>
          <a:noFill/>
        </p:spPr>
      </p:pic>
      <p:pic>
        <p:nvPicPr>
          <p:cNvPr id="21299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643182"/>
            <a:ext cx="3214710" cy="2366874"/>
          </a:xfrm>
          <a:prstGeom prst="rect">
            <a:avLst/>
          </a:prstGeom>
          <a:noFill/>
        </p:spPr>
      </p:pic>
      <p:sp>
        <p:nvSpPr>
          <p:cNvPr id="2129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12996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428992" y="5214950"/>
            <a:ext cx="16430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典型的剂量分布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572132" y="5000636"/>
            <a:ext cx="1643074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dirty="0"/>
              <a:t>Shot1209-3</a:t>
            </a:r>
          </a:p>
          <a:p>
            <a:pPr>
              <a:spcBef>
                <a:spcPct val="50000"/>
              </a:spcBef>
            </a:pPr>
            <a:endParaRPr lang="zh-CN" altLang="en-US" sz="1400" b="1" dirty="0"/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179512" y="1484784"/>
          <a:ext cx="8701482" cy="896048"/>
        </p:xfrm>
        <a:graphic>
          <a:graphicData uri="http://schemas.openxmlformats.org/drawingml/2006/table">
            <a:tbl>
              <a:tblPr/>
              <a:tblGrid>
                <a:gridCol w="163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9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4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2311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kumimoji="0" 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炮号</a:t>
                      </a: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1205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1206-1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1206-2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1207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1208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kumimoji="0" 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平均</a:t>
                      </a: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753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alt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平均剂量</a:t>
                      </a:r>
                      <a:r>
                        <a:rPr kumimoji="0" lang="en-US" alt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/</a:t>
                      </a:r>
                      <a:r>
                        <a:rPr kumimoji="0" lang="en-US" altLang="zh-CN" sz="1800" kern="0" dirty="0" err="1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rad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27.5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26.7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24.5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27.6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26.5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752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alt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均匀性</a:t>
                      </a: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2.3:1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2.0:1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2.2:1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2.1:1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2.2:1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2.2</a:t>
                      </a:r>
                      <a:r>
                        <a:rPr kumimoji="0" lang="zh-CN" alt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：</a:t>
                      </a:r>
                      <a:r>
                        <a:rPr kumimoji="0" lang="en-US" alt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7525" marR="67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57224" y="857232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黑体" pitchFamily="2" charset="-122"/>
                <a:ea typeface="黑体" pitchFamily="2" charset="-122"/>
              </a:rPr>
              <a:t>能注量测量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1500174"/>
            <a:ext cx="77867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1206FA"/>
                </a:solidFill>
                <a:latin typeface="黑体" pitchFamily="2" charset="-122"/>
                <a:ea typeface="黑体" pitchFamily="2" charset="-122"/>
              </a:rPr>
              <a:t>测量方法：</a:t>
            </a:r>
            <a:r>
              <a:rPr lang="zh-CN" altLang="en-US" sz="2000" dirty="0">
                <a:latin typeface="黑体" pitchFamily="2" charset="-122"/>
                <a:ea typeface="黑体" pitchFamily="2" charset="-122"/>
              </a:rPr>
              <a:t>多次获得能注量与剂量关系，采用加权平均剂量求得平均能注量。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04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71604" y="4286256"/>
            <a:ext cx="11430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探头位置</a:t>
            </a:r>
          </a:p>
        </p:txBody>
      </p:sp>
      <p:pic>
        <p:nvPicPr>
          <p:cNvPr id="211970" name="Picture 2" descr="DSC063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285992"/>
            <a:ext cx="2600325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11971" name="Object 3"/>
          <p:cNvGraphicFramePr>
            <a:graphicFrameLocks noChangeAspect="1"/>
          </p:cNvGraphicFramePr>
          <p:nvPr/>
        </p:nvGraphicFramePr>
        <p:xfrm>
          <a:off x="4714876" y="2071678"/>
          <a:ext cx="2928958" cy="2312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73" name="Graph" r:id="rId4" imgW="3794150" imgH="2993136" progId="Origin50.Graph">
                  <p:embed/>
                </p:oleObj>
              </mc:Choice>
              <mc:Fallback>
                <p:oleObj name="Graph" r:id="rId4" imgW="3794150" imgH="2993136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2071678"/>
                        <a:ext cx="2928958" cy="2312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715008" y="4214818"/>
            <a:ext cx="11430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400" b="1" dirty="0"/>
              <a:t>测量波形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899592" y="4725144"/>
          <a:ext cx="7818391" cy="1645920"/>
        </p:xfrm>
        <a:graphic>
          <a:graphicData uri="http://schemas.openxmlformats.org/drawingml/2006/table">
            <a:tbl>
              <a:tblPr/>
              <a:tblGrid>
                <a:gridCol w="1604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6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炮号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1205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1206-1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1206-2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1207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1208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平均值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中心点能注量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2.6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3.0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3.2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3.2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3.1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中心点剂量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36.5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23.0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33.3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29.5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31.8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30.8 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对应比例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10.5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9.0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11.0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9.4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10.1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9.9 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平均剂量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27.5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26.1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26.7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24.5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27.6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26.5 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zh-CN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平均能注量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2.6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2.9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2.4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2.6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2.7</a:t>
                      </a:r>
                      <a:endParaRPr kumimoji="0" lang="zh-CN" sz="1800" kern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ase" latinLnBrk="0" hangingPunct="1">
                        <a:spcAft>
                          <a:spcPts val="0"/>
                        </a:spcAft>
                      </a:pPr>
                      <a:r>
                        <a:rPr kumimoji="0" lang="en-US" sz="1800" kern="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2.7</a:t>
                      </a:r>
                      <a:endParaRPr kumimoji="0" lang="zh-CN" sz="1800" kern="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实验结果</a:t>
            </a:r>
          </a:p>
        </p:txBody>
      </p:sp>
    </p:spTree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71604" y="285728"/>
            <a:ext cx="8229600" cy="719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4000" dirty="0"/>
              <a:t>主要内容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71538" y="1285860"/>
            <a:ext cx="7358114" cy="5286412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None/>
            </a:pPr>
            <a:r>
              <a:rPr lang="en-US" altLang="zh-CN" sz="2800" dirty="0"/>
              <a:t>1</a:t>
            </a:r>
            <a:r>
              <a:rPr lang="zh-CN" altLang="en-US" sz="2800" dirty="0"/>
              <a:t>，大面积硬</a:t>
            </a:r>
            <a:r>
              <a:rPr lang="en-US" altLang="zh-CN" sz="2800" dirty="0"/>
              <a:t>X</a:t>
            </a:r>
            <a:r>
              <a:rPr lang="zh-CN" altLang="en-US" sz="2800" dirty="0"/>
              <a:t>射线源简介</a:t>
            </a:r>
            <a:endParaRPr lang="en-US" altLang="zh-CN" sz="2800" dirty="0"/>
          </a:p>
          <a:p>
            <a:pPr eaLnBrk="1" hangingPunct="1">
              <a:lnSpc>
                <a:spcPct val="200000"/>
              </a:lnSpc>
              <a:buNone/>
            </a:pPr>
            <a:r>
              <a:rPr lang="en-US" altLang="zh-CN" sz="2800" dirty="0"/>
              <a:t>2</a:t>
            </a:r>
            <a:r>
              <a:rPr lang="zh-CN" altLang="en-US" sz="2800" dirty="0"/>
              <a:t>，脉冲</a:t>
            </a:r>
            <a:r>
              <a:rPr lang="en-US" altLang="zh-CN" sz="2800" dirty="0"/>
              <a:t>X</a:t>
            </a:r>
            <a:r>
              <a:rPr lang="zh-CN" altLang="en-US" sz="2800" dirty="0"/>
              <a:t>射线能谱测量原理</a:t>
            </a:r>
            <a:endParaRPr lang="en-US" altLang="zh-CN" sz="2800" dirty="0"/>
          </a:p>
          <a:p>
            <a:pPr eaLnBrk="1" hangingPunct="1">
              <a:lnSpc>
                <a:spcPct val="200000"/>
              </a:lnSpc>
              <a:buNone/>
            </a:pPr>
            <a:r>
              <a:rPr lang="en-US" altLang="zh-CN" sz="2800" dirty="0"/>
              <a:t>3</a:t>
            </a:r>
            <a:r>
              <a:rPr lang="zh-CN" altLang="en-US" sz="2800" dirty="0"/>
              <a:t>，结构组成及标定</a:t>
            </a:r>
            <a:endParaRPr lang="en-US" altLang="zh-CN" sz="2800" dirty="0"/>
          </a:p>
          <a:p>
            <a:pPr eaLnBrk="1" hangingPunct="1">
              <a:lnSpc>
                <a:spcPct val="200000"/>
              </a:lnSpc>
              <a:buNone/>
            </a:pPr>
            <a:r>
              <a:rPr lang="en-US" altLang="zh-CN" sz="2800" dirty="0"/>
              <a:t>4</a:t>
            </a:r>
            <a:r>
              <a:rPr lang="zh-CN" altLang="en-US" sz="2800" dirty="0"/>
              <a:t>，实验结果</a:t>
            </a:r>
            <a:endParaRPr lang="en-US" altLang="zh-CN" sz="2800" dirty="0"/>
          </a:p>
          <a:p>
            <a:pPr eaLnBrk="1" hangingPunct="1">
              <a:lnSpc>
                <a:spcPct val="200000"/>
              </a:lnSpc>
              <a:buNone/>
            </a:pPr>
            <a:r>
              <a:rPr lang="en-US" altLang="zh-CN" sz="2800" dirty="0"/>
              <a:t>5</a:t>
            </a:r>
            <a:r>
              <a:rPr lang="zh-CN" altLang="en-US" sz="2800" dirty="0"/>
              <a:t>，结论与展望</a:t>
            </a:r>
          </a:p>
        </p:txBody>
      </p:sp>
    </p:spTree>
  </p:cSld>
  <p:clrMapOvr>
    <a:masterClrMapping/>
  </p:clrMapOvr>
  <p:transition advTm="2672"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357290" y="71414"/>
            <a:ext cx="8229600" cy="71913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5</a:t>
            </a:r>
            <a:r>
              <a:rPr lang="zh-CN" altLang="en-US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结论与展望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71472" y="1181947"/>
            <a:ext cx="800105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dirty="0"/>
              <a:t>     </a:t>
            </a:r>
            <a:r>
              <a:rPr lang="en-US" altLang="zh-CN" sz="2000" dirty="0"/>
              <a:t>1</a:t>
            </a:r>
            <a:r>
              <a:rPr lang="zh-CN" altLang="en-US" sz="2000" dirty="0"/>
              <a:t>，能谱仪用探测器灵敏度平均值为</a:t>
            </a:r>
            <a:r>
              <a:rPr lang="en-US" sz="2000" dirty="0"/>
              <a:t>3.90</a:t>
            </a:r>
            <a:r>
              <a:rPr lang="en-US" altLang="zh-CN" sz="2000" dirty="0"/>
              <a:t>×</a:t>
            </a:r>
            <a:r>
              <a:rPr lang="en-US" sz="2000" dirty="0"/>
              <a:t>10</a:t>
            </a:r>
            <a:r>
              <a:rPr lang="en-US" sz="2000" baseline="30000" dirty="0"/>
              <a:t>-16</a:t>
            </a:r>
            <a:r>
              <a:rPr lang="en-US" sz="2000" dirty="0"/>
              <a:t> C.cm</a:t>
            </a:r>
            <a:r>
              <a:rPr lang="en-US" sz="2000" baseline="30000" dirty="0"/>
              <a:t>2</a:t>
            </a:r>
            <a:r>
              <a:rPr lang="en-US" sz="2000" dirty="0"/>
              <a:t>/</a:t>
            </a:r>
            <a:r>
              <a:rPr lang="en-US" sz="2000" dirty="0" err="1"/>
              <a:t>MeV</a:t>
            </a:r>
            <a:r>
              <a:rPr lang="zh-CN" altLang="en-US" sz="2000" dirty="0"/>
              <a:t>，极差为</a:t>
            </a:r>
            <a:r>
              <a:rPr lang="en-US" sz="2000" dirty="0"/>
              <a:t>2.3%</a:t>
            </a:r>
            <a:r>
              <a:rPr lang="zh-CN" altLang="en-US" sz="2000" dirty="0"/>
              <a:t>，一致性较好。</a:t>
            </a:r>
            <a:endParaRPr lang="en-US" altLang="zh-CN" sz="2000" dirty="0"/>
          </a:p>
          <a:p>
            <a:pPr eaLnBrk="0" hangingPunct="0">
              <a:lnSpc>
                <a:spcPct val="150000"/>
              </a:lnSpc>
            </a:pPr>
            <a:r>
              <a:rPr lang="en-US" altLang="zh-CN" sz="2000" dirty="0"/>
              <a:t>     2</a:t>
            </a:r>
            <a:r>
              <a:rPr lang="zh-CN" altLang="en-US" sz="2000" dirty="0"/>
              <a:t>，时间响应</a:t>
            </a:r>
            <a:r>
              <a:rPr lang="en-US" sz="2000" dirty="0"/>
              <a:t>2.3ns</a:t>
            </a:r>
            <a:r>
              <a:rPr lang="zh-CN" altLang="en-US" sz="2000" dirty="0"/>
              <a:t>，最大线性电流</a:t>
            </a:r>
            <a:r>
              <a:rPr lang="en-US" sz="2000" dirty="0"/>
              <a:t>2.6A</a:t>
            </a:r>
            <a:r>
              <a:rPr lang="zh-CN" altLang="en-US" sz="2000" dirty="0"/>
              <a:t>，符合实验需求。</a:t>
            </a:r>
            <a:endParaRPr lang="en-US" altLang="zh-CN" sz="2000" dirty="0"/>
          </a:p>
          <a:p>
            <a:pPr eaLnBrk="0" hangingPunct="0">
              <a:lnSpc>
                <a:spcPct val="150000"/>
              </a:lnSpc>
            </a:pPr>
            <a:r>
              <a:rPr lang="en-US" altLang="zh-CN" sz="2000" dirty="0"/>
              <a:t>     3</a:t>
            </a:r>
            <a:r>
              <a:rPr lang="zh-CN" altLang="en-US" sz="2000" dirty="0"/>
              <a:t>，在二极管末端设计了真空延伸段，既保证了二极管区域的高真空度，又测量到了低能射线，增大了收集效率。</a:t>
            </a:r>
            <a:endParaRPr lang="en-US" altLang="zh-CN" sz="2000" dirty="0"/>
          </a:p>
          <a:p>
            <a:pPr eaLnBrk="0" hangingPunct="0">
              <a:lnSpc>
                <a:spcPct val="150000"/>
              </a:lnSpc>
            </a:pPr>
            <a:r>
              <a:rPr lang="en-US" altLang="zh-CN" sz="2000" dirty="0"/>
              <a:t>     4</a:t>
            </a:r>
            <a:r>
              <a:rPr lang="zh-CN" altLang="en-US" sz="2000" dirty="0"/>
              <a:t>，实验测量了大面积脉冲硬</a:t>
            </a:r>
            <a:r>
              <a:rPr lang="en-US" sz="2000" dirty="0"/>
              <a:t>X</a:t>
            </a:r>
            <a:r>
              <a:rPr lang="zh-CN" altLang="en-US" sz="2000" dirty="0"/>
              <a:t>射线加速器的射线的能谱，射线的最高能量约为</a:t>
            </a:r>
            <a:r>
              <a:rPr lang="en-US" sz="2000" dirty="0"/>
              <a:t>200 </a:t>
            </a:r>
            <a:r>
              <a:rPr lang="en-US" sz="2000" dirty="0" err="1"/>
              <a:t>keV</a:t>
            </a:r>
            <a:r>
              <a:rPr lang="zh-CN" altLang="en-US" sz="2000" dirty="0"/>
              <a:t>，平均能量为</a:t>
            </a:r>
            <a:r>
              <a:rPr lang="en-US" sz="2000" dirty="0"/>
              <a:t>51.9keV</a:t>
            </a:r>
            <a:r>
              <a:rPr lang="zh-CN" altLang="en-US" sz="2000" dirty="0"/>
              <a:t>。</a:t>
            </a:r>
            <a:r>
              <a:rPr lang="en-US" altLang="zh-CN" sz="2000" dirty="0"/>
              <a:t>    </a:t>
            </a:r>
          </a:p>
          <a:p>
            <a:pPr>
              <a:lnSpc>
                <a:spcPct val="150000"/>
              </a:lnSpc>
            </a:pPr>
            <a:r>
              <a:rPr lang="en-US" altLang="zh-CN" sz="2000" dirty="0"/>
              <a:t>     5</a:t>
            </a:r>
            <a:r>
              <a:rPr lang="zh-CN" altLang="en-US" sz="2000" dirty="0"/>
              <a:t>，测量结果对于评估和考核硬</a:t>
            </a:r>
            <a:r>
              <a:rPr lang="en-US" sz="2000" dirty="0"/>
              <a:t>X</a:t>
            </a:r>
            <a:r>
              <a:rPr lang="zh-CN" altLang="en-US" sz="2000" dirty="0"/>
              <a:t>射线设备的设计水平和束流能量大小具有重要意义。形成的测量设备已成为该加速器常规检测装置。</a:t>
            </a:r>
            <a:endParaRPr lang="zh-CN" altLang="en-US" sz="2000" dirty="0">
              <a:latin typeface="+mn-ea"/>
              <a:ea typeface="+mn-ea"/>
            </a:endParaRPr>
          </a:p>
        </p:txBody>
      </p:sp>
    </p:spTree>
  </p:cSld>
  <p:clrMapOvr>
    <a:masterClrMapping/>
  </p:clrMapOvr>
  <p:transition advTm="45485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357290" y="71414"/>
            <a:ext cx="8229600" cy="71913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5</a:t>
            </a:r>
            <a:r>
              <a:rPr lang="zh-CN" altLang="en-US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结论与展望</a:t>
            </a: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71472" y="1000108"/>
            <a:ext cx="800105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dirty="0"/>
              <a:t>      1</a:t>
            </a:r>
            <a:r>
              <a:rPr lang="zh-CN" altLang="en-US" sz="2000" dirty="0"/>
              <a:t>，电磁环境复杂，干扰粒子多，对测量系统提出了较高的要求。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en-US" sz="2000" dirty="0"/>
              <a:t>      2</a:t>
            </a:r>
            <a:r>
              <a:rPr lang="zh-CN" altLang="en-US" sz="2000" dirty="0"/>
              <a:t>，需要深入研究解谱技术。解谱方法很多，对于不同的射线能段需要探索适合的解谱方法。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en-US" sz="2000" dirty="0"/>
              <a:t>      3</a:t>
            </a:r>
            <a:r>
              <a:rPr lang="zh-CN" altLang="en-US" sz="2000" dirty="0"/>
              <a:t>，不确定度分析。目前只能给出粗略的估计和定性分析。</a:t>
            </a:r>
            <a:r>
              <a:rPr lang="en-US" altLang="zh-CN" sz="2000" dirty="0"/>
              <a:t> 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000" dirty="0"/>
              <a:t>      4</a:t>
            </a:r>
            <a:r>
              <a:rPr lang="zh-CN" altLang="en-US" sz="2000" dirty="0"/>
              <a:t>，能谱测量技术的规范化，建立标准。</a:t>
            </a:r>
            <a:endParaRPr lang="en-US" altLang="zh-CN" sz="2000" dirty="0"/>
          </a:p>
          <a:p>
            <a:pPr eaLnBrk="0" hangingPunct="0">
              <a:lnSpc>
                <a:spcPct val="150000"/>
              </a:lnSpc>
            </a:pP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      总之，在后续的探测方法、装置研制、实验研究及数据处理中，需要结合实际情况，开展针对性研究，提高探测器的能量分辨及目标粒子识别能力，优化能谱求解技术，加强测量技术的规范性和标准化，提高能谱结果的可信度。</a:t>
            </a:r>
            <a:endParaRPr lang="zh-CN" altLang="en-US" sz="2000" dirty="0">
              <a:latin typeface="+mn-ea"/>
              <a:ea typeface="+mn-ea"/>
            </a:endParaRPr>
          </a:p>
        </p:txBody>
      </p:sp>
    </p:spTree>
  </p:cSld>
  <p:clrMapOvr>
    <a:masterClrMapping/>
  </p:clrMapOvr>
  <p:transition advTm="45485">
    <p:pull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928688" y="2571750"/>
            <a:ext cx="77041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8000" dirty="0">
                <a:ea typeface="隶书" pitchFamily="49" charset="-122"/>
              </a:rPr>
              <a:t>谢谢各位专家！</a:t>
            </a:r>
            <a:endParaRPr lang="zh-CN" altLang="en-US" sz="6000" dirty="0">
              <a:ea typeface="隶书" pitchFamily="49" charset="-122"/>
            </a:endParaRP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1952625" y="200025"/>
            <a:ext cx="8202613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3875" tIns="56937" rIns="113875" bIns="56937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latin typeface="黑体" pitchFamily="2" charset="-122"/>
                <a:ea typeface="黑体" pitchFamily="2" charset="-122"/>
              </a:rPr>
              <a:t>强脉冲辐射环境模拟与效应国家重点实验室</a:t>
            </a:r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1952625" y="512763"/>
            <a:ext cx="4727575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3875" tIns="56937" rIns="113875" bIns="56937">
            <a:spAutoFit/>
          </a:bodyPr>
          <a:lstStyle/>
          <a:p>
            <a:r>
              <a:rPr lang="en-US" altLang="zh-CN" sz="1200">
                <a:solidFill>
                  <a:schemeClr val="accent1"/>
                </a:solidFill>
                <a:cs typeface="Times New Roman" pitchFamily="18" charset="0"/>
              </a:rPr>
              <a:t>State Key Laboratory of Intense Pulsed Radiation Simulation and Effect </a:t>
            </a:r>
            <a:endParaRPr lang="zh-CN" altLang="en-US" sz="1200">
              <a:solidFill>
                <a:schemeClr val="accent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advTm="3797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 idx="4294967295"/>
          </p:nvPr>
        </p:nvSpPr>
        <p:spPr>
          <a:xfrm>
            <a:off x="1428728" y="138094"/>
            <a:ext cx="7286676" cy="719138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en-US" altLang="zh-CN" sz="3600" dirty="0">
                <a:solidFill>
                  <a:schemeClr val="accent1"/>
                </a:solidFill>
              </a:rPr>
              <a:t>1</a:t>
            </a:r>
            <a:r>
              <a:rPr kumimoji="1" lang="zh-CN" altLang="en-US" sz="3600" dirty="0">
                <a:solidFill>
                  <a:schemeClr val="accent1"/>
                </a:solidFill>
              </a:rPr>
              <a:t> 大面积硬</a:t>
            </a:r>
            <a:r>
              <a:rPr kumimoji="1" lang="en-US" altLang="zh-CN" sz="3600" dirty="0">
                <a:solidFill>
                  <a:schemeClr val="accent1"/>
                </a:solidFill>
              </a:rPr>
              <a:t>X</a:t>
            </a:r>
            <a:r>
              <a:rPr kumimoji="1" lang="zh-CN" altLang="en-US" sz="3600" dirty="0">
                <a:solidFill>
                  <a:schemeClr val="accent1"/>
                </a:solidFill>
              </a:rPr>
              <a:t>射线源简介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143240" y="5786454"/>
            <a:ext cx="26432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/>
              <a:t>射线源实物图及结构图</a:t>
            </a:r>
          </a:p>
        </p:txBody>
      </p:sp>
      <p:sp>
        <p:nvSpPr>
          <p:cNvPr id="8" name="矩形 7"/>
          <p:cNvSpPr/>
          <p:nvPr/>
        </p:nvSpPr>
        <p:spPr>
          <a:xfrm>
            <a:off x="214282" y="1071546"/>
            <a:ext cx="8786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     大面积硬</a:t>
            </a:r>
            <a:r>
              <a:rPr lang="en-US" sz="2000" dirty="0"/>
              <a:t>X</a:t>
            </a:r>
            <a:r>
              <a:rPr lang="zh-CN" altLang="en-US" sz="2000" dirty="0"/>
              <a:t>射线源加速器是一台采用</a:t>
            </a:r>
            <a:r>
              <a:rPr lang="en-US" sz="2000" dirty="0"/>
              <a:t>4</a:t>
            </a:r>
            <a:r>
              <a:rPr lang="zh-CN" altLang="en-US" sz="2000" dirty="0"/>
              <a:t>路脉冲功率源驱动二极管的脉冲电子束加速器，能够产生辐照面积大、能谱逼真的硬</a:t>
            </a:r>
            <a:r>
              <a:rPr lang="en-US" sz="2000" dirty="0"/>
              <a:t>X</a:t>
            </a:r>
            <a:r>
              <a:rPr lang="zh-CN" altLang="en-US" sz="2000" dirty="0"/>
              <a:t>射线。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     该装置主要由</a:t>
            </a:r>
            <a:r>
              <a:rPr lang="en-US" sz="2000" dirty="0"/>
              <a:t>Marx</a:t>
            </a:r>
            <a:r>
              <a:rPr lang="zh-CN" altLang="en-US" sz="2000" dirty="0"/>
              <a:t>发生器、四路脉冲形成线、主同步开关、传输线、多针水开关、电子束二极管及其汇聚结构、辅助系统等构成。</a:t>
            </a:r>
            <a:endParaRPr lang="zh-CN" altLang="en-US" sz="2000" dirty="0">
              <a:latin typeface="+mn-ea"/>
              <a:ea typeface="+mn-ea"/>
            </a:endParaRPr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370750"/>
            <a:ext cx="4286280" cy="2228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87" name="图片 1" descr="F:\照片\设备照片6\IMG_20161208_095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348963"/>
            <a:ext cx="4019551" cy="225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5485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1"/>
          <p:cNvSpPr>
            <a:spLocks noChangeArrowheads="1"/>
          </p:cNvSpPr>
          <p:nvPr/>
        </p:nvSpPr>
        <p:spPr bwMode="auto">
          <a:xfrm>
            <a:off x="357158" y="1071546"/>
            <a:ext cx="850112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04800">
              <a:lnSpc>
                <a:spcPct val="150000"/>
              </a:lnSpc>
            </a:pPr>
            <a:r>
              <a:rPr lang="zh-CN" altLang="en-US" sz="2000" dirty="0"/>
              <a:t>脉冲功率源采用单个</a:t>
            </a:r>
            <a:r>
              <a:rPr lang="en-US" sz="2000" dirty="0"/>
              <a:t>Marx</a:t>
            </a:r>
            <a:r>
              <a:rPr lang="zh-CN" altLang="en-US" sz="2000" dirty="0"/>
              <a:t>发生器同时驱动四路脉冲，经过两级脉冲整形，将脉冲功率能量馈送给四个单间隙电子束二极管，同步输出高电压、大电流、快前沿的能量脉冲。</a:t>
            </a:r>
            <a:endParaRPr lang="en-US" altLang="zh-CN" sz="2000" dirty="0"/>
          </a:p>
          <a:p>
            <a:pPr lvl="0" indent="304800">
              <a:lnSpc>
                <a:spcPct val="150000"/>
              </a:lnSpc>
            </a:pPr>
            <a:r>
              <a:rPr lang="zh-CN" altLang="en-US" sz="2000" dirty="0"/>
              <a:t>该装置可以进行系统电磁脉冲效应易损性研究、核测试技术、材料与电子元器件的抗辐射性能等多种物理实验研究。</a:t>
            </a:r>
            <a:endParaRPr kumimoji="0" lang="en-US" altLang="zh-CN" sz="2000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大面积硬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X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射线源简介</a:t>
            </a:r>
          </a:p>
        </p:txBody>
      </p:sp>
      <p:pic>
        <p:nvPicPr>
          <p:cNvPr id="162817" name="图片 23"/>
          <p:cNvPicPr>
            <a:picLocks noChangeAspect="1" noChangeArrowheads="1"/>
          </p:cNvPicPr>
          <p:nvPr/>
        </p:nvPicPr>
        <p:blipFill>
          <a:blip r:embed="rId2"/>
          <a:srcRect l="35036" t="20036" r="36649" b="9904"/>
          <a:stretch>
            <a:fillRect/>
          </a:stretch>
        </p:blipFill>
        <p:spPr bwMode="auto">
          <a:xfrm>
            <a:off x="4929190" y="3571876"/>
            <a:ext cx="2928958" cy="272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18" name="图片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571876"/>
            <a:ext cx="3429024" cy="275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5485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857224" y="1214422"/>
            <a:ext cx="6572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主要参数：</a:t>
            </a:r>
          </a:p>
        </p:txBody>
      </p:sp>
      <p:sp>
        <p:nvSpPr>
          <p:cNvPr id="149505" name="Rectangle 1"/>
          <p:cNvSpPr>
            <a:spLocks noChangeArrowheads="1"/>
          </p:cNvSpPr>
          <p:nvPr/>
        </p:nvSpPr>
        <p:spPr bwMode="auto">
          <a:xfrm>
            <a:off x="1285852" y="2214554"/>
            <a:ext cx="75724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1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）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X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射线最高能量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200keV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，平均能量约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50keV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； </a:t>
            </a:r>
            <a:endParaRPr kumimoji="0" lang="zh-CN" altLang="en-US" sz="1100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）辐照面积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2000cm</a:t>
            </a:r>
            <a:r>
              <a:rPr kumimoji="0" lang="en-US" altLang="zh-CN" b="0" i="0" u="none" strike="noStrike" cap="none" normalizeH="0" baseline="3000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；</a:t>
            </a:r>
            <a:endParaRPr kumimoji="0" lang="zh-CN" altLang="en-US" sz="1100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3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）均匀性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2.2:1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；</a:t>
            </a:r>
            <a:endParaRPr kumimoji="0" lang="zh-CN" altLang="en-US" sz="1100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4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）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X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射线能注量大于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2mJ/cm</a:t>
            </a:r>
            <a:r>
              <a:rPr kumimoji="0" lang="en-US" altLang="zh-CN" b="0" i="0" u="none" strike="noStrike" cap="none" normalizeH="0" baseline="3000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2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；</a:t>
            </a:r>
            <a:endParaRPr kumimoji="0" lang="zh-CN" altLang="en-US" sz="1100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宋体" pitchFamily="2" charset="-122"/>
            </a:endParaRPr>
          </a:p>
          <a:p>
            <a:pPr lvl="0" indent="304800" eaLnBrk="0" hangingPunct="0">
              <a:lnSpc>
                <a:spcPct val="150000"/>
              </a:lnSpc>
            </a:pP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5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）</a:t>
            </a:r>
            <a:r>
              <a:rPr kumimoji="0" lang="en-US" altLang="zh-CN" dirty="0">
                <a:latin typeface="+mn-ea"/>
                <a:ea typeface="+mn-ea"/>
                <a:cs typeface="Times New Roman" pitchFamily="18" charset="0"/>
              </a:rPr>
              <a:t>X</a:t>
            </a:r>
            <a:r>
              <a:rPr kumimoji="0" lang="zh-CN" altLang="en-US" dirty="0">
                <a:latin typeface="+mn-ea"/>
                <a:ea typeface="+mn-ea"/>
                <a:cs typeface="Times New Roman" pitchFamily="18" charset="0"/>
              </a:rPr>
              <a:t>射线脉冲半高宽</a:t>
            </a:r>
            <a:r>
              <a:rPr kumimoji="0" lang="en-US" altLang="zh-CN" dirty="0">
                <a:latin typeface="+mn-ea"/>
                <a:ea typeface="+mn-ea"/>
                <a:cs typeface="Times New Roman" pitchFamily="18" charset="0"/>
              </a:rPr>
              <a:t>30</a:t>
            </a:r>
            <a:r>
              <a:rPr kumimoji="0" lang="zh-CN" altLang="en-US" dirty="0">
                <a:latin typeface="+mn-ea"/>
                <a:ea typeface="+mn-ea"/>
                <a:cs typeface="Times New Roman" pitchFamily="18" charset="0"/>
              </a:rPr>
              <a:t>～</a:t>
            </a:r>
            <a:r>
              <a:rPr kumimoji="0" lang="en-US" altLang="zh-CN" dirty="0">
                <a:latin typeface="+mn-ea"/>
                <a:ea typeface="+mn-ea"/>
                <a:cs typeface="Times New Roman" pitchFamily="18" charset="0"/>
              </a:rPr>
              <a:t>40ns</a:t>
            </a:r>
            <a:r>
              <a:rPr kumimoji="0" lang="zh-CN" altLang="en-US" b="0" i="0" u="none" strike="noStrike" cap="none" normalizeH="0" baseline="0" dirty="0">
                <a:ln>
                  <a:noFill/>
                </a:ln>
                <a:effectLst/>
                <a:latin typeface="+mn-ea"/>
                <a:ea typeface="+mn-ea"/>
                <a:cs typeface="Times New Roman" pitchFamily="18" charset="0"/>
              </a:rPr>
              <a:t>；</a:t>
            </a:r>
            <a:endParaRPr kumimoji="0" lang="en-US" altLang="zh-CN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Times New Roman" pitchFamily="18" charset="0"/>
            </a:endParaRPr>
          </a:p>
          <a:p>
            <a:pPr indent="304800" eaLnBrk="0" hangingPunct="0">
              <a:lnSpc>
                <a:spcPct val="150000"/>
              </a:lnSpc>
            </a:pPr>
            <a:r>
              <a:rPr kumimoji="0" lang="zh-CN" altLang="en-US" dirty="0">
                <a:latin typeface="+mn-ea"/>
                <a:ea typeface="+mn-ea"/>
                <a:cs typeface="Times New Roman" pitchFamily="18" charset="0"/>
              </a:rPr>
              <a:t>（</a:t>
            </a:r>
            <a:r>
              <a:rPr kumimoji="0" lang="en-US" altLang="zh-CN" dirty="0">
                <a:latin typeface="+mn-ea"/>
                <a:ea typeface="+mn-ea"/>
                <a:cs typeface="Times New Roman" pitchFamily="18" charset="0"/>
              </a:rPr>
              <a:t>6</a:t>
            </a:r>
            <a:r>
              <a:rPr kumimoji="0" lang="zh-CN" altLang="en-US" dirty="0">
                <a:latin typeface="+mn-ea"/>
                <a:ea typeface="+mn-ea"/>
                <a:cs typeface="Times New Roman" pitchFamily="18" charset="0"/>
              </a:rPr>
              <a:t>）剂量</a:t>
            </a:r>
            <a:r>
              <a:rPr lang="en-US" kern="100" dirty="0">
                <a:latin typeface="Times New Roman"/>
                <a:ea typeface="宋体"/>
              </a:rPr>
              <a:t>26.5</a:t>
            </a:r>
            <a:r>
              <a:rPr lang="en-US" altLang="zh-CN" kern="100" dirty="0">
                <a:latin typeface="Times New Roman"/>
                <a:ea typeface="宋体"/>
              </a:rPr>
              <a:t>rad@10cm</a:t>
            </a:r>
            <a:endParaRPr kumimoji="0" lang="en-US" altLang="zh-CN" b="0" i="0" u="none" strike="noStrike" cap="none" normalizeH="0" baseline="0" dirty="0">
              <a:ln>
                <a:noFill/>
              </a:ln>
              <a:effectLst/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大面积硬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X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射线源简介</a:t>
            </a:r>
          </a:p>
        </p:txBody>
      </p:sp>
    </p:spTree>
  </p:cSld>
  <p:clrMapOvr>
    <a:masterClrMapping/>
  </p:clrMapOvr>
  <p:transition advTm="45485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28596" y="1428736"/>
            <a:ext cx="8286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   X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光经过准直后照射在不同质量厚度的吸收片上，发生互相作用，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X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射线逐步被吸收。当强度为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I</a:t>
            </a:r>
            <a:r>
              <a:rPr lang="en-US" altLang="zh-CN" baseline="-25000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0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的射线穿过质量厚度为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d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的吸收片后，其强度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I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按指数衰减：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I=I</a:t>
            </a:r>
            <a:r>
              <a:rPr lang="en-US" altLang="zh-CN" baseline="-25000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0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e</a:t>
            </a:r>
            <a:r>
              <a:rPr lang="en-US" altLang="zh-CN" baseline="30000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-ρd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   将吸收片放在探测器前端，置于准直孔中，构成一个测量模块，多个模块形成阵列，可以采集到一组衰减程度不同的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X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射线强度数据，通过对该组数据进行解谱，就可以得到对应于各能量段的射线强度，从而得到</a:t>
            </a:r>
            <a:r>
              <a:rPr lang="en-US" altLang="zh-CN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X</a:t>
            </a:r>
            <a:r>
              <a:rPr lang="zh-CN" altLang="en-US" dirty="0">
                <a:latin typeface="宋体" pitchFamily="2" charset="-122"/>
                <a:ea typeface="宋体" pitchFamily="2" charset="-122"/>
                <a:cs typeface="Times New Roman" pitchFamily="18" charset="0"/>
              </a:rPr>
              <a:t>射线的能谱分布。</a:t>
            </a:r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能谱测量原理</a:t>
            </a:r>
          </a:p>
        </p:txBody>
      </p:sp>
    </p:spTree>
  </p:cSld>
  <p:clrMapOvr>
    <a:masterClrMapping/>
  </p:clrMapOvr>
  <p:transition advTm="45485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67544" y="1142984"/>
            <a:ext cx="8424936" cy="113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       能谱仪由准直器、吸收片、</a:t>
            </a:r>
            <a:r>
              <a:rPr lang="en-US" altLang="zh-CN" kern="100" dirty="0">
                <a:latin typeface="Times New Roman"/>
                <a:ea typeface="宋体"/>
                <a:cs typeface="Times New Roman"/>
              </a:rPr>
              <a:t>PIN</a:t>
            </a: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探测器阵列、直流高压电源、信号采集系统和电磁屏蔽系统组成。</a:t>
            </a:r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1214414" y="3857628"/>
          <a:ext cx="6929485" cy="1016000"/>
        </p:xfrm>
        <a:graphic>
          <a:graphicData uri="http://schemas.openxmlformats.org/drawingml/2006/table">
            <a:tbl>
              <a:tblPr/>
              <a:tblGrid>
                <a:gridCol w="1013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1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4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灵敏面积</a:t>
                      </a: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/cm</a:t>
                      </a:r>
                      <a:r>
                        <a:rPr lang="en-US" sz="1800" kern="100" baseline="30000" dirty="0">
                          <a:latin typeface="Times New Roman"/>
                          <a:ea typeface="宋体"/>
                          <a:cs typeface="Times New Roman"/>
                        </a:rPr>
                        <a:t>2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灵敏层厚度</a:t>
                      </a: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/</a:t>
                      </a:r>
                      <a:r>
                        <a:rPr lang="en-US" sz="1800" kern="100" dirty="0" err="1">
                          <a:latin typeface="Times New Roman"/>
                          <a:ea typeface="宋体"/>
                          <a:cs typeface="Times New Roman"/>
                        </a:rPr>
                        <a:t>μm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CN" altLang="en-US" sz="18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偏压</a:t>
                      </a: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en-US" sz="1800" kern="100" dirty="0">
                          <a:solidFill>
                            <a:schemeClr val="tx1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/V</a:t>
                      </a:r>
                      <a:endParaRPr kumimoji="0" lang="zh-CN" altLang="en-US" sz="1800" kern="100" dirty="0">
                        <a:solidFill>
                          <a:schemeClr val="tx1"/>
                        </a:solidFill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Load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/Ω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linear current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/A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time response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/ns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500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300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50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Times New Roman"/>
                          <a:ea typeface="宋体"/>
                          <a:cs typeface="Times New Roman"/>
                        </a:rPr>
                        <a:t>2.6</a:t>
                      </a:r>
                      <a:endParaRPr lang="zh-CN" sz="24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Times New Roman"/>
                          <a:ea typeface="宋体"/>
                          <a:cs typeface="Times New Roman"/>
                        </a:rPr>
                        <a:t>2.3</a:t>
                      </a:r>
                      <a:endParaRPr lang="zh-CN" sz="24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60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786050" y="3143248"/>
            <a:ext cx="29065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能谱仪用</a:t>
            </a:r>
            <a:r>
              <a:rPr lang="en-US" altLang="zh-CN" sz="2000" dirty="0">
                <a:ea typeface="黑体" pitchFamily="2" charset="-122"/>
                <a:cs typeface="Times New Roman" pitchFamily="18" charset="0"/>
              </a:rPr>
              <a:t>PIN</a:t>
            </a:r>
            <a:r>
              <a:rPr lang="zh-CN" altLang="en-US" sz="2000" dirty="0">
                <a:ea typeface="黑体" pitchFamily="2" charset="-122"/>
                <a:cs typeface="Times New Roman" pitchFamily="18" charset="0"/>
              </a:rPr>
              <a:t>探测器参数</a:t>
            </a:r>
          </a:p>
        </p:txBody>
      </p:sp>
    </p:spTree>
  </p:cSld>
  <p:clrMapOvr>
    <a:masterClrMapping/>
  </p:clrMapOvr>
  <p:transition advTm="45485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67544" y="1142984"/>
            <a:ext cx="8424936" cy="168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      能谱仪包含</a:t>
            </a:r>
            <a:r>
              <a:rPr lang="en-US" kern="100" dirty="0">
                <a:latin typeface="Times New Roman"/>
                <a:ea typeface="宋体"/>
              </a:rPr>
              <a:t>12</a:t>
            </a: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路测量模块，每个模块由一只</a:t>
            </a:r>
            <a:r>
              <a:rPr lang="en-US" kern="100" dirty="0">
                <a:latin typeface="Times New Roman"/>
                <a:ea typeface="宋体"/>
              </a:rPr>
              <a:t>PIN</a:t>
            </a: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探测器和吸收片组成，被分别放置在准直孔中。为了防止探测器之间射线互相串扰，各个准直孔之间必须用高</a:t>
            </a:r>
            <a:r>
              <a:rPr lang="en-US" kern="100" dirty="0">
                <a:latin typeface="Times New Roman"/>
                <a:ea typeface="宋体"/>
              </a:rPr>
              <a:t>Z</a:t>
            </a:r>
            <a:r>
              <a:rPr lang="zh-CN" altLang="en-US" kern="100" dirty="0">
                <a:latin typeface="Times New Roman"/>
                <a:ea typeface="宋体"/>
                <a:cs typeface="Times New Roman"/>
              </a:rPr>
              <a:t>材料隔开。</a:t>
            </a:r>
            <a:endParaRPr lang="zh-CN" altLang="en-US" dirty="0">
              <a:ea typeface="黑体" pitchFamily="2" charset="-122"/>
              <a:cs typeface="Times New Roman" pitchFamily="18" charset="0"/>
            </a:endParaRPr>
          </a:p>
        </p:txBody>
      </p:sp>
      <p:sp>
        <p:nvSpPr>
          <p:cNvPr id="19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  <p:sp>
        <p:nvSpPr>
          <p:cNvPr id="2160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16065" name="Object 1"/>
          <p:cNvGraphicFramePr>
            <a:graphicFrameLocks noChangeAspect="1"/>
          </p:cNvGraphicFramePr>
          <p:nvPr/>
        </p:nvGraphicFramePr>
        <p:xfrm>
          <a:off x="214282" y="3000372"/>
          <a:ext cx="5286412" cy="2989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08" r:id="rId4" imgW="3718709" imgH="2092226" progId="Visio.Drawing.11">
                  <p:embed/>
                </p:oleObj>
              </mc:Choice>
              <mc:Fallback>
                <p:oleObj r:id="rId4" imgW="3718709" imgH="2092226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000372"/>
                        <a:ext cx="5286412" cy="29899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2" descr="E:\su\工作\项目相关\硬X\能谱测量\串级能谱测量\照片\IMG_1194.JPG"/>
          <p:cNvPicPr>
            <a:picLocks noChangeAspect="1" noChangeArrowheads="1"/>
          </p:cNvPicPr>
          <p:nvPr/>
        </p:nvPicPr>
        <p:blipFill>
          <a:blip r:embed="rId6" cstate="print"/>
          <a:srcRect t="19167"/>
          <a:stretch>
            <a:fillRect/>
          </a:stretch>
        </p:blipFill>
        <p:spPr bwMode="auto">
          <a:xfrm>
            <a:off x="5857884" y="4929198"/>
            <a:ext cx="2857520" cy="1536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5485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99907" y="1500174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（</a:t>
            </a:r>
            <a:r>
              <a:rPr lang="en-US" altLang="en-US" sz="1800" dirty="0">
                <a:ea typeface="黑体" pitchFamily="2" charset="-122"/>
                <a:cs typeface="Times New Roman" pitchFamily="18" charset="0"/>
              </a:rPr>
              <a:t>1</a:t>
            </a:r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）吸收片选择</a:t>
            </a:r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928802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矩形 13"/>
          <p:cNvSpPr/>
          <p:nvPr/>
        </p:nvSpPr>
        <p:spPr>
          <a:xfrm>
            <a:off x="1000100" y="3214686"/>
            <a:ext cx="1685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（</a:t>
            </a:r>
            <a:r>
              <a:rPr lang="en-US" altLang="en-US" sz="1800" dirty="0">
                <a:ea typeface="黑体" pitchFamily="2" charset="-122"/>
                <a:cs typeface="Times New Roman" pitchFamily="18" charset="0"/>
              </a:rPr>
              <a:t>2</a:t>
            </a:r>
            <a:r>
              <a:rPr lang="zh-CN" altLang="en-US" sz="1800" dirty="0">
                <a:ea typeface="黑体" pitchFamily="2" charset="-122"/>
                <a:cs typeface="Times New Roman" pitchFamily="18" charset="0"/>
              </a:rPr>
              <a:t>）散射计算</a:t>
            </a:r>
          </a:p>
        </p:txBody>
      </p:sp>
      <p:sp>
        <p:nvSpPr>
          <p:cNvPr id="17" name="矩形 16"/>
          <p:cNvSpPr/>
          <p:nvPr/>
        </p:nvSpPr>
        <p:spPr>
          <a:xfrm>
            <a:off x="1928794" y="3643314"/>
            <a:ext cx="53030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ea typeface="宋体" pitchFamily="2" charset="-122"/>
                <a:cs typeface="Times New Roman" pitchFamily="18" charset="0"/>
              </a:rPr>
              <a:t>不同厚度吸收片散射影响小于</a:t>
            </a:r>
            <a:r>
              <a:rPr lang="en-US" altLang="zh-CN" sz="1600" dirty="0">
                <a:ea typeface="宋体" pitchFamily="2" charset="-122"/>
                <a:cs typeface="Times New Roman" pitchFamily="18" charset="0"/>
              </a:rPr>
              <a:t>5%</a:t>
            </a:r>
            <a:r>
              <a:rPr lang="zh-CN" altLang="en-US" sz="1600" dirty="0">
                <a:ea typeface="宋体" pitchFamily="2" charset="-122"/>
                <a:cs typeface="Times New Roman" pitchFamily="18" charset="0"/>
              </a:rPr>
              <a:t>时对应的</a:t>
            </a:r>
            <a:r>
              <a:rPr lang="en-US" altLang="zh-CN" sz="1600" dirty="0">
                <a:ea typeface="宋体" pitchFamily="2" charset="-122"/>
                <a:cs typeface="Times New Roman" pitchFamily="18" charset="0"/>
              </a:rPr>
              <a:t>PIN</a:t>
            </a:r>
            <a:r>
              <a:rPr lang="zh-CN" altLang="en-US" sz="1600" dirty="0">
                <a:ea typeface="宋体" pitchFamily="2" charset="-122"/>
                <a:cs typeface="Times New Roman" pitchFamily="18" charset="0"/>
              </a:rPr>
              <a:t>探测器距离</a:t>
            </a:r>
          </a:p>
        </p:txBody>
      </p:sp>
      <p:sp>
        <p:nvSpPr>
          <p:cNvPr id="18" name="矩形 17"/>
          <p:cNvSpPr/>
          <p:nvPr/>
        </p:nvSpPr>
        <p:spPr>
          <a:xfrm>
            <a:off x="1643042" y="5000636"/>
            <a:ext cx="5561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1206FA"/>
                </a:solidFill>
                <a:ea typeface="黑体" pitchFamily="2" charset="-122"/>
                <a:cs typeface="Times New Roman" pitchFamily="18" charset="0"/>
              </a:rPr>
              <a:t>统一取</a:t>
            </a:r>
            <a:r>
              <a:rPr lang="en-US" altLang="zh-CN" dirty="0">
                <a:solidFill>
                  <a:srgbClr val="1206FA"/>
                </a:solidFill>
                <a:ea typeface="黑体" pitchFamily="2" charset="-122"/>
                <a:cs typeface="Times New Roman" pitchFamily="18" charset="0"/>
              </a:rPr>
              <a:t>4.4cm</a:t>
            </a:r>
            <a:r>
              <a:rPr lang="zh-CN" altLang="en-US" dirty="0">
                <a:solidFill>
                  <a:srgbClr val="1206FA"/>
                </a:solidFill>
                <a:ea typeface="黑体" pitchFamily="2" charset="-122"/>
                <a:cs typeface="Times New Roman" pitchFamily="18" charset="0"/>
              </a:rPr>
              <a:t>，消除距离不同产生的影响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1259632" y="4122715"/>
          <a:ext cx="6859270" cy="547498"/>
        </p:xfrm>
        <a:graphic>
          <a:graphicData uri="http://schemas.openxmlformats.org/drawingml/2006/table">
            <a:tbl>
              <a:tblPr/>
              <a:tblGrid>
                <a:gridCol w="930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08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CN" sz="1400" kern="100">
                          <a:latin typeface="Times New Roman"/>
                          <a:ea typeface="宋体"/>
                        </a:rPr>
                        <a:t>厚度</a:t>
                      </a:r>
                      <a:r>
                        <a:rPr lang="en-US" sz="1400" kern="100">
                          <a:latin typeface="Times New Roman"/>
                          <a:ea typeface="宋体"/>
                        </a:rPr>
                        <a:t>/cm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0.1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0.2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0.4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0.6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0.8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1.0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1.3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2.0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3.0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4.0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5.0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CN" sz="1400" kern="100">
                          <a:latin typeface="Times New Roman"/>
                          <a:ea typeface="宋体"/>
                        </a:rPr>
                        <a:t>距离</a:t>
                      </a:r>
                      <a:r>
                        <a:rPr lang="en-US" sz="1400" kern="100">
                          <a:latin typeface="Times New Roman"/>
                          <a:ea typeface="宋体"/>
                        </a:rPr>
                        <a:t>/cm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0.42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1.0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1.8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2.6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2.9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3.5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4.4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5.9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kern="100">
                          <a:latin typeface="Times New Roman"/>
                          <a:ea typeface="宋体"/>
                        </a:rPr>
                        <a:t>8</a:t>
                      </a:r>
                      <a:endParaRPr lang="zh-CN" sz="18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400" kern="1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0" algn="just">
                        <a:lnSpc>
                          <a:spcPct val="14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400" kern="1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标题 1"/>
          <p:cNvSpPr txBox="1">
            <a:spLocks/>
          </p:cNvSpPr>
          <p:nvPr/>
        </p:nvSpPr>
        <p:spPr>
          <a:xfrm>
            <a:off x="1428728" y="138094"/>
            <a:ext cx="7286676" cy="71913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结构组成及标定</a:t>
            </a:r>
          </a:p>
        </p:txBody>
      </p:sp>
    </p:spTree>
  </p:cSld>
  <p:clrMapOvr>
    <a:masterClrMapping/>
  </p:clrMapOvr>
  <p:transition advTm="45485">
    <p:pull dir="r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5146127</TotalTime>
  <Words>1422</Words>
  <Application>Microsoft Office PowerPoint</Application>
  <PresentationFormat>全屏显示(4:3)</PresentationFormat>
  <Paragraphs>252</Paragraphs>
  <Slides>22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黑体</vt:lpstr>
      <vt:lpstr>宋体</vt:lpstr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聚合</vt:lpstr>
      <vt:lpstr>Visio.Drawing.11</vt:lpstr>
      <vt:lpstr>Graph</vt:lpstr>
      <vt:lpstr>Visio</vt:lpstr>
      <vt:lpstr>200keV的脉冲硬X射线能谱测量</vt:lpstr>
      <vt:lpstr>主要内容</vt:lpstr>
      <vt:lpstr>1 大面积硬X射线源简介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述职报告</dc:title>
  <dc:creator>laidgd13</dc:creator>
  <cp:lastModifiedBy>xcw9504@163.com</cp:lastModifiedBy>
  <cp:revision>2480</cp:revision>
  <dcterms:created xsi:type="dcterms:W3CDTF">2010-06-23T09:25:14Z</dcterms:created>
  <dcterms:modified xsi:type="dcterms:W3CDTF">2021-10-09T14:05:48Z</dcterms:modified>
</cp:coreProperties>
</file>