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60" r:id="rId3"/>
    <p:sldId id="358" r:id="rId4"/>
    <p:sldId id="352" r:id="rId5"/>
    <p:sldId id="368" r:id="rId6"/>
    <p:sldId id="369" r:id="rId7"/>
    <p:sldId id="370" r:id="rId8"/>
    <p:sldId id="371" r:id="rId9"/>
    <p:sldId id="372" r:id="rId10"/>
    <p:sldId id="373" r:id="rId11"/>
    <p:sldId id="375" r:id="rId12"/>
    <p:sldId id="376" r:id="rId13"/>
    <p:sldId id="377" r:id="rId14"/>
    <p:sldId id="378" r:id="rId15"/>
    <p:sldId id="380" r:id="rId16"/>
  </p:sldIdLst>
  <p:sldSz cx="122047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wardouc"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5035"/>
    <a:srgbClr val="CCECFF"/>
    <a:srgbClr val="008080"/>
    <a:srgbClr val="FFCCCC"/>
    <a:srgbClr val="055F3F"/>
    <a:srgbClr val="006666"/>
    <a:srgbClr val="006699"/>
    <a:srgbClr val="339966"/>
    <a:srgbClr val="DE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816" autoAdjust="0"/>
    <p:restoredTop sz="94659" autoAdjust="0"/>
  </p:normalViewPr>
  <p:slideViewPr>
    <p:cSldViewPr showGuides="1">
      <p:cViewPr>
        <p:scale>
          <a:sx n="100" d="100"/>
          <a:sy n="100" d="100"/>
        </p:scale>
        <p:origin x="-792" y="-264"/>
      </p:cViewPr>
      <p:guideLst>
        <p:guide orient="horz" pos="1964"/>
        <p:guide pos="3862"/>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2047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ctrTitle"/>
          </p:nvPr>
        </p:nvSpPr>
        <p:spPr>
          <a:xfrm>
            <a:off x="915353" y="2130426"/>
            <a:ext cx="10373995"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30705" y="3886200"/>
            <a:ext cx="854329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fld>
            <a:endParaRPr lang="zh-CN" altLang="en-US" dirty="0"/>
          </a:p>
        </p:txBody>
      </p:sp>
      <p:pic>
        <p:nvPicPr>
          <p:cNvPr id="11" name="图片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1750" y="504454"/>
            <a:ext cx="1274107" cy="109866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8407" y="274639"/>
            <a:ext cx="2746058"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10235" y="274639"/>
            <a:ext cx="8034761"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0235" y="274638"/>
            <a:ext cx="10028619" cy="1143000"/>
          </a:xfrm>
        </p:spPr>
        <p:txBody>
          <a:bodyPr/>
          <a:lstStyle>
            <a:lvl1pPr algn="l">
              <a:defRPr b="1">
                <a:latin typeface="Arial" panose="020B0604020202020204" pitchFamily="34" charset="0"/>
                <a:cs typeface="Arial" panose="020B0604020202020204" pitchFamily="34" charset="0"/>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矩形 5"/>
          <p:cNvSpPr/>
          <p:nvPr userDrawn="1"/>
        </p:nvSpPr>
        <p:spPr>
          <a:xfrm>
            <a:off x="4413027" y="6470018"/>
            <a:ext cx="3640740" cy="338554"/>
          </a:xfrm>
          <a:prstGeom prst="rect">
            <a:avLst/>
          </a:prstGeom>
        </p:spPr>
        <p:txBody>
          <a:bodyPr wrap="none">
            <a:spAutoFit/>
          </a:bodyPr>
          <a:lstStyle/>
          <a:p>
            <a:r>
              <a:rPr lang="en-US" altLang="zh-CN" sz="1600" b="1" dirty="0" smtClean="0">
                <a:solidFill>
                  <a:srgbClr val="006666"/>
                </a:solidFill>
                <a:latin typeface="Segoe UI" panose="020B0502040204020203" pitchFamily="34" charset="0"/>
                <a:ea typeface="隶书" panose="02010509060101010101" pitchFamily="49" charset="-122"/>
                <a:cs typeface="Segoe UI" panose="020B0502040204020203" pitchFamily="34" charset="0"/>
              </a:rPr>
              <a:t>song_li206@163.com, 18373139858</a:t>
            </a:r>
            <a:endParaRPr lang="zh-CN" altLang="en-US" sz="1600" b="1" dirty="0">
              <a:solidFill>
                <a:srgbClr val="006666"/>
              </a:solidFill>
              <a:latin typeface="Segoe UI" panose="020B0502040204020203" pitchFamily="34" charset="0"/>
              <a:ea typeface="隶书" panose="02010509060101010101" pitchFamily="49" charset="-122"/>
              <a:cs typeface="Segoe UI" panose="020B0502040204020203" pitchFamily="34" charset="0"/>
            </a:endParaRPr>
          </a:p>
        </p:txBody>
      </p:sp>
      <p:sp>
        <p:nvSpPr>
          <p:cNvPr id="8" name="矩形 7"/>
          <p:cNvSpPr/>
          <p:nvPr userDrawn="1"/>
        </p:nvSpPr>
        <p:spPr>
          <a:xfrm>
            <a:off x="11463709" y="6470018"/>
            <a:ext cx="631904" cy="338554"/>
          </a:xfrm>
          <a:prstGeom prst="rect">
            <a:avLst/>
          </a:prstGeom>
        </p:spPr>
        <p:txBody>
          <a:bodyPr wrap="none">
            <a:spAutoFit/>
          </a:bodyPr>
          <a:lstStyle/>
          <a:p>
            <a:r>
              <a:rPr lang="en-US" altLang="zh-CN" sz="1600" b="1" dirty="0" smtClean="0">
                <a:solidFill>
                  <a:srgbClr val="006666"/>
                </a:solidFill>
                <a:latin typeface="Segoe UI" panose="020B0502040204020203" pitchFamily="34" charset="0"/>
                <a:ea typeface="隶书" panose="02010509060101010101" pitchFamily="49" charset="-122"/>
                <a:cs typeface="Segoe UI" panose="020B0502040204020203" pitchFamily="34" charset="0"/>
              </a:rPr>
              <a:t>1/50</a:t>
            </a:r>
            <a:endParaRPr lang="zh-CN" altLang="en-US" sz="1600" b="1" dirty="0">
              <a:solidFill>
                <a:srgbClr val="006666"/>
              </a:solidFill>
              <a:latin typeface="Segoe UI" panose="020B0502040204020203" pitchFamily="34" charset="0"/>
              <a:ea typeface="隶书" panose="02010509060101010101" pitchFamily="49" charset="-122"/>
              <a:cs typeface="Segoe UI" panose="020B0502040204020203"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4087" y="4406901"/>
            <a:ext cx="10373995"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4087" y="2906713"/>
            <a:ext cx="1037399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10235"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204056"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10235" y="1535113"/>
            <a:ext cx="539252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10235" y="2174875"/>
            <a:ext cx="53925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9819" y="1535113"/>
            <a:ext cx="53946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9819" y="2174875"/>
            <a:ext cx="53946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10236" y="273050"/>
            <a:ext cx="4015262"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71699" y="273051"/>
            <a:ext cx="68227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10236" y="1435101"/>
            <a:ext cx="40152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2207" y="4800600"/>
            <a:ext cx="732282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2207" y="612775"/>
            <a:ext cx="73228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2207" y="5367338"/>
            <a:ext cx="73228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760130-D6BA-47D8-90E5-9AB6461CB06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4.png"/><Relationship Id="rId12" Type="http://schemas.openxmlformats.org/officeDocument/2006/relationships/image" Target="../media/image3.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10235" y="274638"/>
            <a:ext cx="1098423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10235" y="1600201"/>
            <a:ext cx="1098423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10235" y="6356351"/>
            <a:ext cx="284776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60130-D6BA-47D8-90E5-9AB6461CB06F}" type="datetimeFigureOut">
              <a:rPr lang="zh-CN" altLang="en-US" smtClean="0"/>
            </a:fld>
            <a:endParaRPr lang="zh-CN" altLang="en-US"/>
          </a:p>
        </p:txBody>
      </p:sp>
      <p:sp>
        <p:nvSpPr>
          <p:cNvPr id="5" name="页脚占位符 4"/>
          <p:cNvSpPr>
            <a:spLocks noGrp="1"/>
          </p:cNvSpPr>
          <p:nvPr>
            <p:ph type="ftr" sz="quarter" idx="3"/>
          </p:nvPr>
        </p:nvSpPr>
        <p:spPr>
          <a:xfrm>
            <a:off x="4169939" y="6356351"/>
            <a:ext cx="386482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46702" y="6356351"/>
            <a:ext cx="28477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5560F-AFA2-4C4E-81BC-1312CB16D280}" type="slidenum">
              <a:rPr lang="zh-CN" altLang="en-US" smtClean="0"/>
            </a:fld>
            <a:endParaRPr lang="zh-CN" altLang="en-US"/>
          </a:p>
        </p:txBody>
      </p:sp>
      <p:pic>
        <p:nvPicPr>
          <p:cNvPr id="8" name="Picture 3"/>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0"/>
            <a:ext cx="122047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userDrawn="1"/>
        </p:nvSpPr>
        <p:spPr>
          <a:xfrm>
            <a:off x="156947" y="160809"/>
            <a:ext cx="10441160" cy="707886"/>
          </a:xfrm>
          <a:prstGeom prst="rect">
            <a:avLst/>
          </a:prstGeom>
          <a:solidFill>
            <a:schemeClr val="bg1">
              <a:lumMod val="95000"/>
            </a:schemeClr>
          </a:solidFill>
        </p:spPr>
        <p:txBody>
          <a:bodyPr wrap="square" rtlCol="0" anchor="ctr" anchorCtr="0">
            <a:spAutoFit/>
          </a:bodyPr>
          <a:lstStyle/>
          <a:p>
            <a:pPr algn="l">
              <a:lnSpc>
                <a:spcPct val="200000"/>
              </a:lnSpc>
              <a:spcBef>
                <a:spcPts val="3600"/>
              </a:spcBef>
              <a:spcAft>
                <a:spcPts val="3600"/>
              </a:spcAft>
            </a:pPr>
            <a:r>
              <a:rPr lang="en-US" altLang="zh-CN" sz="2000" b="1" dirty="0" smtClean="0">
                <a:solidFill>
                  <a:schemeClr val="bg1">
                    <a:lumMod val="50000"/>
                  </a:schemeClr>
                </a:solidFill>
                <a:latin typeface="Meiryo UI" panose="020B0604030504040204" pitchFamily="34" charset="-128"/>
                <a:ea typeface="Meiryo UI" panose="020B0604030504040204" pitchFamily="34" charset="-128"/>
                <a:cs typeface="Meiryo UI" panose="020B0604030504040204" pitchFamily="34" charset="-128"/>
              </a:rPr>
              <a:t> </a:t>
            </a:r>
            <a:endParaRPr lang="zh-CN" altLang="en-US" sz="2000" b="1" dirty="0">
              <a:solidFill>
                <a:schemeClr val="bg1">
                  <a:lumMod val="50000"/>
                </a:schemeClr>
              </a:solidFill>
              <a:latin typeface="Meiryo UI" panose="020B0604030504040204" pitchFamily="34" charset="-128"/>
              <a:ea typeface="Meiryo UI" panose="020B0604030504040204" pitchFamily="34" charset="-128"/>
              <a:cs typeface="Meiryo UI" panose="020B0604030504040204" pitchFamily="34" charset="-128"/>
            </a:endParaRPr>
          </a:p>
        </p:txBody>
      </p:sp>
      <p:sp>
        <p:nvSpPr>
          <p:cNvPr id="12" name="矩形 11"/>
          <p:cNvSpPr/>
          <p:nvPr userDrawn="1"/>
        </p:nvSpPr>
        <p:spPr>
          <a:xfrm>
            <a:off x="1777606"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50068" y="302286"/>
            <a:ext cx="1487785" cy="430887"/>
          </a:xfrm>
          <a:prstGeom prst="rect">
            <a:avLst/>
          </a:prstGeom>
          <a:noFill/>
        </p:spPr>
        <p:txBody>
          <a:bodyPr wrap="square" rtlCol="0">
            <a:spAutoFit/>
          </a:bodyPr>
          <a:lstStyle/>
          <a:p>
            <a:pPr algn="ctr"/>
            <a:r>
              <a:rPr lang="en-US" altLang="zh-CN" sz="2200" b="1" dirty="0" smtClean="0">
                <a:solidFill>
                  <a:srgbClr val="006666"/>
                </a:solidFill>
                <a:latin typeface="Segoe UI Semibold" panose="020B0702040204020203" pitchFamily="34" charset="0"/>
                <a:ea typeface="楷体" panose="02010609060101010101" pitchFamily="49" charset="-122"/>
              </a:rPr>
              <a:t>CONTENT</a:t>
            </a:r>
            <a:endParaRPr lang="zh-CN" altLang="en-US" sz="2200" b="1" dirty="0">
              <a:solidFill>
                <a:srgbClr val="006666"/>
              </a:solidFill>
              <a:latin typeface="Segoe UI Semibold" panose="020B0702040204020203" pitchFamily="34" charset="0"/>
              <a:ea typeface="楷体" panose="02010609060101010101" pitchFamily="49" charset="-122"/>
            </a:endParaRPr>
          </a:p>
        </p:txBody>
      </p:sp>
      <p:sp>
        <p:nvSpPr>
          <p:cNvPr id="16" name="矩形 15"/>
          <p:cNvSpPr/>
          <p:nvPr userDrawn="1"/>
        </p:nvSpPr>
        <p:spPr>
          <a:xfrm>
            <a:off x="3942038"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6107611"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userDrawn="1"/>
        </p:nvSpPr>
        <p:spPr>
          <a:xfrm>
            <a:off x="8243468"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userDrawn="1"/>
        </p:nvSpPr>
        <p:spPr>
          <a:xfrm>
            <a:off x="-7070" y="6454459"/>
            <a:ext cx="2509020" cy="369332"/>
          </a:xfrm>
          <a:prstGeom prst="rect">
            <a:avLst/>
          </a:prstGeom>
        </p:spPr>
        <p:txBody>
          <a:bodyPr wrap="none">
            <a:spAutoFit/>
          </a:bodyPr>
          <a:lstStyle/>
          <a:p>
            <a:r>
              <a:rPr lang="en-US" altLang="zh-CN" sz="1800" b="1" dirty="0" smtClean="0">
                <a:solidFill>
                  <a:srgbClr val="006666"/>
                </a:solidFill>
                <a:latin typeface="Times New Roman" panose="02020603050405020304" pitchFamily="18" charset="0"/>
                <a:ea typeface="隶书" panose="02010509060101010101" pitchFamily="49" charset="-122"/>
                <a:cs typeface="Times New Roman" panose="02020603050405020304" pitchFamily="18" charset="0"/>
              </a:rPr>
              <a:t>《</a:t>
            </a:r>
            <a:r>
              <a:rPr lang="zh-CN" altLang="en-US" sz="1800" b="1" dirty="0" smtClean="0">
                <a:solidFill>
                  <a:srgbClr val="006666"/>
                </a:solidFill>
                <a:latin typeface="Times New Roman" panose="02020603050405020304" pitchFamily="18" charset="0"/>
                <a:ea typeface="隶书" panose="02010509060101010101" pitchFamily="49" charset="-122"/>
                <a:cs typeface="Times New Roman" panose="02020603050405020304" pitchFamily="18" charset="0"/>
              </a:rPr>
              <a:t>脉冲功率技术基础</a:t>
            </a:r>
            <a:r>
              <a:rPr lang="en-US" altLang="zh-CN" sz="1800" b="1" dirty="0" smtClean="0">
                <a:solidFill>
                  <a:srgbClr val="006666"/>
                </a:solidFill>
                <a:latin typeface="Times New Roman" panose="02020603050405020304" pitchFamily="18" charset="0"/>
                <a:ea typeface="隶书" panose="02010509060101010101" pitchFamily="49" charset="-122"/>
                <a:cs typeface="Times New Roman" panose="02020603050405020304" pitchFamily="18" charset="0"/>
              </a:rPr>
              <a:t>》</a:t>
            </a:r>
            <a:endParaRPr lang="zh-CN" altLang="en-US" sz="1800" b="1" dirty="0">
              <a:solidFill>
                <a:srgbClr val="006666"/>
              </a:solidFill>
              <a:latin typeface="Times New Roman" panose="02020603050405020304" pitchFamily="18" charset="0"/>
              <a:ea typeface="隶书" panose="02010509060101010101" pitchFamily="49" charset="-122"/>
              <a:cs typeface="Times New Roman" panose="02020603050405020304" pitchFamily="18" charset="0"/>
            </a:endParaRPr>
          </a:p>
        </p:txBody>
      </p:sp>
      <p:pic>
        <p:nvPicPr>
          <p:cNvPr id="5123" name="Picture 3" descr="C:\Users\song\Desktop\PPT-NUDT\48826e620f654dd5bdb783771abfe9bf.png"/>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l="68900" t="32368" r="6056" b="31738"/>
          <a:stretch>
            <a:fillRect/>
          </a:stretch>
        </p:blipFill>
        <p:spPr bwMode="auto">
          <a:xfrm>
            <a:off x="10769153" y="228858"/>
            <a:ext cx="1146225" cy="115026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3.xml"/><Relationship Id="rId2" Type="http://schemas.openxmlformats.org/officeDocument/2006/relationships/image" Target="../media/image17.emf"/><Relationship Id="rId1"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3.xml"/><Relationship Id="rId2" Type="http://schemas.openxmlformats.org/officeDocument/2006/relationships/image" Target="../media/image7.emf"/><Relationship Id="rId1"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8.png"/><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3.xml"/><Relationship Id="rId4" Type="http://schemas.openxmlformats.org/officeDocument/2006/relationships/image" Target="../media/image10.emf"/><Relationship Id="rId3" Type="http://schemas.openxmlformats.org/officeDocument/2006/relationships/oleObject" Target="../embeddings/oleObject3.bin"/><Relationship Id="rId2" Type="http://schemas.openxmlformats.org/officeDocument/2006/relationships/image" Target="../media/image9.emf"/><Relationship Id="rId1"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8" Type="http://schemas.openxmlformats.org/officeDocument/2006/relationships/vmlDrawing" Target="../drawings/vmlDrawing3.vml"/><Relationship Id="rId7" Type="http://schemas.openxmlformats.org/officeDocument/2006/relationships/slideLayout" Target="../slideLayouts/slideLayout3.xml"/><Relationship Id="rId6" Type="http://schemas.openxmlformats.org/officeDocument/2006/relationships/image" Target="../media/image13.emf"/><Relationship Id="rId5" Type="http://schemas.openxmlformats.org/officeDocument/2006/relationships/oleObject" Target="../embeddings/oleObject6.bin"/><Relationship Id="rId4" Type="http://schemas.openxmlformats.org/officeDocument/2006/relationships/image" Target="../media/image12.emf"/><Relationship Id="rId3" Type="http://schemas.openxmlformats.org/officeDocument/2006/relationships/oleObject" Target="../embeddings/oleObject5.bin"/><Relationship Id="rId2" Type="http://schemas.openxmlformats.org/officeDocument/2006/relationships/image" Target="../media/image11.emf"/><Relationship Id="rId1"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3.xml"/><Relationship Id="rId2" Type="http://schemas.openxmlformats.org/officeDocument/2006/relationships/image" Target="../media/image14.emf"/><Relationship Id="rId1"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6.png"/><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1755" y="1636071"/>
            <a:ext cx="11139310" cy="841375"/>
          </a:xfrm>
          <a:prstGeom prst="rect">
            <a:avLst/>
          </a:prstGeom>
        </p:spPr>
        <p:txBody>
          <a:bodyPr wrap="square">
            <a:spAutoFit/>
          </a:bodyPr>
          <a:lstStyle/>
          <a:p>
            <a:pPr marL="382270" indent="-382270" algn="ctr">
              <a:lnSpc>
                <a:spcPct val="125000"/>
              </a:lnSpc>
              <a:spcAft>
                <a:spcPts val="0"/>
              </a:spcAft>
            </a:pPr>
            <a:r>
              <a:rPr lang="zh-CN" altLang="en-US" sz="3900" b="1" kern="100" dirty="0">
                <a:latin typeface="黑体" panose="02010609060101010101" pitchFamily="49" charset="-122"/>
                <a:ea typeface="黑体" panose="02010609060101010101" pitchFamily="49" charset="-122"/>
                <a:cs typeface="Segoe UI" panose="020B0502040204020203" pitchFamily="34" charset="0"/>
              </a:rPr>
              <a:t>紧凑型脉冲变压器组合绝缘特性研究</a:t>
            </a:r>
            <a:endParaRPr lang="zh-CN" altLang="en-US" sz="3900" b="1" kern="100" dirty="0">
              <a:latin typeface="黑体" panose="02010609060101010101" pitchFamily="49" charset="-122"/>
              <a:ea typeface="黑体" panose="02010609060101010101" pitchFamily="49" charset="-122"/>
              <a:cs typeface="Segoe UI" panose="020B0502040204020203" pitchFamily="34" charset="0"/>
            </a:endParaRPr>
          </a:p>
        </p:txBody>
      </p:sp>
      <p:sp>
        <p:nvSpPr>
          <p:cNvPr id="8" name="矩形 7"/>
          <p:cNvSpPr/>
          <p:nvPr/>
        </p:nvSpPr>
        <p:spPr>
          <a:xfrm>
            <a:off x="1997894" y="437808"/>
            <a:ext cx="3272050" cy="707886"/>
          </a:xfrm>
          <a:prstGeom prst="rect">
            <a:avLst/>
          </a:prstGeom>
        </p:spPr>
        <p:txBody>
          <a:bodyPr wrap="none">
            <a:spAutoFit/>
          </a:bodyPr>
          <a:lstStyle/>
          <a:p>
            <a:r>
              <a:rPr lang="zh-CN" altLang="en-US" sz="4000" dirty="0">
                <a:solidFill>
                  <a:srgbClr val="DE0000"/>
                </a:solidFill>
                <a:latin typeface="隶书" panose="02010509060101010101" pitchFamily="49" charset="-122"/>
                <a:ea typeface="隶书" panose="02010509060101010101" pitchFamily="49" charset="-122"/>
              </a:rPr>
              <a:t>国防科技大学</a:t>
            </a:r>
            <a:endParaRPr lang="zh-CN" altLang="en-US" sz="4000" dirty="0">
              <a:solidFill>
                <a:srgbClr val="DE0000"/>
              </a:solidFill>
              <a:latin typeface="隶书" panose="02010509060101010101" pitchFamily="49" charset="-122"/>
              <a:ea typeface="隶书" panose="02010509060101010101" pitchFamily="49" charset="-122"/>
            </a:endParaRPr>
          </a:p>
        </p:txBody>
      </p:sp>
      <p:sp>
        <p:nvSpPr>
          <p:cNvPr id="9" name="矩形 8"/>
          <p:cNvSpPr/>
          <p:nvPr/>
        </p:nvSpPr>
        <p:spPr>
          <a:xfrm>
            <a:off x="2018214" y="1155557"/>
            <a:ext cx="4877938" cy="400110"/>
          </a:xfrm>
          <a:prstGeom prst="rect">
            <a:avLst/>
          </a:prstGeom>
        </p:spPr>
        <p:txBody>
          <a:bodyPr wrap="none">
            <a:spAutoFit/>
          </a:bodyPr>
          <a:lstStyle/>
          <a:p>
            <a:r>
              <a:rPr lang="en-US" altLang="zh-CN" sz="2000" b="1" dirty="0">
                <a:solidFill>
                  <a:srgbClr val="DE0000"/>
                </a:solidFill>
                <a:latin typeface="Segoe UI Emoji" panose="020B0502040204020203" pitchFamily="34" charset="0"/>
                <a:ea typeface="Segoe UI Emoji" panose="020B0502040204020203" pitchFamily="34" charset="0"/>
              </a:rPr>
              <a:t>National University of Defense Technology</a:t>
            </a:r>
            <a:endParaRPr lang="zh-CN" altLang="en-US" sz="2000" dirty="0">
              <a:solidFill>
                <a:srgbClr val="DE0000"/>
              </a:solidFill>
              <a:latin typeface="Segoe UI Emoji" panose="020B0502040204020203" pitchFamily="34" charset="0"/>
              <a:ea typeface="隶书" panose="02010509060101010101" pitchFamily="49" charset="-122"/>
            </a:endParaRPr>
          </a:p>
        </p:txBody>
      </p:sp>
      <p:sp>
        <p:nvSpPr>
          <p:cNvPr id="11" name="矩形 10"/>
          <p:cNvSpPr/>
          <p:nvPr/>
        </p:nvSpPr>
        <p:spPr>
          <a:xfrm>
            <a:off x="561928" y="4028367"/>
            <a:ext cx="9412448" cy="369332"/>
          </a:xfrm>
          <a:prstGeom prst="rect">
            <a:avLst/>
          </a:prstGeom>
        </p:spPr>
        <p:txBody>
          <a:bodyPr wrap="none">
            <a:spAutoFit/>
          </a:bodyPr>
          <a:lstStyle/>
          <a:p>
            <a:r>
              <a:rPr lang="en-US" altLang="zh-CN" b="1" dirty="0" smtClean="0">
                <a:solidFill>
                  <a:schemeClr val="bg1"/>
                </a:solidFill>
                <a:latin typeface="Segoe UI Emoji" panose="020B0502040204020203" pitchFamily="34" charset="0"/>
                <a:ea typeface="Segoe UI Emoji" panose="020B0502040204020203" pitchFamily="34" charset="0"/>
              </a:rPr>
              <a:t>College of Advanced Interdisciplinary Studies, Institute </a:t>
            </a:r>
            <a:r>
              <a:rPr lang="en-US" altLang="zh-CN" b="1" dirty="0">
                <a:solidFill>
                  <a:schemeClr val="bg1"/>
                </a:solidFill>
                <a:latin typeface="Segoe UI Emoji" panose="020B0502040204020203" pitchFamily="34" charset="0"/>
                <a:ea typeface="Segoe UI Emoji" panose="020B0502040204020203" pitchFamily="34" charset="0"/>
              </a:rPr>
              <a:t>of High Power Microwave Technology</a:t>
            </a:r>
            <a:endParaRPr lang="zh-CN" altLang="en-US" dirty="0">
              <a:solidFill>
                <a:schemeClr val="bg1"/>
              </a:solidFill>
              <a:latin typeface="Segoe UI Emoji" panose="020B0502040204020203" pitchFamily="34" charset="0"/>
              <a:ea typeface="隶书" panose="02010509060101010101" pitchFamily="49" charset="-122"/>
            </a:endParaRPr>
          </a:p>
        </p:txBody>
      </p:sp>
      <p:sp>
        <p:nvSpPr>
          <p:cNvPr id="3" name="矩形 2"/>
          <p:cNvSpPr/>
          <p:nvPr/>
        </p:nvSpPr>
        <p:spPr>
          <a:xfrm>
            <a:off x="702089" y="5445259"/>
            <a:ext cx="10131199" cy="323165"/>
          </a:xfrm>
          <a:prstGeom prst="rect">
            <a:avLst/>
          </a:prstGeom>
        </p:spPr>
        <p:txBody>
          <a:bodyPr wrap="square">
            <a:spAutoFit/>
          </a:bodyPr>
          <a:lstStyle/>
          <a:p>
            <a:pPr>
              <a:spcAft>
                <a:spcPts val="0"/>
              </a:spcAft>
            </a:pPr>
            <a:r>
              <a:rPr lang="en-US" altLang="zh-CN" sz="1500" b="1" i="1" kern="100" dirty="0" smtClean="0">
                <a:latin typeface="Times New Roman" panose="02020603050405020304" pitchFamily="18" charset="0"/>
                <a:ea typeface="楷体_GB2312"/>
              </a:rPr>
              <a:t>1. College of </a:t>
            </a:r>
            <a:r>
              <a:rPr lang="en-US" altLang="zh-CN" sz="1500" b="1" i="1" kern="100" dirty="0">
                <a:latin typeface="Times New Roman" panose="02020603050405020304" pitchFamily="18" charset="0"/>
                <a:ea typeface="楷体_GB2312"/>
              </a:rPr>
              <a:t>Advanced </a:t>
            </a:r>
            <a:r>
              <a:rPr lang="en-US" altLang="zh-CN" sz="1500" b="1" i="1" kern="100" dirty="0" smtClean="0">
                <a:latin typeface="Times New Roman" panose="02020603050405020304" pitchFamily="18" charset="0"/>
                <a:ea typeface="楷体_GB2312"/>
              </a:rPr>
              <a:t>Interdisciplinary Studies, National University of Defense Technology, Changsha, China</a:t>
            </a:r>
            <a:endParaRPr lang="zh-CN" altLang="zh-CN" sz="1500" b="1" i="1" kern="100" dirty="0">
              <a:latin typeface="Times New Roman" panose="02020603050405020304" pitchFamily="18" charset="0"/>
            </a:endParaRPr>
          </a:p>
        </p:txBody>
      </p:sp>
      <p:sp>
        <p:nvSpPr>
          <p:cNvPr id="15" name="矩形 14"/>
          <p:cNvSpPr/>
          <p:nvPr/>
        </p:nvSpPr>
        <p:spPr>
          <a:xfrm>
            <a:off x="708735" y="5750059"/>
            <a:ext cx="10131199" cy="323165"/>
          </a:xfrm>
          <a:prstGeom prst="rect">
            <a:avLst/>
          </a:prstGeom>
        </p:spPr>
        <p:txBody>
          <a:bodyPr wrap="square">
            <a:spAutoFit/>
          </a:bodyPr>
          <a:lstStyle/>
          <a:p>
            <a:pPr>
              <a:spcAft>
                <a:spcPts val="0"/>
              </a:spcAft>
            </a:pPr>
            <a:r>
              <a:rPr lang="en-US" altLang="zh-CN" sz="1500" b="1" i="1" kern="100" dirty="0" smtClean="0">
                <a:latin typeface="Times New Roman" panose="02020603050405020304" pitchFamily="18" charset="0"/>
                <a:ea typeface="楷体_GB2312"/>
              </a:rPr>
              <a:t>2</a:t>
            </a:r>
            <a:r>
              <a:rPr lang="en-US" altLang="zh-CN" sz="1500" b="1" i="1" kern="100" dirty="0">
                <a:latin typeface="Times New Roman" panose="02020603050405020304" pitchFamily="18" charset="0"/>
                <a:ea typeface="楷体_GB2312"/>
              </a:rPr>
              <a:t>. State Key Laboratory of Pulsed Power Laser </a:t>
            </a:r>
            <a:r>
              <a:rPr lang="en-US" altLang="zh-CN" sz="1500" b="1" i="1" kern="100" dirty="0" smtClean="0">
                <a:latin typeface="Times New Roman" panose="02020603050405020304" pitchFamily="18" charset="0"/>
                <a:ea typeface="楷体_GB2312"/>
              </a:rPr>
              <a:t>Technology, Changsha, China</a:t>
            </a:r>
            <a:endParaRPr lang="zh-CN" altLang="zh-CN" sz="1500" b="1" i="1" kern="100" dirty="0">
              <a:latin typeface="Times New Roman" panose="02020603050405020304" pitchFamily="18" charset="0"/>
            </a:endParaRPr>
          </a:p>
        </p:txBody>
      </p:sp>
      <p:sp>
        <p:nvSpPr>
          <p:cNvPr id="13" name="矩形 12"/>
          <p:cNvSpPr/>
          <p:nvPr/>
        </p:nvSpPr>
        <p:spPr>
          <a:xfrm>
            <a:off x="307340" y="2564765"/>
            <a:ext cx="11743690" cy="553085"/>
          </a:xfrm>
          <a:prstGeom prst="rect">
            <a:avLst/>
          </a:prstGeom>
        </p:spPr>
        <p:txBody>
          <a:bodyPr wrap="square">
            <a:spAutoFit/>
          </a:bodyPr>
          <a:lstStyle/>
          <a:p>
            <a:pPr marL="382270" indent="-382270" algn="ctr">
              <a:lnSpc>
                <a:spcPct val="125000"/>
              </a:lnSpc>
              <a:spcAft>
                <a:spcPts val="0"/>
              </a:spcAft>
            </a:pPr>
            <a:r>
              <a:rPr lang="en-US" altLang="zh-CN" sz="2400" b="1" kern="100" dirty="0" smtClean="0">
                <a:latin typeface="Segoe UI" panose="020B0502040204020203" pitchFamily="34" charset="0"/>
                <a:cs typeface="Segoe UI" panose="020B0502040204020203" pitchFamily="34" charset="0"/>
              </a:rPr>
              <a:t>Study  of  combined  insulation  characteristics  in  compact  pulse  transformers</a:t>
            </a:r>
            <a:endParaRPr lang="en-US" altLang="zh-CN" sz="2400" b="1" kern="100" dirty="0" smtClean="0">
              <a:latin typeface="Segoe UI" panose="020B0502040204020203" pitchFamily="34" charset="0"/>
              <a:cs typeface="Segoe UI" panose="020B0502040204020203" pitchFamily="34" charset="0"/>
            </a:endParaRPr>
          </a:p>
        </p:txBody>
      </p:sp>
      <p:pic>
        <p:nvPicPr>
          <p:cNvPr id="6146" name="Picture 2" descr="C:\Users\song\Desktop\PPT-NUDT\TITLE.png"/>
          <p:cNvPicPr>
            <a:picLocks noChangeAspect="1" noChangeArrowheads="1"/>
          </p:cNvPicPr>
          <p:nvPr/>
        </p:nvPicPr>
        <p:blipFill rotWithShape="1">
          <a:blip r:embed="rId1">
            <a:extLst>
              <a:ext uri="{28A0092B-C50C-407E-A947-70E740481C1C}">
                <a14:useLocalDpi xmlns:a14="http://schemas.microsoft.com/office/drawing/2010/main" val="0"/>
              </a:ext>
            </a:extLst>
          </a:blip>
          <a:srcRect l="79798"/>
          <a:stretch>
            <a:fillRect/>
          </a:stretch>
        </p:blipFill>
        <p:spPr bwMode="auto">
          <a:xfrm>
            <a:off x="163041" y="178467"/>
            <a:ext cx="11905200" cy="14207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song\Desktop\PPT-NUDT\TITLE.png"/>
          <p:cNvPicPr>
            <a:picLocks noChangeAspect="1" noChangeArrowheads="1"/>
          </p:cNvPicPr>
          <p:nvPr/>
        </p:nvPicPr>
        <p:blipFill rotWithShape="1">
          <a:blip r:embed="rId1">
            <a:extLst>
              <a:ext uri="{28A0092B-C50C-407E-A947-70E740481C1C}">
                <a14:useLocalDpi xmlns:a14="http://schemas.microsoft.com/office/drawing/2010/main" val="0"/>
              </a:ext>
            </a:extLst>
          </a:blip>
          <a:srcRect l="48882" r="19906"/>
          <a:stretch>
            <a:fillRect/>
          </a:stretch>
        </p:blipFill>
        <p:spPr bwMode="auto">
          <a:xfrm>
            <a:off x="5578587" y="178469"/>
            <a:ext cx="6472523" cy="14081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song\Desktop\PPT-NUDT\74d2e263c75948bf842ed023ff35a6c9.png"/>
          <p:cNvPicPr>
            <a:picLocks noChangeAspect="1" noChangeArrowheads="1"/>
          </p:cNvPicPr>
          <p:nvPr/>
        </p:nvPicPr>
        <p:blipFill rotWithShape="1">
          <a:blip r:embed="rId2">
            <a:extLst>
              <a:ext uri="{28A0092B-C50C-407E-A947-70E740481C1C}">
                <a14:useLocalDpi xmlns:a14="http://schemas.microsoft.com/office/drawing/2010/main" val="0"/>
              </a:ext>
            </a:extLst>
          </a:blip>
          <a:srcRect l="27672" t="29339" r="43445" b="57993"/>
          <a:stretch>
            <a:fillRect/>
          </a:stretch>
        </p:blipFill>
        <p:spPr bwMode="auto">
          <a:xfrm>
            <a:off x="529261" y="199311"/>
            <a:ext cx="4527364" cy="1390662"/>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p:cNvSpPr/>
          <p:nvPr/>
        </p:nvSpPr>
        <p:spPr>
          <a:xfrm>
            <a:off x="904240" y="4791710"/>
            <a:ext cx="10547985" cy="514350"/>
          </a:xfrm>
          <a:prstGeom prst="rect">
            <a:avLst/>
          </a:prstGeom>
        </p:spPr>
        <p:txBody>
          <a:bodyPr wrap="square">
            <a:spAutoFit/>
          </a:bodyPr>
          <a:lstStyle/>
          <a:p>
            <a:pPr marL="382270" indent="-382270" algn="l">
              <a:lnSpc>
                <a:spcPct val="125000"/>
              </a:lnSpc>
              <a:spcAft>
                <a:spcPts val="0"/>
              </a:spcAft>
            </a:pPr>
            <a:r>
              <a:rPr lang="zh-CN" altLang="en-US" sz="2200" b="1" kern="100" dirty="0">
                <a:latin typeface="华文楷体" panose="02010600040101010101" pitchFamily="2" charset="-122"/>
                <a:ea typeface="华文楷体" panose="02010600040101010101" pitchFamily="2" charset="-122"/>
                <a:cs typeface="Segoe UI" panose="020B0502040204020203" pitchFamily="34" charset="0"/>
              </a:rPr>
              <a:t>汇报</a:t>
            </a:r>
            <a:r>
              <a:rPr lang="zh-CN" altLang="en-US" sz="2200" b="1" kern="100" dirty="0" smtClean="0">
                <a:latin typeface="华文楷体" panose="02010600040101010101" pitchFamily="2" charset="-122"/>
                <a:ea typeface="华文楷体" panose="02010600040101010101" pitchFamily="2" charset="-122"/>
                <a:cs typeface="Segoe UI" panose="020B0502040204020203" pitchFamily="34" charset="0"/>
              </a:rPr>
              <a:t>人：</a:t>
            </a:r>
            <a:r>
              <a:rPr lang="zh-CN" sz="2200" b="1" kern="100" dirty="0" smtClean="0">
                <a:latin typeface="华文楷体" panose="02010600040101010101" pitchFamily="2" charset="-122"/>
                <a:ea typeface="华文楷体" panose="02010600040101010101" pitchFamily="2" charset="-122"/>
                <a:cs typeface="Segoe UI" panose="020B0502040204020203" pitchFamily="34" charset="0"/>
              </a:rPr>
              <a:t>熊超伟</a:t>
            </a:r>
            <a:r>
              <a:rPr lang="en-US" altLang="zh-CN" sz="2200" b="1" kern="100" dirty="0" smtClean="0">
                <a:latin typeface="华文楷体" panose="02010600040101010101" pitchFamily="2" charset="-122"/>
                <a:ea typeface="华文楷体" panose="02010600040101010101" pitchFamily="2" charset="-122"/>
                <a:cs typeface="Segoe UI" panose="020B0502040204020203" pitchFamily="34" charset="0"/>
              </a:rPr>
              <a:t>     </a:t>
            </a:r>
            <a:endParaRPr lang="zh-CN" altLang="en-US" sz="2200" b="1" kern="100" dirty="0" smtClean="0">
              <a:latin typeface="华文楷体" panose="02010600040101010101" pitchFamily="2" charset="-122"/>
              <a:ea typeface="华文楷体" panose="02010600040101010101" pitchFamily="2" charset="-122"/>
              <a:cs typeface="Segoe UI" panose="020B0502040204020203" pitchFamily="34" charset="0"/>
            </a:endParaRPr>
          </a:p>
        </p:txBody>
      </p:sp>
      <p:sp>
        <p:nvSpPr>
          <p:cNvPr id="6" name="文本框 5"/>
          <p:cNvSpPr txBox="1"/>
          <p:nvPr/>
        </p:nvSpPr>
        <p:spPr>
          <a:xfrm>
            <a:off x="198120" y="4298315"/>
            <a:ext cx="11758930" cy="506730"/>
          </a:xfrm>
          <a:prstGeom prst="rect">
            <a:avLst/>
          </a:prstGeom>
          <a:noFill/>
        </p:spPr>
        <p:txBody>
          <a:bodyPr wrap="square" rtlCol="0">
            <a:spAutoFit/>
          </a:bodyPr>
          <a:p>
            <a:pPr indent="457200" algn="l" fontAlgn="auto">
              <a:lnSpc>
                <a:spcPct val="150000"/>
              </a:lnSpc>
            </a:pPr>
            <a:endParaRPr lang="zh-CN" altLang="en-US"/>
          </a:p>
        </p:txBody>
      </p:sp>
      <p:sp>
        <p:nvSpPr>
          <p:cNvPr id="4" name="文本框 3"/>
          <p:cNvSpPr txBox="1"/>
          <p:nvPr/>
        </p:nvSpPr>
        <p:spPr>
          <a:xfrm>
            <a:off x="629920" y="3429000"/>
            <a:ext cx="6442710" cy="514350"/>
          </a:xfrm>
          <a:prstGeom prst="rect">
            <a:avLst/>
          </a:prstGeom>
          <a:noFill/>
        </p:spPr>
        <p:txBody>
          <a:bodyPr wrap="square" rtlCol="0">
            <a:spAutoFit/>
          </a:bodyPr>
          <a:p>
            <a:pPr marL="382270" indent="-382270" algn="l">
              <a:lnSpc>
                <a:spcPct val="125000"/>
              </a:lnSpc>
              <a:spcAft>
                <a:spcPts val="0"/>
              </a:spcAft>
              <a:buClrTx/>
              <a:buSzTx/>
              <a:buFontTx/>
            </a:pPr>
            <a:r>
              <a:rPr lang="zh-CN" altLang="en-US" sz="2200" b="1" kern="100" dirty="0">
                <a:latin typeface="华文楷体" panose="02010600040101010101" pitchFamily="2" charset="-122"/>
                <a:ea typeface="华文楷体" panose="02010600040101010101" pitchFamily="2" charset="-122"/>
                <a:cs typeface="Segoe UI" panose="020B0502040204020203" pitchFamily="34" charset="0"/>
              </a:rPr>
              <a:t>关键词: 脉冲变压器；组合绝缘；Midel 7131</a:t>
            </a:r>
            <a:endParaRPr lang="zh-CN" altLang="en-US" sz="2200" b="1" kern="100" dirty="0">
              <a:latin typeface="华文楷体" panose="02010600040101010101" pitchFamily="2" charset="-122"/>
              <a:ea typeface="华文楷体" panose="02010600040101010101" pitchFamily="2" charset="-122"/>
              <a:cs typeface="Segoe UI" panose="020B050204020402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组合绝缘脉冲变压器的实验研究</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、实验数据分析</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 name="矩形 18"/>
          <p:cNvSpPr/>
          <p:nvPr/>
        </p:nvSpPr>
        <p:spPr>
          <a:xfrm>
            <a:off x="1334964" y="2387848"/>
            <a:ext cx="2616200"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击穿电压分布</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情况</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
        <p:nvSpPr>
          <p:cNvPr id="10" name="文本框 9"/>
          <p:cNvSpPr txBox="1"/>
          <p:nvPr/>
        </p:nvSpPr>
        <p:spPr>
          <a:xfrm>
            <a:off x="1350010" y="2898140"/>
            <a:ext cx="6148070" cy="3169285"/>
          </a:xfrm>
          <a:prstGeom prst="rect">
            <a:avLst/>
          </a:prstGeom>
          <a:noFill/>
        </p:spPr>
        <p:txBody>
          <a:bodyPr wrap="square" rtlCol="0">
            <a:spAutoFit/>
          </a:bodyPr>
          <a:p>
            <a:pPr indent="45720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组合1</a:t>
            </a:r>
            <a:r>
              <a:rPr sz="2000" b="1" dirty="0">
                <a:solidFill>
                  <a:srgbClr val="FF000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首次击穿</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电压为</a:t>
            </a:r>
            <a:r>
              <a:rPr sz="2000" b="1" dirty="0">
                <a:solidFill>
                  <a:srgbClr val="0070C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292</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V，平均击穿电压236</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V，主要集中在180~300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V，约占击穿次数的74%。组合2</a:t>
            </a:r>
            <a:r>
              <a:rPr sz="2000" b="1" dirty="0">
                <a:solidFill>
                  <a:srgbClr val="FF000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首次击穿</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电压为</a:t>
            </a:r>
            <a:r>
              <a:rPr sz="2000" b="1" dirty="0">
                <a:solidFill>
                  <a:srgbClr val="0070C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277</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V，平均击穿电压为281</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V，击穿电压主要集中与260～300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V，约占击穿次数的72%，且当输出电压低于210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V时，变压器从未击穿。组合3</a:t>
            </a:r>
            <a:r>
              <a:rPr sz="2000" b="1" dirty="0">
                <a:solidFill>
                  <a:srgbClr val="FF000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首次击穿</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电压为</a:t>
            </a:r>
            <a:r>
              <a:rPr sz="2000" b="1" dirty="0">
                <a:solidFill>
                  <a:srgbClr val="0070C0"/>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377</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V，平均击穿电压280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V，击穿电压主要集中在250～320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V之间，约占89%，且当输出电压低于220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V时从未击穿。</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auto">
              <a:buClrTx/>
              <a:buSzTx/>
              <a:buFontTx/>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结论：组合绝缘在变压器中的应用能够比较好的提升脉冲变压器的输出电压，组合3可以提升约30%</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graphicFrame>
        <p:nvGraphicFramePr>
          <p:cNvPr id="8" name="对象 7"/>
          <p:cNvGraphicFramePr>
            <a:graphicFrameLocks noChangeAspect="1"/>
          </p:cNvGraphicFramePr>
          <p:nvPr/>
        </p:nvGraphicFramePr>
        <p:xfrm>
          <a:off x="7023735" y="1830070"/>
          <a:ext cx="5132070" cy="3928745"/>
        </p:xfrm>
        <a:graphic>
          <a:graphicData uri="http://schemas.openxmlformats.org/presentationml/2006/ole">
            <mc:AlternateContent xmlns:mc="http://schemas.openxmlformats.org/markup-compatibility/2006">
              <mc:Choice xmlns:v="urn:schemas-microsoft-com:vml" Requires="v">
                <p:oleObj spid="_x0000_s9" name="" r:id="rId1" imgW="3930015" imgH="3006725" progId="Origin95.Graph">
                  <p:embed/>
                </p:oleObj>
              </mc:Choice>
              <mc:Fallback>
                <p:oleObj name="" r:id="rId1" imgW="3930015" imgH="3006725" progId="Origin95.Graph">
                  <p:embed/>
                  <p:pic>
                    <p:nvPicPr>
                      <p:cNvPr id="0" name="图片 8"/>
                      <p:cNvPicPr/>
                      <p:nvPr/>
                    </p:nvPicPr>
                    <p:blipFill>
                      <a:blip r:embed="rId2"/>
                      <a:stretch>
                        <a:fillRect/>
                      </a:stretch>
                    </p:blipFill>
                    <p:spPr>
                      <a:xfrm>
                        <a:off x="7023735" y="1830070"/>
                        <a:ext cx="5132070" cy="3928745"/>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wipe(down)">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a:grpSpLocks noChangeAspect="1"/>
          </p:cNvGrpSpPr>
          <p:nvPr/>
        </p:nvGrpSpPr>
        <p:grpSpPr>
          <a:xfrm>
            <a:off x="8046720" y="1412875"/>
            <a:ext cx="3773170" cy="4902835"/>
            <a:chOff x="12287" y="3336"/>
            <a:chExt cx="2149" cy="2792"/>
          </a:xfrm>
        </p:grpSpPr>
        <p:pic>
          <p:nvPicPr>
            <p:cNvPr id="109" name="图片 108"/>
            <p:cNvPicPr/>
            <p:nvPr/>
          </p:nvPicPr>
          <p:blipFill>
            <a:blip r:embed="rId1"/>
            <a:srcRect r="49443"/>
            <a:stretch>
              <a:fillRect/>
            </a:stretch>
          </p:blipFill>
          <p:spPr>
            <a:xfrm>
              <a:off x="12287" y="3336"/>
              <a:ext cx="2088" cy="1620"/>
            </a:xfrm>
            <a:prstGeom prst="rect">
              <a:avLst/>
            </a:prstGeom>
            <a:noFill/>
            <a:ln w="9525">
              <a:noFill/>
            </a:ln>
          </p:spPr>
        </p:pic>
        <p:pic>
          <p:nvPicPr>
            <p:cNvPr id="110" name="图片 109"/>
            <p:cNvPicPr/>
            <p:nvPr/>
          </p:nvPicPr>
          <p:blipFill>
            <a:blip r:embed="rId1"/>
            <a:srcRect l="51816" b="13096"/>
            <a:stretch>
              <a:fillRect/>
            </a:stretch>
          </p:blipFill>
          <p:spPr>
            <a:xfrm>
              <a:off x="12445" y="4720"/>
              <a:ext cx="1991" cy="1408"/>
            </a:xfrm>
            <a:prstGeom prst="rect">
              <a:avLst/>
            </a:prstGeom>
            <a:noFill/>
            <a:ln w="9525">
              <a:noFill/>
            </a:ln>
          </p:spPr>
        </p:pic>
      </p:grpSp>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组合绝缘脉冲变压器的实验研究</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、实验数据分析</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 name="矩形 18"/>
          <p:cNvSpPr/>
          <p:nvPr/>
        </p:nvSpPr>
        <p:spPr>
          <a:xfrm>
            <a:off x="1334964" y="2387848"/>
            <a:ext cx="2870835"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组合绝缘的绝缘保持</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
        <p:nvSpPr>
          <p:cNvPr id="10" name="文本框 9"/>
          <p:cNvSpPr txBox="1"/>
          <p:nvPr/>
        </p:nvSpPr>
        <p:spPr>
          <a:xfrm>
            <a:off x="1350010" y="2898140"/>
            <a:ext cx="6148070" cy="3476625"/>
          </a:xfrm>
          <a:prstGeom prst="rect">
            <a:avLst/>
          </a:prstGeom>
          <a:noFill/>
        </p:spPr>
        <p:txBody>
          <a:bodyPr wrap="square" rtlCol="0">
            <a:spAutoFit/>
          </a:bodyPr>
          <a:p>
            <a:pPr indent="45720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2的两组数据均呈先升后降的趋势，但平均值基本没有差距，相较于</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a:t>
            </a:r>
            <a:r>
              <a:rPr lang="en-US" alt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1</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平均值提高约20%。说明该组在未造成变压器结构发生损坏前击穿电压保持相对稳定，但击穿多次后其击穿电压的标准差增大了约26%，说明其离散程度变大。</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fontAlgn="auto"/>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3的两组实验平均值没有差异，相较于</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a:t>
            </a:r>
            <a:r>
              <a:rPr lang="en-US" alt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1</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平均值提高约21%，但组内趋势为缓慢下降，且第二组的数据较其第一组的标准差降低了35.5%，证明其击穿电压的离散程度反而减小。</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fontAlgn="auto">
              <a:buClrTx/>
              <a:buSzTx/>
              <a:buFontTx/>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结论，组合绝缘变压器多次击穿后的击穿电压保持相对稳定</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animEffect transition="in" filter="wipe(down)">
                                      <p:cBhvr>
                                        <p:cTn id="11"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组合绝缘脉冲变压器的实验研究</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、实验数据分析</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 name="矩形 18"/>
          <p:cNvSpPr/>
          <p:nvPr/>
        </p:nvSpPr>
        <p:spPr>
          <a:xfrm>
            <a:off x="1334964" y="2387848"/>
            <a:ext cx="2870835"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组合绝缘的绝缘</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恢复</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
        <p:nvSpPr>
          <p:cNvPr id="10" name="文本框 9"/>
          <p:cNvSpPr txBox="1"/>
          <p:nvPr/>
        </p:nvSpPr>
        <p:spPr>
          <a:xfrm>
            <a:off x="1350010" y="2898140"/>
            <a:ext cx="5023485" cy="2861310"/>
          </a:xfrm>
          <a:prstGeom prst="rect">
            <a:avLst/>
          </a:prstGeom>
          <a:noFill/>
        </p:spPr>
        <p:txBody>
          <a:bodyPr wrap="square" rtlCol="0">
            <a:spAutoFit/>
          </a:bodyPr>
          <a:p>
            <a:pPr indent="45720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实验中设置击穿后的多种不同静置时间，若以平均电压为依据，当静置时间小于10分钟时，击穿电压较平均击穿电压略低。当静置时间超过10分钟时，变压器输出电压均要高出平均水平，当静置时间超过30分钟时，其击穿电压要远高于平均水平。</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fontAlgn="auto">
              <a:buClrTx/>
              <a:buSzTx/>
              <a:buFontTx/>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结论</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组合绝缘的情况下变压器绝缘的保持性和恢复性较好，两次击穿之间的静置的时间越长，则恢复的击穿电压越高。</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grpSp>
        <p:nvGrpSpPr>
          <p:cNvPr id="4" name="组合 3"/>
          <p:cNvGrpSpPr>
            <a:grpSpLocks noChangeAspect="1"/>
          </p:cNvGrpSpPr>
          <p:nvPr/>
        </p:nvGrpSpPr>
        <p:grpSpPr>
          <a:xfrm>
            <a:off x="8118475" y="1484630"/>
            <a:ext cx="3591560" cy="4789805"/>
            <a:chOff x="10631" y="4437"/>
            <a:chExt cx="2113" cy="2818"/>
          </a:xfrm>
        </p:grpSpPr>
        <p:pic>
          <p:nvPicPr>
            <p:cNvPr id="111" name="图片 110"/>
            <p:cNvPicPr/>
            <p:nvPr/>
          </p:nvPicPr>
          <p:blipFill>
            <a:blip r:embed="rId1"/>
            <a:srcRect r="49419"/>
            <a:stretch>
              <a:fillRect/>
            </a:stretch>
          </p:blipFill>
          <p:spPr>
            <a:xfrm>
              <a:off x="10631" y="4437"/>
              <a:ext cx="2089" cy="1620"/>
            </a:xfrm>
            <a:prstGeom prst="rect">
              <a:avLst/>
            </a:prstGeom>
            <a:noFill/>
            <a:ln w="9525">
              <a:noFill/>
            </a:ln>
          </p:spPr>
        </p:pic>
        <p:pic>
          <p:nvPicPr>
            <p:cNvPr id="112" name="图片 111"/>
            <p:cNvPicPr/>
            <p:nvPr/>
          </p:nvPicPr>
          <p:blipFill>
            <a:blip r:embed="rId1"/>
            <a:srcRect l="51573" b="13455"/>
            <a:stretch>
              <a:fillRect/>
            </a:stretch>
          </p:blipFill>
          <p:spPr>
            <a:xfrm>
              <a:off x="10744" y="5853"/>
              <a:ext cx="2000" cy="140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组合绝缘脉冲变压器的实验研究</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、实验结论</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 name="矩形 18"/>
          <p:cNvSpPr/>
          <p:nvPr/>
        </p:nvSpPr>
        <p:spPr>
          <a:xfrm>
            <a:off x="1334964" y="2387848"/>
            <a:ext cx="4906645"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可以提升变压器输出电压</a:t>
            </a:r>
            <a:r>
              <a:rPr lang="en-US" alt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30%</a:t>
            </a:r>
            <a:endParaRPr lang="en-US" alt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
        <p:nvSpPr>
          <p:cNvPr id="2" name="矩形 1"/>
          <p:cNvSpPr/>
          <p:nvPr/>
        </p:nvSpPr>
        <p:spPr>
          <a:xfrm>
            <a:off x="1925955" y="3068955"/>
            <a:ext cx="5035550" cy="10452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的绝缘保持性好，多次击穿对</a:t>
            </a:r>
            <a:r>
              <a:rPr lang="en-US" alt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变压器的绝缘影响较小，其击穿平均值仍高出常规变压器约20%</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5" name="矩形 4"/>
          <p:cNvSpPr/>
          <p:nvPr/>
        </p:nvSpPr>
        <p:spPr>
          <a:xfrm>
            <a:off x="2646045" y="4220845"/>
            <a:ext cx="5035550" cy="10452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的绝缘恢复性好，两次击穿间隔30分钟以上，</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下一次击穿电压可恢复至最高击穿电压的82%以上</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1755" y="1636071"/>
            <a:ext cx="11139310" cy="860425"/>
          </a:xfrm>
          <a:prstGeom prst="rect">
            <a:avLst/>
          </a:prstGeom>
        </p:spPr>
        <p:txBody>
          <a:bodyPr wrap="square">
            <a:spAutoFit/>
          </a:bodyPr>
          <a:lstStyle/>
          <a:p>
            <a:pPr marL="382270" indent="-382270" algn="ctr">
              <a:lnSpc>
                <a:spcPct val="125000"/>
              </a:lnSpc>
              <a:spcAft>
                <a:spcPts val="0"/>
              </a:spcAft>
            </a:pPr>
            <a:r>
              <a:rPr lang="zh-CN" altLang="en-US" sz="4000" b="1" kern="100" dirty="0">
                <a:latin typeface="华文隶书" panose="02010800040101010101" charset="-122"/>
                <a:ea typeface="华文隶书" panose="02010800040101010101" charset="-122"/>
                <a:cs typeface="Segoe UI" panose="020B0502040204020203" pitchFamily="34" charset="0"/>
              </a:rPr>
              <a:t>感谢大家的聆听</a:t>
            </a:r>
            <a:endParaRPr lang="zh-CN" altLang="en-US" sz="4000" b="1" kern="100" dirty="0">
              <a:latin typeface="华文隶书" panose="02010800040101010101" charset="-122"/>
              <a:ea typeface="华文隶书" panose="02010800040101010101" charset="-122"/>
              <a:cs typeface="Segoe UI" panose="020B0502040204020203" pitchFamily="34" charset="0"/>
            </a:endParaRPr>
          </a:p>
        </p:txBody>
      </p:sp>
      <p:sp>
        <p:nvSpPr>
          <p:cNvPr id="8" name="矩形 7"/>
          <p:cNvSpPr/>
          <p:nvPr/>
        </p:nvSpPr>
        <p:spPr>
          <a:xfrm>
            <a:off x="1997894" y="437808"/>
            <a:ext cx="3272050" cy="707886"/>
          </a:xfrm>
          <a:prstGeom prst="rect">
            <a:avLst/>
          </a:prstGeom>
        </p:spPr>
        <p:txBody>
          <a:bodyPr wrap="none">
            <a:spAutoFit/>
          </a:bodyPr>
          <a:lstStyle/>
          <a:p>
            <a:r>
              <a:rPr lang="zh-CN" altLang="en-US" sz="4000" dirty="0">
                <a:solidFill>
                  <a:srgbClr val="DE0000"/>
                </a:solidFill>
                <a:latin typeface="隶书" panose="02010509060101010101" pitchFamily="49" charset="-122"/>
                <a:ea typeface="隶书" panose="02010509060101010101" pitchFamily="49" charset="-122"/>
              </a:rPr>
              <a:t>国防科技大学</a:t>
            </a:r>
            <a:endParaRPr lang="zh-CN" altLang="en-US" sz="4000" dirty="0">
              <a:solidFill>
                <a:srgbClr val="DE0000"/>
              </a:solidFill>
              <a:latin typeface="隶书" panose="02010509060101010101" pitchFamily="49" charset="-122"/>
              <a:ea typeface="隶书" panose="02010509060101010101" pitchFamily="49" charset="-122"/>
            </a:endParaRPr>
          </a:p>
        </p:txBody>
      </p:sp>
      <p:sp>
        <p:nvSpPr>
          <p:cNvPr id="9" name="矩形 8"/>
          <p:cNvSpPr/>
          <p:nvPr/>
        </p:nvSpPr>
        <p:spPr>
          <a:xfrm>
            <a:off x="2018214" y="1155557"/>
            <a:ext cx="4877938" cy="400110"/>
          </a:xfrm>
          <a:prstGeom prst="rect">
            <a:avLst/>
          </a:prstGeom>
        </p:spPr>
        <p:txBody>
          <a:bodyPr wrap="none">
            <a:spAutoFit/>
          </a:bodyPr>
          <a:lstStyle/>
          <a:p>
            <a:r>
              <a:rPr lang="en-US" altLang="zh-CN" sz="2000" b="1" dirty="0">
                <a:solidFill>
                  <a:srgbClr val="DE0000"/>
                </a:solidFill>
                <a:latin typeface="Segoe UI Emoji" panose="020B0502040204020203" pitchFamily="34" charset="0"/>
                <a:ea typeface="Segoe UI Emoji" panose="020B0502040204020203" pitchFamily="34" charset="0"/>
              </a:rPr>
              <a:t>National University of Defense Technology</a:t>
            </a:r>
            <a:endParaRPr lang="zh-CN" altLang="en-US" sz="2000" dirty="0">
              <a:solidFill>
                <a:srgbClr val="DE0000"/>
              </a:solidFill>
              <a:latin typeface="Segoe UI Emoji" panose="020B0502040204020203" pitchFamily="34" charset="0"/>
              <a:ea typeface="隶书" panose="02010509060101010101" pitchFamily="49" charset="-122"/>
            </a:endParaRPr>
          </a:p>
        </p:txBody>
      </p:sp>
      <p:sp>
        <p:nvSpPr>
          <p:cNvPr id="11" name="矩形 10"/>
          <p:cNvSpPr/>
          <p:nvPr/>
        </p:nvSpPr>
        <p:spPr>
          <a:xfrm>
            <a:off x="561928" y="4028367"/>
            <a:ext cx="9412448" cy="369332"/>
          </a:xfrm>
          <a:prstGeom prst="rect">
            <a:avLst/>
          </a:prstGeom>
        </p:spPr>
        <p:txBody>
          <a:bodyPr wrap="none">
            <a:spAutoFit/>
          </a:bodyPr>
          <a:lstStyle/>
          <a:p>
            <a:r>
              <a:rPr lang="en-US" altLang="zh-CN" b="1" dirty="0" smtClean="0">
                <a:solidFill>
                  <a:schemeClr val="bg1"/>
                </a:solidFill>
                <a:latin typeface="Segoe UI Emoji" panose="020B0502040204020203" pitchFamily="34" charset="0"/>
                <a:ea typeface="Segoe UI Emoji" panose="020B0502040204020203" pitchFamily="34" charset="0"/>
              </a:rPr>
              <a:t>College of Advanced Interdisciplinary Studies, Institute </a:t>
            </a:r>
            <a:r>
              <a:rPr lang="en-US" altLang="zh-CN" b="1" dirty="0">
                <a:solidFill>
                  <a:schemeClr val="bg1"/>
                </a:solidFill>
                <a:latin typeface="Segoe UI Emoji" panose="020B0502040204020203" pitchFamily="34" charset="0"/>
                <a:ea typeface="Segoe UI Emoji" panose="020B0502040204020203" pitchFamily="34" charset="0"/>
              </a:rPr>
              <a:t>of High Power Microwave Technology</a:t>
            </a:r>
            <a:endParaRPr lang="zh-CN" altLang="en-US" dirty="0">
              <a:solidFill>
                <a:schemeClr val="bg1"/>
              </a:solidFill>
              <a:latin typeface="Segoe UI Emoji" panose="020B0502040204020203" pitchFamily="34" charset="0"/>
              <a:ea typeface="隶书" panose="02010509060101010101" pitchFamily="49" charset="-122"/>
            </a:endParaRPr>
          </a:p>
        </p:txBody>
      </p:sp>
      <p:sp>
        <p:nvSpPr>
          <p:cNvPr id="13" name="矩形 12"/>
          <p:cNvSpPr/>
          <p:nvPr/>
        </p:nvSpPr>
        <p:spPr>
          <a:xfrm>
            <a:off x="307340" y="2564765"/>
            <a:ext cx="11743690" cy="860425"/>
          </a:xfrm>
          <a:prstGeom prst="rect">
            <a:avLst/>
          </a:prstGeom>
        </p:spPr>
        <p:txBody>
          <a:bodyPr wrap="square">
            <a:spAutoFit/>
          </a:bodyPr>
          <a:lstStyle/>
          <a:p>
            <a:pPr marL="382270" indent="-382270" algn="ctr">
              <a:lnSpc>
                <a:spcPct val="125000"/>
              </a:lnSpc>
              <a:spcAft>
                <a:spcPts val="0"/>
              </a:spcAft>
            </a:pPr>
            <a:r>
              <a:rPr lang="zh-CN" altLang="en-US" sz="4000" b="1" kern="100" dirty="0" smtClean="0">
                <a:latin typeface="华文隶书" panose="02010800040101010101" charset="-122"/>
                <a:ea typeface="华文隶书" panose="02010800040101010101" charset="-122"/>
                <a:cs typeface="Segoe UI" panose="020B0502040204020203" pitchFamily="34" charset="0"/>
              </a:rPr>
              <a:t>请各位批评指正</a:t>
            </a:r>
            <a:endParaRPr lang="zh-CN" altLang="en-US" sz="4000" b="1" kern="100" dirty="0" smtClean="0">
              <a:latin typeface="华文隶书" panose="02010800040101010101" charset="-122"/>
              <a:ea typeface="华文隶书" panose="02010800040101010101" charset="-122"/>
              <a:cs typeface="Segoe UI" panose="020B0502040204020203" pitchFamily="34" charset="0"/>
            </a:endParaRPr>
          </a:p>
        </p:txBody>
      </p:sp>
      <p:pic>
        <p:nvPicPr>
          <p:cNvPr id="6146" name="Picture 2" descr="C:\Users\song\Desktop\PPT-NUDT\TITLE.png"/>
          <p:cNvPicPr>
            <a:picLocks noChangeAspect="1" noChangeArrowheads="1"/>
          </p:cNvPicPr>
          <p:nvPr/>
        </p:nvPicPr>
        <p:blipFill rotWithShape="1">
          <a:blip r:embed="rId1">
            <a:extLst>
              <a:ext uri="{28A0092B-C50C-407E-A947-70E740481C1C}">
                <a14:useLocalDpi xmlns:a14="http://schemas.microsoft.com/office/drawing/2010/main" val="0"/>
              </a:ext>
            </a:extLst>
          </a:blip>
          <a:srcRect l="79798"/>
          <a:stretch>
            <a:fillRect/>
          </a:stretch>
        </p:blipFill>
        <p:spPr bwMode="auto">
          <a:xfrm>
            <a:off x="163041" y="178467"/>
            <a:ext cx="11905200" cy="14207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song\Desktop\PPT-NUDT\TITLE.png"/>
          <p:cNvPicPr>
            <a:picLocks noChangeAspect="1" noChangeArrowheads="1"/>
          </p:cNvPicPr>
          <p:nvPr/>
        </p:nvPicPr>
        <p:blipFill rotWithShape="1">
          <a:blip r:embed="rId1">
            <a:extLst>
              <a:ext uri="{28A0092B-C50C-407E-A947-70E740481C1C}">
                <a14:useLocalDpi xmlns:a14="http://schemas.microsoft.com/office/drawing/2010/main" val="0"/>
              </a:ext>
            </a:extLst>
          </a:blip>
          <a:srcRect l="48882" r="19906"/>
          <a:stretch>
            <a:fillRect/>
          </a:stretch>
        </p:blipFill>
        <p:spPr bwMode="auto">
          <a:xfrm>
            <a:off x="5578587" y="178469"/>
            <a:ext cx="6472523" cy="14081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song\Desktop\PPT-NUDT\74d2e263c75948bf842ed023ff35a6c9.png"/>
          <p:cNvPicPr>
            <a:picLocks noChangeAspect="1" noChangeArrowheads="1"/>
          </p:cNvPicPr>
          <p:nvPr/>
        </p:nvPicPr>
        <p:blipFill rotWithShape="1">
          <a:blip r:embed="rId2">
            <a:extLst>
              <a:ext uri="{28A0092B-C50C-407E-A947-70E740481C1C}">
                <a14:useLocalDpi xmlns:a14="http://schemas.microsoft.com/office/drawing/2010/main" val="0"/>
              </a:ext>
            </a:extLst>
          </a:blip>
          <a:srcRect l="27672" t="29339" r="43445" b="57993"/>
          <a:stretch>
            <a:fillRect/>
          </a:stretch>
        </p:blipFill>
        <p:spPr bwMode="auto">
          <a:xfrm>
            <a:off x="529261" y="199311"/>
            <a:ext cx="4527364" cy="1390662"/>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198120" y="4298315"/>
            <a:ext cx="11758930" cy="506730"/>
          </a:xfrm>
          <a:prstGeom prst="rect">
            <a:avLst/>
          </a:prstGeom>
          <a:noFill/>
        </p:spPr>
        <p:txBody>
          <a:bodyPr wrap="square" rtlCol="0">
            <a:spAutoFit/>
          </a:bodyPr>
          <a:p>
            <a:pPr indent="457200" algn="l" fontAlgn="auto">
              <a:lnSpc>
                <a:spcPct val="150000"/>
              </a:lnSpc>
            </a:pPr>
            <a:endParaRPr lang="zh-CN" altLang="en-US"/>
          </a:p>
        </p:txBody>
      </p:sp>
      <p:sp>
        <p:nvSpPr>
          <p:cNvPr id="7" name="矩形 6"/>
          <p:cNvSpPr/>
          <p:nvPr/>
        </p:nvSpPr>
        <p:spPr>
          <a:xfrm>
            <a:off x="561755" y="4537386"/>
            <a:ext cx="11139310" cy="841375"/>
          </a:xfrm>
          <a:prstGeom prst="rect">
            <a:avLst/>
          </a:prstGeom>
        </p:spPr>
        <p:txBody>
          <a:bodyPr wrap="square">
            <a:spAutoFit/>
          </a:bodyPr>
          <a:p>
            <a:pPr marL="382270" indent="-382270" algn="ctr">
              <a:lnSpc>
                <a:spcPct val="125000"/>
              </a:lnSpc>
              <a:spcAft>
                <a:spcPts val="0"/>
              </a:spcAft>
            </a:pPr>
            <a:r>
              <a:rPr lang="zh-CN" altLang="en-US" sz="3900" b="1" kern="100" dirty="0">
                <a:solidFill>
                  <a:schemeClr val="bg1">
                    <a:lumMod val="50000"/>
                  </a:schemeClr>
                </a:solidFill>
                <a:latin typeface="黑体" panose="02010609060101010101" pitchFamily="49" charset="-122"/>
                <a:ea typeface="黑体" panose="02010609060101010101" pitchFamily="49" charset="-122"/>
                <a:cs typeface="Segoe UI" panose="020B0502040204020203" pitchFamily="34" charset="0"/>
              </a:rPr>
              <a:t>紧凑型脉冲变压器组合绝缘特性研究</a:t>
            </a:r>
            <a:endParaRPr lang="zh-CN" altLang="en-US" sz="3900" b="1" kern="100" dirty="0">
              <a:solidFill>
                <a:schemeClr val="bg1">
                  <a:lumMod val="50000"/>
                </a:schemeClr>
              </a:solidFill>
              <a:latin typeface="黑体" panose="02010609060101010101" pitchFamily="49" charset="-122"/>
              <a:ea typeface="黑体" panose="02010609060101010101" pitchFamily="49" charset="-122"/>
              <a:cs typeface="Segoe UI" panose="020B0502040204020203" pitchFamily="34" charset="0"/>
            </a:endParaRPr>
          </a:p>
        </p:txBody>
      </p:sp>
      <p:sp>
        <p:nvSpPr>
          <p:cNvPr id="12" name="矩形 11"/>
          <p:cNvSpPr/>
          <p:nvPr/>
        </p:nvSpPr>
        <p:spPr>
          <a:xfrm>
            <a:off x="341630" y="5445125"/>
            <a:ext cx="11743690" cy="553085"/>
          </a:xfrm>
          <a:prstGeom prst="rect">
            <a:avLst/>
          </a:prstGeom>
        </p:spPr>
        <p:txBody>
          <a:bodyPr wrap="square">
            <a:spAutoFit/>
          </a:bodyPr>
          <a:p>
            <a:pPr marL="382270" indent="-382270" algn="ctr">
              <a:lnSpc>
                <a:spcPct val="125000"/>
              </a:lnSpc>
              <a:spcAft>
                <a:spcPts val="0"/>
              </a:spcAft>
            </a:pPr>
            <a:r>
              <a:rPr lang="en-US" altLang="zh-CN" sz="2400" b="1" kern="100" dirty="0" smtClean="0">
                <a:solidFill>
                  <a:schemeClr val="bg1">
                    <a:lumMod val="50000"/>
                  </a:schemeClr>
                </a:solidFill>
                <a:latin typeface="Segoe UI" panose="020B0502040204020203" pitchFamily="34" charset="0"/>
                <a:cs typeface="Segoe UI" panose="020B0502040204020203" pitchFamily="34" charset="0"/>
              </a:rPr>
              <a:t>Study  of  combined  insulation  characteristics  in  compact  pulse  transformers</a:t>
            </a:r>
            <a:endParaRPr lang="en-US" altLang="zh-CN" sz="2400" b="1" kern="100" dirty="0" smtClean="0">
              <a:solidFill>
                <a:schemeClr val="bg1">
                  <a:lumMod val="50000"/>
                </a:schemeClr>
              </a:solidFill>
              <a:latin typeface="Segoe UI" panose="020B0502040204020203" pitchFamily="34" charset="0"/>
              <a:cs typeface="Segoe UI" panose="020B05020402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4" name="矩形 63"/>
          <p:cNvSpPr/>
          <p:nvPr/>
        </p:nvSpPr>
        <p:spPr>
          <a:xfrm>
            <a:off x="355180" y="1105694"/>
            <a:ext cx="8267450"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anose="02010609060101010101" pitchFamily="49" charset="-122"/>
                <a:cs typeface="Calibri" panose="020F0502020204030204"/>
              </a:rPr>
              <a:t>»</a:t>
            </a:r>
            <a:r>
              <a:rPr kumimoji="1" lang="en-US" altLang="zh-CN" sz="2800" b="1" dirty="0">
                <a:solidFill>
                  <a:schemeClr val="bg1"/>
                </a:solidFill>
                <a:latin typeface="Calibri" panose="020F0502020204030204"/>
                <a:ea typeface="楷体" panose="02010609060101010101" pitchFamily="49" charset="-122"/>
                <a:cs typeface="Calibri" panose="020F0502020204030204"/>
              </a:rPr>
              <a:t>  </a:t>
            </a:r>
            <a:r>
              <a:rPr kumimoji="1" lang="zh-CN" altLang="en-US" sz="2800" b="1" dirty="0">
                <a:solidFill>
                  <a:schemeClr val="bg1"/>
                </a:solidFill>
                <a:latin typeface="Calibri" panose="020F0502020204030204"/>
                <a:ea typeface="楷体" panose="02010609060101010101" pitchFamily="49" charset="-122"/>
                <a:cs typeface="Calibri" panose="020F0502020204030204"/>
              </a:rPr>
              <a:t>主要内容</a:t>
            </a:r>
            <a:endParaRPr kumimoji="1" lang="zh-CN" altLang="en-US" sz="2800" b="1" dirty="0" smtClean="0">
              <a:solidFill>
                <a:schemeClr val="bg1"/>
              </a:solidFill>
              <a:effectLst>
                <a:outerShdw blurRad="38100" dist="38100" dir="2700000" algn="tl">
                  <a:srgbClr val="000000">
                    <a:alpha val="43137"/>
                  </a:srgbClr>
                </a:outerShdw>
              </a:effectLst>
              <a:latin typeface="Calibri" panose="020F0502020204030204"/>
              <a:ea typeface="楷体" panose="02010609060101010101" pitchFamily="49" charset="-122"/>
              <a:cs typeface="Calibri" panose="020F0502020204030204"/>
            </a:endParaRPr>
          </a:p>
        </p:txBody>
      </p:sp>
      <p:sp>
        <p:nvSpPr>
          <p:cNvPr id="11" name="矩形 10"/>
          <p:cNvSpPr/>
          <p:nvPr/>
        </p:nvSpPr>
        <p:spPr>
          <a:xfrm>
            <a:off x="2142054" y="2492772"/>
            <a:ext cx="3826510"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kumimoji="1" lang="en-US" altLang="zh-CN"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1</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组合绝缘的机理与作用</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 name="矩形 2"/>
          <p:cNvSpPr/>
          <p:nvPr/>
        </p:nvSpPr>
        <p:spPr>
          <a:xfrm>
            <a:off x="2142054" y="3170317"/>
            <a:ext cx="6066790"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p>
            <a:pPr fontAlgn="ctr">
              <a:spcBef>
                <a:spcPct val="50000"/>
              </a:spcBef>
            </a:pP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en-US" altLang="zh-CN"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2</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组合绝缘脉冲变压器绝缘支撑结构的设计</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4" name="矩形 3"/>
          <p:cNvSpPr/>
          <p:nvPr/>
        </p:nvSpPr>
        <p:spPr>
          <a:xfrm>
            <a:off x="2176344" y="3847862"/>
            <a:ext cx="5226685"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p>
            <a:pPr fontAlgn="ctr">
              <a:spcBef>
                <a:spcPct val="50000"/>
              </a:spcBef>
            </a:pP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kumimoji="1" lang="en-US" altLang="zh-CN"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3</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组合绝缘脉冲变压器的静电场仿真</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5" name="矩形 4"/>
          <p:cNvSpPr/>
          <p:nvPr/>
        </p:nvSpPr>
        <p:spPr>
          <a:xfrm>
            <a:off x="2176344" y="4525407"/>
            <a:ext cx="4946650"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p>
            <a:pPr fontAlgn="ctr">
              <a:spcBef>
                <a:spcPct val="50000"/>
              </a:spcBef>
            </a:pP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en-US" altLang="zh-CN"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4</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组合绝缘脉冲变压器的实验研究</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8" name="文本框 7"/>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一、</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组合绝缘的机理与作用</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2" name="矩形 1"/>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双层电介质平行层状结构</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2" name="矩形 11"/>
          <p:cNvSpPr/>
          <p:nvPr/>
        </p:nvSpPr>
        <p:spPr>
          <a:xfrm>
            <a:off x="774065" y="2420620"/>
            <a:ext cx="5158740" cy="316928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indent="457200" algn="l" fontAlgn="ctr">
              <a:spcBef>
                <a:spcPts val="0"/>
              </a:spcBef>
            </a:pP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当两种介电常数不同的介质层叠放在</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一起</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时，</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空间内</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场强分布会发生变化，介电常数小的电场强度大，反之介电常数大的电场强度小。</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若变压器次级绕组附近</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将高介电常数的液体介质和低介电常数的固体介质组合在一起，可以把</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附近的</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高场强转移至击穿场强更高的固体介质中去，从而达到</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转移场强的</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目的。</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graphicFrame>
        <p:nvGraphicFramePr>
          <p:cNvPr id="3" name="Object 19"/>
          <p:cNvGraphicFramePr>
            <a:graphicFrameLocks noChangeAspect="1"/>
          </p:cNvGraphicFramePr>
          <p:nvPr/>
        </p:nvGraphicFramePr>
        <p:xfrm>
          <a:off x="6678295" y="2750820"/>
          <a:ext cx="5027930" cy="1863725"/>
        </p:xfrm>
        <a:graphic>
          <a:graphicData uri="http://schemas.openxmlformats.org/presentationml/2006/ole">
            <mc:AlternateContent xmlns:mc="http://schemas.openxmlformats.org/markup-compatibility/2006">
              <mc:Choice xmlns:v="urn:schemas-microsoft-com:vml" Requires="v">
                <p:oleObj spid="_x0000_s3076" name="" r:id="rId1" imgW="3419475" imgH="1267460" progId="Visio.Drawing.11">
                  <p:embed/>
                </p:oleObj>
              </mc:Choice>
              <mc:Fallback>
                <p:oleObj name="" r:id="rId1" imgW="3419475" imgH="1267460" progId="Visio.Drawing.11">
                  <p:embed/>
                  <p:pic>
                    <p:nvPicPr>
                      <p:cNvPr id="0" name="图片 3075"/>
                      <p:cNvPicPr/>
                      <p:nvPr/>
                    </p:nvPicPr>
                    <p:blipFill>
                      <a:blip r:embed="rId2"/>
                      <a:stretch>
                        <a:fillRect/>
                      </a:stretch>
                    </p:blipFill>
                    <p:spPr>
                      <a:xfrm>
                        <a:off x="6678295" y="2750820"/>
                        <a:ext cx="5027930" cy="1863725"/>
                      </a:xfrm>
                      <a:prstGeom prst="rect">
                        <a:avLst/>
                      </a:prstGeom>
                      <a:noFill/>
                      <a:ln w="38100">
                        <a:noFill/>
                        <a:miter/>
                      </a:ln>
                    </p:spPr>
                  </p:pic>
                </p:oleObj>
              </mc:Fallback>
            </mc:AlternateContent>
          </a:graphicData>
        </a:graphic>
      </p:graphicFrame>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一、</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组合绝缘的机理与作用</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2" name="矩形 1"/>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初始发射电子和电子崩产生</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的减少</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2" name="矩形 11"/>
          <p:cNvSpPr/>
          <p:nvPr/>
        </p:nvSpPr>
        <p:spPr>
          <a:xfrm>
            <a:off x="845820" y="2515235"/>
            <a:ext cx="5158740" cy="316928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indent="457200" algn="l" fontAlgn="ctr">
              <a:spcBef>
                <a:spcPts val="0"/>
              </a:spcBef>
            </a:pP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对于击穿而言，初始电子发射大部分源自于场致发射和热发射，组合绝缘可将阴极附近的场强减弱，从而减少初始电子的发射</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初始发射电子与介质粒子碰撞产生电子崩需要拥有足够的能量，由于组合绝缘可以把场强转移，初始电子</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sym typeface="+mn-ea"/>
              </a:rPr>
              <a:t>发射</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后首先经历的是低场强的液体介质，使其无法获得足够的能量在与介质粒子碰撞后产生电子崩，从而减少电子崩的产生。</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pic>
        <p:nvPicPr>
          <p:cNvPr id="32771" name="Picture 4"/>
          <p:cNvPicPr>
            <a:picLocks noChangeAspect="1"/>
          </p:cNvPicPr>
          <p:nvPr>
            <p:custDataLst>
              <p:tags r:id="rId1"/>
            </p:custDataLst>
          </p:nvPr>
        </p:nvPicPr>
        <p:blipFill>
          <a:blip r:embed="rId2"/>
          <a:stretch>
            <a:fillRect/>
          </a:stretch>
        </p:blipFill>
        <p:spPr>
          <a:xfrm>
            <a:off x="7038340" y="2564765"/>
            <a:ext cx="4829810" cy="24542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2147482600"/>
          <p:cNvGraphicFramePr>
            <a:graphicFrameLocks noChangeAspect="1"/>
          </p:cNvGraphicFramePr>
          <p:nvPr/>
        </p:nvGraphicFramePr>
        <p:xfrm>
          <a:off x="6390640" y="1997710"/>
          <a:ext cx="3240000" cy="3533947"/>
        </p:xfrm>
        <a:graphic>
          <a:graphicData uri="http://schemas.openxmlformats.org/presentationml/2006/ole">
            <mc:AlternateContent xmlns:mc="http://schemas.openxmlformats.org/markup-compatibility/2006">
              <mc:Choice xmlns:v="urn:schemas-microsoft-com:vml" Requires="v">
                <p:oleObj spid="_x0000_s4" name="" r:id="rId1" imgW="2016125" imgH="2199005" progId="Visio.Drawing.11">
                  <p:embed/>
                </p:oleObj>
              </mc:Choice>
              <mc:Fallback>
                <p:oleObj name="" r:id="rId1" imgW="2016125" imgH="2199005" progId="Visio.Drawing.11">
                  <p:embed/>
                  <p:pic>
                    <p:nvPicPr>
                      <p:cNvPr id="0" name="图片 3"/>
                      <p:cNvPicPr/>
                      <p:nvPr/>
                    </p:nvPicPr>
                    <p:blipFill>
                      <a:blip r:embed="rId2"/>
                      <a:stretch>
                        <a:fillRect/>
                      </a:stretch>
                    </p:blipFill>
                    <p:spPr>
                      <a:xfrm>
                        <a:off x="6390640" y="1997710"/>
                        <a:ext cx="3240000" cy="3533947"/>
                      </a:xfrm>
                      <a:prstGeom prst="rect">
                        <a:avLst/>
                      </a:prstGeom>
                      <a:solidFill>
                        <a:schemeClr val="bg1"/>
                      </a:solidFill>
                      <a:ln w="38100">
                        <a:noFill/>
                        <a:miter/>
                      </a:ln>
                    </p:spPr>
                  </p:pic>
                </p:oleObj>
              </mc:Fallback>
            </mc:AlternateContent>
          </a:graphicData>
        </a:graphic>
      </p:graphicFrame>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二、</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组合绝缘脉冲变压器绝缘</a:t>
            </a:r>
            <a:r>
              <a:rPr kumimoji="1" lang="zh-CN"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支撑</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结构</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sym typeface="+mn-ea"/>
              </a:rPr>
              <a:t>的</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设计</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常规脉冲变压器的绝缘支撑结构</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2" name="矩形 11"/>
          <p:cNvSpPr/>
          <p:nvPr/>
        </p:nvSpPr>
        <p:spPr>
          <a:xfrm>
            <a:off x="701675" y="3068320"/>
            <a:ext cx="5158740" cy="224536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indent="457200" algn="l" fontAlgn="ctr">
              <a:spcBef>
                <a:spcPts val="0"/>
              </a:spcBef>
            </a:pP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组合绝缘脉冲变压器主要针对变压器内部绝缘薄弱点进行改进设计。</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主要包括高压输出端、低于支撑端和次级匝间。同时将高压输出端连接杆进行改进用以屏蔽次级绕组与高压输出端连接杆引出线的高压。</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graphicFrame>
        <p:nvGraphicFramePr>
          <p:cNvPr id="5" name="对象 -2147482601"/>
          <p:cNvGraphicFramePr>
            <a:graphicFrameLocks noChangeAspect="1"/>
          </p:cNvGraphicFramePr>
          <p:nvPr/>
        </p:nvGraphicFramePr>
        <p:xfrm>
          <a:off x="9198610" y="1844675"/>
          <a:ext cx="3420000" cy="3835351"/>
        </p:xfrm>
        <a:graphic>
          <a:graphicData uri="http://schemas.openxmlformats.org/presentationml/2006/ole">
            <mc:AlternateContent xmlns:mc="http://schemas.openxmlformats.org/markup-compatibility/2006">
              <mc:Choice xmlns:v="urn:schemas-microsoft-com:vml" Requires="v">
                <p:oleObj spid="_x0000_s3076" name="" r:id="rId3" imgW="2024380" imgH="2271395" progId="Visio.Drawing.11">
                  <p:embed/>
                </p:oleObj>
              </mc:Choice>
              <mc:Fallback>
                <p:oleObj name="" r:id="rId3" imgW="2024380" imgH="2271395" progId="Visio.Drawing.11">
                  <p:embed/>
                  <p:pic>
                    <p:nvPicPr>
                      <p:cNvPr id="0" name="图片 3075"/>
                      <p:cNvPicPr/>
                      <p:nvPr/>
                    </p:nvPicPr>
                    <p:blipFill>
                      <a:blip r:embed="rId4"/>
                      <a:stretch>
                        <a:fillRect/>
                      </a:stretch>
                    </p:blipFill>
                    <p:spPr>
                      <a:xfrm>
                        <a:off x="9198610" y="1844675"/>
                        <a:ext cx="3420000" cy="3835351"/>
                      </a:xfrm>
                      <a:prstGeom prst="rect">
                        <a:avLst/>
                      </a:prstGeom>
                      <a:noFill/>
                      <a:ln w="38100">
                        <a:noFill/>
                        <a:miter/>
                      </a:ln>
                    </p:spPr>
                  </p:pic>
                </p:oleObj>
              </mc:Fallback>
            </mc:AlternateContent>
          </a:graphicData>
        </a:graphic>
      </p:graphicFrame>
      <p:sp>
        <p:nvSpPr>
          <p:cNvPr id="7" name="矩形 6"/>
          <p:cNvSpPr/>
          <p:nvPr/>
        </p:nvSpPr>
        <p:spPr>
          <a:xfrm>
            <a:off x="231354" y="2420390"/>
            <a:ext cx="11397703" cy="534035"/>
          </a:xfrm>
          <a:prstGeom prst="rect">
            <a:avLst/>
          </a:prstGeom>
        </p:spPr>
        <p:txBody>
          <a:bodyPr wrap="square">
            <a:spAutoFit/>
          </a:bodyPr>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组合绝缘</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脉冲变压器的绝缘支撑结构</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P spid="12"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三、</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组合绝缘脉冲变压器的静电场仿真</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zh-CN" sz="2400" b="1" dirty="0" smtClean="0">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rPr>
              <a:t>仿真实验设计</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2" name="矩形 11"/>
          <p:cNvSpPr/>
          <p:nvPr/>
        </p:nvSpPr>
        <p:spPr>
          <a:xfrm>
            <a:off x="701675" y="2480945"/>
            <a:ext cx="3331845" cy="28613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indent="457200" algn="l" fontAlgn="ctr">
              <a:spcBef>
                <a:spcPts val="0"/>
              </a:spcBef>
            </a:pP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仿真总共设计了三种不同状态的变压器进行仿真和实验，分别称作组合1、组合2、和组合3。</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仿真中设置次级绕组为高压300KV，外壳接地，绝缘支撑为HDPE，组合1背景填充变压器油，组合2、3背景填充Midel 7131。</a:t>
            </a:r>
            <a:endPar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graphicFrame>
        <p:nvGraphicFramePr>
          <p:cNvPr id="11" name="表格 10"/>
          <p:cNvGraphicFramePr/>
          <p:nvPr>
            <p:custDataLst>
              <p:tags r:id="rId1"/>
            </p:custDataLst>
          </p:nvPr>
        </p:nvGraphicFramePr>
        <p:xfrm>
          <a:off x="4446270" y="1988820"/>
          <a:ext cx="7101840" cy="3314700"/>
        </p:xfrm>
        <a:graphic>
          <a:graphicData uri="http://schemas.openxmlformats.org/drawingml/2006/table">
            <a:tbl>
              <a:tblPr firstRow="1" bandRow="1">
                <a:tableStyleId>{5940675A-B579-460E-94D1-54222C63F5DA}</a:tableStyleId>
              </a:tblPr>
              <a:tblGrid>
                <a:gridCol w="949325"/>
                <a:gridCol w="1580515"/>
                <a:gridCol w="1348105"/>
                <a:gridCol w="1064260"/>
                <a:gridCol w="1175385"/>
                <a:gridCol w="984250"/>
              </a:tblGrid>
              <a:tr h="1019810">
                <a:tc>
                  <a:txBody>
                    <a:bodyPr/>
                    <a:p>
                      <a:pPr indent="0" algn="ctr">
                        <a:buNone/>
                      </a:pP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变压器结构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绝缘支撑结构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固体</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介质</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液体</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介质</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绕组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4540">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组合1</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紧凑型脉冲变压器</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常规结构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HDPE</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变压器油</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漆包线</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5175">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组合2</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紧凑型脉冲变压器</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常规结构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HDPE</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Midel 7131</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漆包线</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5175">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组合3</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紧凑型脉冲变压器</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组合绝缘结构</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HDPE</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Midel 7131</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裸铜线</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三、</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sym typeface="+mn-ea"/>
              </a:rPr>
              <a:t>组合绝缘脉冲变压器的静电场仿真</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140" y="1772920"/>
            <a:ext cx="3988435"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、静电场仿真结果</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2" name="矩形 11"/>
          <p:cNvSpPr/>
          <p:nvPr/>
        </p:nvSpPr>
        <p:spPr>
          <a:xfrm>
            <a:off x="557530" y="2493010"/>
            <a:ext cx="3411855" cy="255333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indent="457200" algn="l" fontAlgn="ctr">
              <a:spcBef>
                <a:spcPts val="0"/>
              </a:spcBef>
            </a:pP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从图中明显可以看出由于液体介质的介电常数大于固体介质，使次级周边的场强转移到了固体中</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457200" algn="l" fontAlgn="ctr">
              <a:spcBef>
                <a:spcPts val="0"/>
              </a:spcBef>
            </a:pP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高压端处从10-15</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V/mm降至约8</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V/mm，中间段由</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10-12</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V/mm，降至约</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             </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9-10</a:t>
            </a:r>
            <a:r>
              <a:rPr lang="en-US"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V/mm</a:t>
            </a:r>
            <a:r>
              <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lang="zh-CN" sz="2000" b="1" dirty="0">
              <a:solidFill>
                <a:schemeClr val="tx1"/>
              </a:solidFill>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grpSp>
        <p:nvGrpSpPr>
          <p:cNvPr id="14" name="组合 13"/>
          <p:cNvGrpSpPr/>
          <p:nvPr/>
        </p:nvGrpSpPr>
        <p:grpSpPr>
          <a:xfrm>
            <a:off x="4528185" y="1814830"/>
            <a:ext cx="7406005" cy="4015105"/>
            <a:chOff x="7131" y="2405"/>
            <a:chExt cx="11663" cy="6323"/>
          </a:xfrm>
        </p:grpSpPr>
        <p:graphicFrame>
          <p:nvGraphicFramePr>
            <p:cNvPr id="5" name="对象 4"/>
            <p:cNvGraphicFramePr>
              <a:graphicFrameLocks noChangeAspect="1"/>
            </p:cNvGraphicFramePr>
            <p:nvPr/>
          </p:nvGraphicFramePr>
          <p:xfrm>
            <a:off x="7131" y="2452"/>
            <a:ext cx="3969" cy="6236"/>
          </p:xfrm>
          <a:graphic>
            <a:graphicData uri="http://schemas.openxmlformats.org/presentationml/2006/ole">
              <mc:AlternateContent xmlns:mc="http://schemas.openxmlformats.org/markup-compatibility/2006">
                <mc:Choice xmlns:v="urn:schemas-microsoft-com:vml" Requires="v">
                  <p:oleObj spid="_x0000_s7" name="" r:id="rId1" imgW="922655" imgH="1450340" progId="Visio.Drawing.11">
                    <p:embed/>
                  </p:oleObj>
                </mc:Choice>
                <mc:Fallback>
                  <p:oleObj name="" r:id="rId1" imgW="922655" imgH="1450340" progId="Visio.Drawing.11">
                    <p:embed/>
                    <p:pic>
                      <p:nvPicPr>
                        <p:cNvPr id="0" name="图片 6"/>
                        <p:cNvPicPr/>
                        <p:nvPr/>
                      </p:nvPicPr>
                      <p:blipFill>
                        <a:blip r:embed="rId2"/>
                        <a:srcRect/>
                        <a:stretch>
                          <a:fillRect/>
                        </a:stretch>
                      </p:blipFill>
                      <p:spPr>
                        <a:xfrm>
                          <a:off x="7131" y="2452"/>
                          <a:ext cx="3969" cy="6236"/>
                        </a:xfrm>
                        <a:prstGeom prst="rect">
                          <a:avLst/>
                        </a:prstGeom>
                      </p:spPr>
                    </p:pic>
                  </p:oleObj>
                </mc:Fallback>
              </mc:AlternateContent>
            </a:graphicData>
          </a:graphic>
        </p:graphicFrame>
        <p:graphicFrame>
          <p:nvGraphicFramePr>
            <p:cNvPr id="8" name="对象 7"/>
            <p:cNvGraphicFramePr>
              <a:graphicFrameLocks noChangeAspect="1"/>
            </p:cNvGraphicFramePr>
            <p:nvPr/>
          </p:nvGraphicFramePr>
          <p:xfrm>
            <a:off x="10971" y="2452"/>
            <a:ext cx="3969" cy="6277"/>
          </p:xfrm>
          <a:graphic>
            <a:graphicData uri="http://schemas.openxmlformats.org/presentationml/2006/ole">
              <mc:AlternateContent xmlns:mc="http://schemas.openxmlformats.org/markup-compatibility/2006">
                <mc:Choice xmlns:v="urn:schemas-microsoft-com:vml" Requires="v">
                  <p:oleObj spid="_x0000_s9" name="" r:id="rId3" imgW="927100" imgH="1450340" progId="Visio.Drawing.11">
                    <p:embed/>
                  </p:oleObj>
                </mc:Choice>
                <mc:Fallback>
                  <p:oleObj name="" r:id="rId3" imgW="927100" imgH="1450340" progId="Visio.Drawing.11">
                    <p:embed/>
                    <p:pic>
                      <p:nvPicPr>
                        <p:cNvPr id="0" name="图片 8"/>
                        <p:cNvPicPr/>
                        <p:nvPr/>
                      </p:nvPicPr>
                      <p:blipFill>
                        <a:blip r:embed="rId4"/>
                        <a:stretch>
                          <a:fillRect/>
                        </a:stretch>
                      </p:blipFill>
                      <p:spPr>
                        <a:xfrm>
                          <a:off x="10971" y="2452"/>
                          <a:ext cx="3969" cy="6277"/>
                        </a:xfrm>
                        <a:prstGeom prst="rect">
                          <a:avLst/>
                        </a:prstGeom>
                      </p:spPr>
                    </p:pic>
                  </p:oleObj>
                </mc:Fallback>
              </mc:AlternateContent>
            </a:graphicData>
          </a:graphic>
        </p:graphicFrame>
        <p:graphicFrame>
          <p:nvGraphicFramePr>
            <p:cNvPr id="10" name="对象 9"/>
            <p:cNvGraphicFramePr>
              <a:graphicFrameLocks noChangeAspect="1"/>
            </p:cNvGraphicFramePr>
            <p:nvPr/>
          </p:nvGraphicFramePr>
          <p:xfrm>
            <a:off x="14826" y="2405"/>
            <a:ext cx="3969" cy="6316"/>
          </p:xfrm>
          <a:graphic>
            <a:graphicData uri="http://schemas.openxmlformats.org/presentationml/2006/ole">
              <mc:AlternateContent xmlns:mc="http://schemas.openxmlformats.org/markup-compatibility/2006">
                <mc:Choice xmlns:v="urn:schemas-microsoft-com:vml" Requires="v">
                  <p:oleObj spid="_x0000_s13" name="" r:id="rId5" imgW="927100" imgH="1458595" progId="Visio.Drawing.11">
                    <p:embed/>
                  </p:oleObj>
                </mc:Choice>
                <mc:Fallback>
                  <p:oleObj name="" r:id="rId5" imgW="927100" imgH="1458595" progId="Visio.Drawing.11">
                    <p:embed/>
                    <p:pic>
                      <p:nvPicPr>
                        <p:cNvPr id="0" name="图片 12"/>
                        <p:cNvPicPr/>
                        <p:nvPr/>
                      </p:nvPicPr>
                      <p:blipFill>
                        <a:blip r:embed="rId6"/>
                        <a:stretch>
                          <a:fillRect/>
                        </a:stretch>
                      </p:blipFill>
                      <p:spPr>
                        <a:xfrm>
                          <a:off x="14826" y="2405"/>
                          <a:ext cx="3969" cy="6316"/>
                        </a:xfrm>
                        <a:prstGeom prst="rect">
                          <a:avLst/>
                        </a:prstGeom>
                      </p:spPr>
                    </p:pic>
                  </p:oleObj>
                </mc:Fallback>
              </mc:AlternateContent>
            </a:graphicData>
          </a:graphic>
        </p:graphicFrame>
      </p:grpSp>
      <p:grpSp>
        <p:nvGrpSpPr>
          <p:cNvPr id="25" name="组合 24"/>
          <p:cNvGrpSpPr/>
          <p:nvPr/>
        </p:nvGrpSpPr>
        <p:grpSpPr>
          <a:xfrm>
            <a:off x="4734560" y="2348865"/>
            <a:ext cx="5472430" cy="2880360"/>
            <a:chOff x="7456" y="3699"/>
            <a:chExt cx="8618" cy="4536"/>
          </a:xfrm>
        </p:grpSpPr>
        <p:sp>
          <p:nvSpPr>
            <p:cNvPr id="15" name="矩形 14"/>
            <p:cNvSpPr/>
            <p:nvPr/>
          </p:nvSpPr>
          <p:spPr>
            <a:xfrm>
              <a:off x="7682" y="5173"/>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矩形 15"/>
            <p:cNvSpPr/>
            <p:nvPr/>
          </p:nvSpPr>
          <p:spPr>
            <a:xfrm>
              <a:off x="11538" y="5173"/>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15394" y="5173"/>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矩形 17"/>
            <p:cNvSpPr/>
            <p:nvPr/>
          </p:nvSpPr>
          <p:spPr>
            <a:xfrm>
              <a:off x="7796" y="7781"/>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矩形 19"/>
            <p:cNvSpPr/>
            <p:nvPr/>
          </p:nvSpPr>
          <p:spPr>
            <a:xfrm>
              <a:off x="11651" y="7781"/>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矩形 20"/>
            <p:cNvSpPr/>
            <p:nvPr/>
          </p:nvSpPr>
          <p:spPr>
            <a:xfrm>
              <a:off x="15620" y="7781"/>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矩形 21"/>
            <p:cNvSpPr/>
            <p:nvPr/>
          </p:nvSpPr>
          <p:spPr>
            <a:xfrm>
              <a:off x="7456" y="3699"/>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矩形 22"/>
            <p:cNvSpPr/>
            <p:nvPr/>
          </p:nvSpPr>
          <p:spPr>
            <a:xfrm>
              <a:off x="11413" y="3699"/>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矩形 23"/>
            <p:cNvSpPr/>
            <p:nvPr/>
          </p:nvSpPr>
          <p:spPr>
            <a:xfrm>
              <a:off x="15166" y="3699"/>
              <a:ext cx="454" cy="454"/>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 name="文本框 1"/>
          <p:cNvSpPr txBox="1"/>
          <p:nvPr/>
        </p:nvSpPr>
        <p:spPr>
          <a:xfrm>
            <a:off x="5286375" y="5902325"/>
            <a:ext cx="888365" cy="368300"/>
          </a:xfrm>
          <a:prstGeom prst="rect">
            <a:avLst/>
          </a:prstGeom>
          <a:noFill/>
        </p:spPr>
        <p:txBody>
          <a:bodyPr wrap="square" rtlCol="0">
            <a:spAutoFit/>
          </a:bodyPr>
          <a:p>
            <a:r>
              <a:rPr lang="zh-CN" altLang="en-US"/>
              <a:t>组合</a:t>
            </a:r>
            <a:r>
              <a:rPr lang="en-US" altLang="zh-CN"/>
              <a:t>1</a:t>
            </a:r>
            <a:endParaRPr lang="en-US" altLang="zh-CN"/>
          </a:p>
        </p:txBody>
      </p:sp>
      <p:sp>
        <p:nvSpPr>
          <p:cNvPr id="4" name="文本框 3"/>
          <p:cNvSpPr txBox="1"/>
          <p:nvPr/>
        </p:nvSpPr>
        <p:spPr>
          <a:xfrm>
            <a:off x="7782560" y="5902325"/>
            <a:ext cx="888365" cy="368300"/>
          </a:xfrm>
          <a:prstGeom prst="rect">
            <a:avLst/>
          </a:prstGeom>
          <a:noFill/>
        </p:spPr>
        <p:txBody>
          <a:bodyPr wrap="square" rtlCol="0">
            <a:spAutoFit/>
          </a:bodyPr>
          <a:p>
            <a:r>
              <a:rPr lang="zh-CN" altLang="en-US"/>
              <a:t>组合</a:t>
            </a:r>
            <a:r>
              <a:rPr lang="en-US" altLang="zh-CN"/>
              <a:t>2</a:t>
            </a:r>
            <a:endParaRPr lang="en-US" altLang="zh-CN"/>
          </a:p>
        </p:txBody>
      </p:sp>
      <p:sp>
        <p:nvSpPr>
          <p:cNvPr id="11" name="文本框 10"/>
          <p:cNvSpPr txBox="1"/>
          <p:nvPr/>
        </p:nvSpPr>
        <p:spPr>
          <a:xfrm>
            <a:off x="10230485" y="5902325"/>
            <a:ext cx="888365" cy="368300"/>
          </a:xfrm>
          <a:prstGeom prst="rect">
            <a:avLst/>
          </a:prstGeom>
          <a:noFill/>
        </p:spPr>
        <p:txBody>
          <a:bodyPr wrap="square" rtlCol="0">
            <a:spAutoFit/>
          </a:bodyPr>
          <a:p>
            <a:r>
              <a:rPr lang="zh-CN" altLang="en-US"/>
              <a:t>组合</a:t>
            </a:r>
            <a:r>
              <a:rPr lang="en-US" altLang="zh-CN"/>
              <a:t>3</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sym typeface="+mn-ea"/>
              </a:rPr>
              <a:t>组合绝缘脉冲变压器的</a:t>
            </a:r>
            <a:r>
              <a:rPr kumimoji="1" lang="zh-CN"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sym typeface="+mn-ea"/>
              </a:rPr>
              <a:t>实验研究</a:t>
            </a:r>
            <a:endParaRPr kumimoji="1" lang="zh-CN"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sym typeface="+mn-ea"/>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、实验平台</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graphicFrame>
        <p:nvGraphicFramePr>
          <p:cNvPr id="2" name="对象 -2147482590"/>
          <p:cNvGraphicFramePr>
            <a:graphicFrameLocks noChangeAspect="1"/>
          </p:cNvGraphicFramePr>
          <p:nvPr/>
        </p:nvGraphicFramePr>
        <p:xfrm>
          <a:off x="6846570" y="2387600"/>
          <a:ext cx="4192905" cy="2076450"/>
        </p:xfrm>
        <a:graphic>
          <a:graphicData uri="http://schemas.openxmlformats.org/presentationml/2006/ole">
            <mc:AlternateContent xmlns:mc="http://schemas.openxmlformats.org/markup-compatibility/2006">
              <mc:Choice xmlns:v="urn:schemas-microsoft-com:vml" Requires="v">
                <p:oleObj spid="_x0000_s8" name="" r:id="rId1" imgW="1365250" imgH="676275" progId="Visio.Drawing.11">
                  <p:embed/>
                </p:oleObj>
              </mc:Choice>
              <mc:Fallback>
                <p:oleObj name="" r:id="rId1" imgW="1365250" imgH="676275" progId="Visio.Drawing.11">
                  <p:embed/>
                  <p:pic>
                    <p:nvPicPr>
                      <p:cNvPr id="0" name="图片 7"/>
                      <p:cNvPicPr/>
                      <p:nvPr/>
                    </p:nvPicPr>
                    <p:blipFill>
                      <a:blip r:embed="rId2"/>
                      <a:stretch>
                        <a:fillRect/>
                      </a:stretch>
                    </p:blipFill>
                    <p:spPr>
                      <a:xfrm>
                        <a:off x="6846570" y="2387600"/>
                        <a:ext cx="4192905" cy="2076450"/>
                      </a:xfrm>
                      <a:prstGeom prst="rect">
                        <a:avLst/>
                      </a:prstGeom>
                      <a:noFill/>
                      <a:ln w="38100">
                        <a:noFill/>
                        <a:miter/>
                      </a:ln>
                    </p:spPr>
                  </p:pic>
                </p:oleObj>
              </mc:Fallback>
            </mc:AlternateContent>
          </a:graphicData>
        </a:graphic>
      </p:graphicFrame>
      <p:sp>
        <p:nvSpPr>
          <p:cNvPr id="10" name="文本框 9"/>
          <p:cNvSpPr txBox="1"/>
          <p:nvPr/>
        </p:nvSpPr>
        <p:spPr>
          <a:xfrm>
            <a:off x="774065" y="2320925"/>
            <a:ext cx="5198745" cy="1322070"/>
          </a:xfrm>
          <a:prstGeom prst="rect">
            <a:avLst/>
          </a:prstGeom>
          <a:noFill/>
        </p:spPr>
        <p:txBody>
          <a:bodyPr wrap="square" rtlCol="0">
            <a:spAutoFit/>
          </a:bodyPr>
          <a:p>
            <a:pPr indent="457200" algn="l" fontAlgn="auto"/>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实验装置主要由控制箱、原边电容、晶闸管、变压器、过渡段与负载及测量设备组成。控制箱主要包含控制电路、交流变压器等。原边电容约为280nF，最高耐压3</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a:t>
            </a:r>
            <a:endParaRPr lang="zh-CN" altLang="en-US"/>
          </a:p>
        </p:txBody>
      </p:sp>
      <p:sp>
        <p:nvSpPr>
          <p:cNvPr id="11" name="文本框 10"/>
          <p:cNvSpPr txBox="1"/>
          <p:nvPr/>
        </p:nvSpPr>
        <p:spPr>
          <a:xfrm>
            <a:off x="774065" y="4262120"/>
            <a:ext cx="5198745" cy="1938020"/>
          </a:xfrm>
          <a:prstGeom prst="rect">
            <a:avLst/>
          </a:prstGeom>
          <a:noFill/>
        </p:spPr>
        <p:txBody>
          <a:bodyPr wrap="square" rtlCol="0">
            <a:spAutoFit/>
          </a:bodyPr>
          <a:p>
            <a:pPr indent="457200" algn="l" fontAlgn="auto"/>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实验采取逐渐升压的方式，起始电压为200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V，每次提升约20</a:t>
            </a:r>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k</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V左右，每个电压测试5次，每次间隔时间为1分钟，超过5次算作耐压成功。</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首次击穿</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后，每种组合分别进行大约50次左右的后续</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sym typeface="+mn-ea"/>
              </a:rPr>
              <a:t>击穿</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实验。每次击穿后静置相同时间，并记录下</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每</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次击穿的电压。</a:t>
            </a:r>
            <a:endParaRPr lang="zh-CN" altLang="en-US"/>
          </a:p>
        </p:txBody>
      </p:sp>
      <p:sp>
        <p:nvSpPr>
          <p:cNvPr id="13" name="矩形 12"/>
          <p:cNvSpPr/>
          <p:nvPr/>
        </p:nvSpPr>
        <p:spPr>
          <a:xfrm>
            <a:off x="298029" y="3656735"/>
            <a:ext cx="11397703" cy="534035"/>
          </a:xfrm>
          <a:prstGeom prst="rect">
            <a:avLst/>
          </a:prstGeom>
        </p:spPr>
        <p:txBody>
          <a:bodyPr wrap="square">
            <a:spAutoFit/>
          </a:bodyPr>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、实验方案</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000" fill="hold">
                                          <p:stCondLst>
                                            <p:cond delay="0"/>
                                          </p:stCondLst>
                                        </p:cTn>
                                        <p:tgtEl>
                                          <p:spTgt spid="13"/>
                                        </p:tgtEl>
                                        <p:attrNameLst>
                                          <p:attrName>style.visibility</p:attrName>
                                        </p:attrNameLst>
                                      </p:cBhvr>
                                      <p:to>
                                        <p:strVal val="visible"/>
                                      </p:to>
                                    </p:set>
                                    <p:animEffect transition="in" filter="box(in)">
                                      <p:cBhvr>
                                        <p:cTn id="11" dur="1000"/>
                                        <p:tgtEl>
                                          <p:spTgt spid="13"/>
                                        </p:tgtEl>
                                      </p:cBhvr>
                                    </p:animEffect>
                                  </p:childTnLst>
                                </p:cTn>
                              </p:par>
                              <p:par>
                                <p:cTn id="12" presetID="4" presetClass="entr" presetSubtype="16" fill="hold" grpId="0" nodeType="withEffect">
                                  <p:stCondLst>
                                    <p:cond delay="0"/>
                                  </p:stCondLst>
                                  <p:childTnLst>
                                    <p:set>
                                      <p:cBhvr>
                                        <p:cTn id="13" dur="1000" fill="hold">
                                          <p:stCondLst>
                                            <p:cond delay="0"/>
                                          </p:stCondLst>
                                        </p:cTn>
                                        <p:tgtEl>
                                          <p:spTgt spid="11"/>
                                        </p:tgtEl>
                                        <p:attrNameLst>
                                          <p:attrName>style.visibility</p:attrName>
                                        </p:attrNameLst>
                                      </p:cBhvr>
                                      <p:to>
                                        <p:strVal val="visible"/>
                                      </p:to>
                                    </p:set>
                                    <p:animEffect transition="in" filter="box(in)">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P spid="13"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p:cNvSpPr/>
          <p:nvPr/>
        </p:nvSpPr>
        <p:spPr>
          <a:xfrm>
            <a:off x="298030" y="1077119"/>
            <a:ext cx="7748536" cy="52197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  </a:t>
            </a:r>
            <a:r>
              <a:rPr kumimoji="1" lang="zh-CN" altLang="en-US" sz="2800" b="1" dirty="0">
                <a:solidFill>
                  <a:schemeClr val="bg1"/>
                </a:solidFill>
                <a:latin typeface="Segoe UI" panose="020B0502040204020203" pitchFamily="34" charset="0"/>
                <a:ea typeface="楷体" panose="02010609060101010101" pitchFamily="49" charset="-122"/>
                <a:cs typeface="Segoe UI" panose="020B0502040204020203" pitchFamily="34" charset="0"/>
              </a:rPr>
              <a:t>四、</a:t>
            </a:r>
            <a:r>
              <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rPr>
              <a:t>组合绝缘脉冲变压器的实验研究</a:t>
            </a:r>
            <a:endParaRPr kumimoji="1" sz="2800" b="1" dirty="0" smtClean="0">
              <a:solidFill>
                <a:schemeClr val="bg1"/>
              </a:solidFill>
              <a:latin typeface="Segoe UI" panose="020B0502040204020203" pitchFamily="34" charset="0"/>
              <a:ea typeface="楷体" panose="02010609060101010101" pitchFamily="49" charset="-122"/>
              <a:cs typeface="Segoe UI" panose="020B0502040204020203" pitchFamily="34" charset="0"/>
            </a:endParaRPr>
          </a:p>
        </p:txBody>
      </p:sp>
      <p:sp>
        <p:nvSpPr>
          <p:cNvPr id="3" name="矩形 2"/>
          <p:cNvSpPr/>
          <p:nvPr/>
        </p:nvSpPr>
        <p:spPr>
          <a:xfrm>
            <a:off x="231354" y="1772690"/>
            <a:ext cx="11397703" cy="534035"/>
          </a:xfrm>
          <a:prstGeom prst="rect">
            <a:avLst/>
          </a:prstGeom>
        </p:spPr>
        <p:txBody>
          <a:bodyPr wrap="square">
            <a:spAutoFit/>
          </a:bodyPr>
          <a:lstStyle/>
          <a:p>
            <a:pPr indent="457200" algn="just">
              <a:lnSpc>
                <a:spcPct val="120000"/>
              </a:lnSpc>
            </a:pPr>
            <a:r>
              <a:rPr lang="en-US" altLang="zh-CN"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、实验结果</a:t>
            </a:r>
            <a:endParaRPr lang="zh-CN" altLang="en-US" sz="2400" b="1" dirty="0">
              <a:solidFill>
                <a:prstClr val="black"/>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 name="矩形 18"/>
          <p:cNvSpPr/>
          <p:nvPr/>
        </p:nvSpPr>
        <p:spPr>
          <a:xfrm>
            <a:off x="1334964" y="2387848"/>
            <a:ext cx="2818765"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a:t>
            </a:r>
            <a:r>
              <a:rPr lang="en-US" alt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2</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实验结果</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endParaRPr>
          </a:p>
        </p:txBody>
      </p:sp>
      <p:sp>
        <p:nvSpPr>
          <p:cNvPr id="6" name="文本框 5"/>
          <p:cNvSpPr txBox="1"/>
          <p:nvPr/>
        </p:nvSpPr>
        <p:spPr>
          <a:xfrm>
            <a:off x="53975" y="6457315"/>
            <a:ext cx="2440940" cy="368300"/>
          </a:xfrm>
          <a:prstGeom prst="rect">
            <a:avLst/>
          </a:prstGeom>
          <a:solidFill>
            <a:schemeClr val="bg1">
              <a:lumMod val="85000"/>
            </a:schemeClr>
          </a:solidFill>
        </p:spPr>
        <p:txBody>
          <a:bodyPr wrap="square" rtlCol="0">
            <a:spAutoFit/>
          </a:bodyPr>
          <a:p>
            <a:endParaRPr lang="zh-CN" altLang="en-US"/>
          </a:p>
        </p:txBody>
      </p:sp>
      <p:sp>
        <p:nvSpPr>
          <p:cNvPr id="7" name="矩形 6"/>
          <p:cNvSpPr/>
          <p:nvPr/>
        </p:nvSpPr>
        <p:spPr>
          <a:xfrm>
            <a:off x="1334964" y="3573393"/>
            <a:ext cx="2399030" cy="429895"/>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p>
            <a:pPr algn="l" fontAlgn="ctr">
              <a:spcBef>
                <a:spcPct val="50000"/>
              </a:spcBef>
            </a:pPr>
            <a:r>
              <a:rPr kumimoji="1" lang="zh-CN" altLang="en-US" sz="2000" b="1" dirty="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a:t>
            </a:r>
            <a:r>
              <a:rPr kumimoji="1" lang="zh-CN" altLang="en-US" sz="22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组合</a:t>
            </a:r>
            <a:r>
              <a:rPr lang="en-US" alt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3</a:t>
            </a:r>
            <a:r>
              <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rPr>
              <a:t>实验结果</a:t>
            </a:r>
            <a:endParaRPr lang="zh-CN" sz="22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华文楷体" panose="02010600040101010101" pitchFamily="2" charset="-122"/>
              <a:cs typeface="Times New Roman" panose="02020603050405020304" pitchFamily="18" charset="0"/>
              <a:sym typeface="+mn-ea"/>
            </a:endParaRPr>
          </a:p>
        </p:txBody>
      </p:sp>
      <p:sp>
        <p:nvSpPr>
          <p:cNvPr id="10" name="文本框 9"/>
          <p:cNvSpPr txBox="1"/>
          <p:nvPr/>
        </p:nvSpPr>
        <p:spPr>
          <a:xfrm>
            <a:off x="1334770" y="2863215"/>
            <a:ext cx="5194935" cy="706755"/>
          </a:xfrm>
          <a:prstGeom prst="rect">
            <a:avLst/>
          </a:prstGeom>
          <a:noFill/>
        </p:spPr>
        <p:txBody>
          <a:bodyPr wrap="square" rtlCol="0">
            <a:spAutoFit/>
          </a:bodyPr>
          <a:p>
            <a:pPr indent="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1</a:t>
            </a:r>
            <a:r>
              <a:rPr lang="zh-CN" alt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次级匝间发生击穿导致副边绕组断裂。</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2</a:t>
            </a:r>
            <a:r>
              <a:rPr lang="zh-CN" alt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次级高压端与输出端绝缘筒间的击穿。</a:t>
            </a:r>
            <a:endParaRPr lang="zh-CN" altLang="en-US"/>
          </a:p>
        </p:txBody>
      </p:sp>
      <p:pic>
        <p:nvPicPr>
          <p:cNvPr id="2" name="图片 64" descr="图片4"/>
          <p:cNvPicPr>
            <a:picLocks noChangeAspect="1"/>
          </p:cNvPicPr>
          <p:nvPr/>
        </p:nvPicPr>
        <p:blipFill>
          <a:blip r:embed="rId1"/>
          <a:stretch>
            <a:fillRect/>
          </a:stretch>
        </p:blipFill>
        <p:spPr>
          <a:xfrm>
            <a:off x="6466840" y="1772920"/>
            <a:ext cx="5391150" cy="2128520"/>
          </a:xfrm>
          <a:prstGeom prst="rect">
            <a:avLst/>
          </a:prstGeom>
          <a:noFill/>
          <a:ln w="9525">
            <a:noFill/>
          </a:ln>
        </p:spPr>
      </p:pic>
      <p:sp>
        <p:nvSpPr>
          <p:cNvPr id="12" name="文本框 11"/>
          <p:cNvSpPr txBox="1"/>
          <p:nvPr/>
        </p:nvSpPr>
        <p:spPr>
          <a:xfrm>
            <a:off x="1350010" y="4003040"/>
            <a:ext cx="5194935" cy="1014730"/>
          </a:xfrm>
          <a:prstGeom prst="rect">
            <a:avLst/>
          </a:prstGeom>
          <a:noFill/>
        </p:spPr>
        <p:txBody>
          <a:bodyPr wrap="square" rtlCol="0">
            <a:spAutoFit/>
          </a:bodyPr>
          <a:p>
            <a:pPr indent="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1</a:t>
            </a:r>
            <a:r>
              <a:rPr lang="zh-CN" alt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次级匝间发生击穿</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，但</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副边绕组</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未</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断裂。</a:t>
            </a:r>
            <a:endPar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endParaRPr>
          </a:p>
          <a:p>
            <a:pPr indent="0" fontAlgn="auto"/>
            <a:r>
              <a:rPr 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2</a:t>
            </a:r>
            <a:r>
              <a:rPr lang="zh-CN" altLang="en-US"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次级高压端与输出端绝缘筒间的击穿</a:t>
            </a:r>
            <a:r>
              <a:rPr lang="zh-CN"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，但相对集中且破坏程度更轻</a:t>
            </a:r>
            <a:r>
              <a:rPr sz="2000" b="1" dirty="0">
                <a:effectLst>
                  <a:outerShdw blurRad="38100" dist="38100" dir="2700000" algn="tl">
                    <a:srgbClr val="000000">
                      <a:alpha val="43137"/>
                    </a:srgbClr>
                  </a:outerShdw>
                </a:effectLst>
                <a:latin typeface="Times New Roman" panose="02020603050405020304"/>
                <a:ea typeface="华文楷体" panose="02010600040101010101" pitchFamily="2" charset="-122"/>
                <a:cs typeface="Times New Roman" panose="02020603050405020304"/>
              </a:rPr>
              <a:t>。</a:t>
            </a:r>
            <a:endParaRPr lang="zh-CN" altLang="en-US"/>
          </a:p>
        </p:txBody>
      </p:sp>
      <p:pic>
        <p:nvPicPr>
          <p:cNvPr id="21" name="图片 20" descr="图片2"/>
          <p:cNvPicPr>
            <a:picLocks noChangeAspect="1"/>
          </p:cNvPicPr>
          <p:nvPr/>
        </p:nvPicPr>
        <p:blipFill>
          <a:blip r:embed="rId2"/>
          <a:stretch>
            <a:fillRect/>
          </a:stretch>
        </p:blipFill>
        <p:spPr>
          <a:xfrm>
            <a:off x="6544945" y="3860800"/>
            <a:ext cx="5251450" cy="20040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strips(downLeft)">
                                      <p:cBhvr>
                                        <p:cTn id="11" dur="500"/>
                                        <p:tgtEl>
                                          <p:spTgt spid="7"/>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trips(downLeft)">
                                      <p:cBhvr>
                                        <p:cTn id="14" dur="500"/>
                                        <p:tgtEl>
                                          <p:spTgt spid="12"/>
                                        </p:tgtEl>
                                      </p:cBhvr>
                                    </p:animEffect>
                                  </p:childTnLst>
                                </p:cTn>
                              </p:par>
                              <p:par>
                                <p:cTn id="15" presetID="18" presetClass="entr" presetSubtype="12"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strips(down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bldLvl="0" animBg="1"/>
      <p:bldP spid="7" grpId="0" animBg="1"/>
      <p:bldP spid="12" grpId="0"/>
    </p:bldLst>
  </p:timing>
</p:sld>
</file>

<file path=ppt/tags/tag1.xml><?xml version="1.0" encoding="utf-8"?>
<p:tagLst xmlns:p="http://schemas.openxmlformats.org/presentationml/2006/main">
  <p:tag name="KSO_WM_UNIT_PLACING_PICTURE_USER_VIEWPORT" val="{&quot;height&quot;:3200,&quot;width&quot;:6297.499212598425}"/>
</p:tagLst>
</file>

<file path=ppt/tags/tag2.xml><?xml version="1.0" encoding="utf-8"?>
<p:tagLst xmlns:p="http://schemas.openxmlformats.org/presentationml/2006/main">
  <p:tag name="KSO_WM_UNIT_TABLE_BEAUTIFY" val="smartTable{916d75cd-42a5-450d-befb-b506fee29e9b}"/>
  <p:tag name="TABLE_ENDDRAG_ORIGIN_RECT" val="559*261"/>
  <p:tag name="TABLE_ENDDRAG_RECT" val="344*218*559*26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2958</Words>
  <Application>WPS 演示</Application>
  <PresentationFormat>自定义</PresentationFormat>
  <Paragraphs>199</Paragraphs>
  <Slides>14</Slides>
  <Notes>0</Notes>
  <HiddenSlides>0</HiddenSlides>
  <MMClips>0</MMClips>
  <ScaleCrop>false</ScaleCrop>
  <HeadingPairs>
    <vt:vector size="8" baseType="variant">
      <vt:variant>
        <vt:lpstr>已用的字体</vt:lpstr>
      </vt:variant>
      <vt:variant>
        <vt:i4>25</vt:i4>
      </vt:variant>
      <vt:variant>
        <vt:lpstr>主题</vt:lpstr>
      </vt:variant>
      <vt:variant>
        <vt:i4>1</vt:i4>
      </vt:variant>
      <vt:variant>
        <vt:lpstr>嵌入 OLE 服务器</vt:lpstr>
      </vt:variant>
      <vt:variant>
        <vt:i4>8</vt:i4>
      </vt:variant>
      <vt:variant>
        <vt:lpstr>幻灯片标题</vt:lpstr>
      </vt:variant>
      <vt:variant>
        <vt:i4>14</vt:i4>
      </vt:variant>
    </vt:vector>
  </HeadingPairs>
  <TitlesOfParts>
    <vt:vector size="48" baseType="lpstr">
      <vt:lpstr>Arial</vt:lpstr>
      <vt:lpstr>宋体</vt:lpstr>
      <vt:lpstr>Wingdings</vt:lpstr>
      <vt:lpstr>Meiryo UI</vt:lpstr>
      <vt:lpstr>Segoe UI Semibold</vt:lpstr>
      <vt:lpstr>楷体</vt:lpstr>
      <vt:lpstr>Times New Roman</vt:lpstr>
      <vt:lpstr>隶书</vt:lpstr>
      <vt:lpstr>Segoe UI</vt:lpstr>
      <vt:lpstr>黑体</vt:lpstr>
      <vt:lpstr>Segoe UI Emoji</vt:lpstr>
      <vt:lpstr>楷体_GB2312</vt:lpstr>
      <vt:lpstr>新宋体</vt:lpstr>
      <vt:lpstr>华文楷体</vt:lpstr>
      <vt:lpstr>Arial Rounded MT Bold</vt:lpstr>
      <vt:lpstr>Calibri</vt:lpstr>
      <vt:lpstr>仿宋</vt:lpstr>
      <vt:lpstr>Times New Roman</vt:lpstr>
      <vt:lpstr>微软雅黑</vt:lpstr>
      <vt:lpstr>Arial Unicode MS</vt:lpstr>
      <vt:lpstr>方正粗黑宋简体</vt:lpstr>
      <vt:lpstr>等线</vt:lpstr>
      <vt:lpstr>华文琥珀</vt:lpstr>
      <vt:lpstr>华文隶书</vt:lpstr>
      <vt:lpstr>Calibri</vt:lpstr>
      <vt:lpstr>Office 主题​​</vt:lpstr>
      <vt:lpstr>Visio.Drawing.11</vt:lpstr>
      <vt:lpstr>Visio.Drawing.11</vt:lpstr>
      <vt:lpstr>Visio.Drawing.11</vt:lpstr>
      <vt:lpstr>Visio.Drawing.11</vt:lpstr>
      <vt:lpstr>Visio.Drawing.11</vt:lpstr>
      <vt:lpstr>Visio.Drawing.11</vt:lpstr>
      <vt:lpstr>Visio.Drawing.11</vt:lpstr>
      <vt:lpstr>Origin95.Graph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Li_Song</dc:creator>
  <cp:lastModifiedBy>edwardouc</cp:lastModifiedBy>
  <cp:revision>560</cp:revision>
  <dcterms:created xsi:type="dcterms:W3CDTF">2017-06-09T07:09:00Z</dcterms:created>
  <dcterms:modified xsi:type="dcterms:W3CDTF">2021-10-08T06:20:19Z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4A815E5CC1E74105ACCD0E49C3F4F43E</vt:lpwstr>
  </property>
  <property fmtid="{D5CDD505-2E9C-101B-9397-08002B2CF9AE}" pid="3" name="KSOProductBuildVer">
    <vt:lpwstr>2052-11.1.0.10938</vt:lpwstr>
  </property>
</Properties>
</file>