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notesSlides/notesSlide23.xml" ContentType="application/vnd.openxmlformats-officedocument.presentationml.notesSlide+xml"/>
  <Override PartName="/ppt/tags/tag27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30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  <Default Extension="emf" ContentType="image/x-emf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notesSlides/notesSlide15.xml" ContentType="application/vnd.openxmlformats-officedocument.presentationml.notesSlide+xml"/>
  <Override PartName="/ppt/tags/tag19.xml" ContentType="application/vnd.openxmlformats-officedocument.presentationml.tags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tags/tag28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tags/tag17.xml" ContentType="application/vnd.openxmlformats-officedocument.presentationml.tags+xml"/>
  <Override PartName="/ppt/notesSlides/notesSlide22.xml" ContentType="application/vnd.openxmlformats-officedocument.presentationml.notesSlide+xml"/>
  <Override PartName="/ppt/tags/tag26.xml" ContentType="application/vnd.openxmlformats-officedocument.presentationml.tags+xml"/>
  <Override PartName="/ppt/notesSlides/notesSlide33.xml" ContentType="application/vnd.openxmlformats-officedocument.presentationml.notesSlide+xml"/>
  <Default Extension="wdp" ContentType="image/vnd.ms-photo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15.xml" ContentType="application/vnd.openxmlformats-officedocument.presentationml.tags+xml"/>
  <Override PartName="/ppt/notesSlides/notesSlide20.xml" ContentType="application/vnd.openxmlformats-officedocument.presentationml.notesSlide+xml"/>
  <Override PartName="/ppt/tags/tag24.xml" ContentType="application/vnd.openxmlformats-officedocument.presentationml.tags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3.xml" ContentType="application/vnd.openxmlformats-officedocument.presentationml.tags+xml"/>
  <Override PartName="/ppt/tags/tag22.xml" ContentType="application/vnd.openxmlformats-officedocument.presentationml.tags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Default Extension="wmf" ContentType="image/x-wmf"/>
  <Override PartName="/ppt/tags/tag2.xml" ContentType="application/vnd.openxmlformats-officedocument.presentationml.tags+xm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notesSlides/notesSlide25.xml" ContentType="application/vnd.openxmlformats-officedocument.presentationml.notesSlide+xml"/>
  <Override PartName="/ppt/tags/tag29.xml" ContentType="application/vnd.openxmlformats-officedocument.presentationml.tags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notesSlides/notesSlide14.xml" ContentType="application/vnd.openxmlformats-officedocument.presentationml.notesSlide+xml"/>
  <Override PartName="/ppt/tags/tag18.xml" ContentType="application/vnd.openxmlformats-officedocument.presentationml.tags+xml"/>
  <Override PartName="/ppt/notesSlides/notesSlide32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tags/tag14.xml" ContentType="application/vnd.openxmlformats-officedocument.presentationml.tags+xml"/>
  <Override PartName="/ppt/notesSlides/notesSlide21.xml" ContentType="application/vnd.openxmlformats-officedocument.presentationml.notesSlide+xml"/>
  <Override PartName="/ppt/tags/tag25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39"/>
  </p:notesMasterIdLst>
  <p:handoutMasterIdLst>
    <p:handoutMasterId r:id="rId40"/>
  </p:handoutMasterIdLst>
  <p:sldIdLst>
    <p:sldId id="260" r:id="rId2"/>
    <p:sldId id="921" r:id="rId3"/>
    <p:sldId id="959" r:id="rId4"/>
    <p:sldId id="960" r:id="rId5"/>
    <p:sldId id="961" r:id="rId6"/>
    <p:sldId id="962" r:id="rId7"/>
    <p:sldId id="963" r:id="rId8"/>
    <p:sldId id="964" r:id="rId9"/>
    <p:sldId id="965" r:id="rId10"/>
    <p:sldId id="966" r:id="rId11"/>
    <p:sldId id="967" r:id="rId12"/>
    <p:sldId id="968" r:id="rId13"/>
    <p:sldId id="969" r:id="rId14"/>
    <p:sldId id="970" r:id="rId15"/>
    <p:sldId id="971" r:id="rId16"/>
    <p:sldId id="972" r:id="rId17"/>
    <p:sldId id="973" r:id="rId18"/>
    <p:sldId id="974" r:id="rId19"/>
    <p:sldId id="975" r:id="rId20"/>
    <p:sldId id="976" r:id="rId21"/>
    <p:sldId id="977" r:id="rId22"/>
    <p:sldId id="978" r:id="rId23"/>
    <p:sldId id="979" r:id="rId24"/>
    <p:sldId id="980" r:id="rId25"/>
    <p:sldId id="981" r:id="rId26"/>
    <p:sldId id="982" r:id="rId27"/>
    <p:sldId id="983" r:id="rId28"/>
    <p:sldId id="984" r:id="rId29"/>
    <p:sldId id="985" r:id="rId30"/>
    <p:sldId id="986" r:id="rId31"/>
    <p:sldId id="987" r:id="rId32"/>
    <p:sldId id="988" r:id="rId33"/>
    <p:sldId id="989" r:id="rId34"/>
    <p:sldId id="990" r:id="rId35"/>
    <p:sldId id="991" r:id="rId36"/>
    <p:sldId id="992" r:id="rId37"/>
    <p:sldId id="721" r:id="rId38"/>
  </p:sldIdLst>
  <p:sldSz cx="12192000" cy="6858000"/>
  <p:notesSz cx="7102475" cy="10231438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默认节" id="{2E9ABD3F-4BB1-4619-9816-5224BCFD9958}">
          <p14:sldIdLst>
            <p14:sldId id="260"/>
            <p14:sldId id="921"/>
            <p14:sldId id="922"/>
            <p14:sldId id="886"/>
            <p14:sldId id="891"/>
            <p14:sldId id="890"/>
            <p14:sldId id="893"/>
            <p14:sldId id="875"/>
            <p14:sldId id="855"/>
            <p14:sldId id="876"/>
            <p14:sldId id="860"/>
            <p14:sldId id="861"/>
            <p14:sldId id="862"/>
            <p14:sldId id="907"/>
            <p14:sldId id="908"/>
            <p14:sldId id="864"/>
            <p14:sldId id="917"/>
            <p14:sldId id="911"/>
            <p14:sldId id="866"/>
            <p14:sldId id="867"/>
            <p14:sldId id="869"/>
            <p14:sldId id="918"/>
            <p14:sldId id="871"/>
            <p14:sldId id="879"/>
            <p14:sldId id="872"/>
            <p14:sldId id="873"/>
            <p14:sldId id="944"/>
            <p14:sldId id="943"/>
            <p14:sldId id="780"/>
            <p14:sldId id="764"/>
            <p14:sldId id="823"/>
            <p14:sldId id="824"/>
            <p14:sldId id="778"/>
            <p14:sldId id="919"/>
            <p14:sldId id="816"/>
            <p14:sldId id="895"/>
            <p14:sldId id="775"/>
            <p14:sldId id="817"/>
            <p14:sldId id="894"/>
            <p14:sldId id="948"/>
            <p14:sldId id="949"/>
            <p14:sldId id="826"/>
            <p14:sldId id="931"/>
            <p14:sldId id="666"/>
            <p14:sldId id="923"/>
            <p14:sldId id="924"/>
            <p14:sldId id="914"/>
            <p14:sldId id="929"/>
            <p14:sldId id="881"/>
            <p14:sldId id="667"/>
            <p14:sldId id="925"/>
            <p14:sldId id="939"/>
            <p14:sldId id="927"/>
            <p14:sldId id="782"/>
            <p14:sldId id="940"/>
            <p14:sldId id="790"/>
            <p14:sldId id="928"/>
            <p14:sldId id="840"/>
            <p14:sldId id="947"/>
            <p14:sldId id="946"/>
            <p14:sldId id="670"/>
            <p14:sldId id="883"/>
            <p14:sldId id="945"/>
            <p14:sldId id="672"/>
            <p14:sldId id="673"/>
            <p14:sldId id="950"/>
            <p14:sldId id="830"/>
            <p14:sldId id="920"/>
            <p14:sldId id="841"/>
            <p14:sldId id="677"/>
            <p14:sldId id="678"/>
            <p14:sldId id="843"/>
            <p14:sldId id="897"/>
            <p14:sldId id="932"/>
            <p14:sldId id="682"/>
            <p14:sldId id="930"/>
            <p14:sldId id="685"/>
            <p14:sldId id="686"/>
            <p14:sldId id="933"/>
            <p14:sldId id="915"/>
            <p14:sldId id="941"/>
            <p14:sldId id="956"/>
            <p14:sldId id="957"/>
            <p14:sldId id="916"/>
            <p14:sldId id="898"/>
            <p14:sldId id="844"/>
            <p14:sldId id="845"/>
            <p14:sldId id="900"/>
            <p14:sldId id="846"/>
            <p14:sldId id="849"/>
            <p14:sldId id="850"/>
            <p14:sldId id="847"/>
            <p14:sldId id="851"/>
            <p14:sldId id="719"/>
            <p14:sldId id="694"/>
            <p14:sldId id="747"/>
            <p14:sldId id="952"/>
            <p14:sldId id="745"/>
            <p14:sldId id="746"/>
            <p14:sldId id="698"/>
            <p14:sldId id="814"/>
            <p14:sldId id="748"/>
            <p14:sldId id="749"/>
            <p14:sldId id="813"/>
            <p14:sldId id="811"/>
            <p14:sldId id="958"/>
            <p14:sldId id="701"/>
            <p14:sldId id="702"/>
            <p14:sldId id="703"/>
            <p14:sldId id="706"/>
            <p14:sldId id="707"/>
            <p14:sldId id="953"/>
            <p14:sldId id="955"/>
            <p14:sldId id="954"/>
            <p14:sldId id="721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novo" initials="lf" lastIdx="1" clrIdx="0">
    <p:extLst>
      <p:ext uri="{19B8F6BF-5375-455C-9EA6-DF929625EA0E}">
        <p15:presenceInfo xmlns:p15="http://schemas.microsoft.com/office/powerpoint/2012/main" xmlns="" userId="lenovo" providerId="None"/>
      </p:ext>
    </p:extLst>
  </p:cmAuthor>
  <p:cmAuthor id="2" name="张品竹" initials="P" lastIdx="72" clrIdx="1">
    <p:extLst>
      <p:ext uri="{19B8F6BF-5375-455C-9EA6-DF929625EA0E}">
        <p15:presenceInfo xmlns:p15="http://schemas.microsoft.com/office/powerpoint/2012/main" xmlns="" userId="张品竹" providerId="None"/>
      </p:ext>
    </p:extLst>
  </p:cmAuthor>
  <p:cmAuthor id="3" name="赵亮" initials="l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0"/>
      </p:ext>
    </p:extLst>
  </p:showPr>
  <p:clrMru>
    <a:srgbClr val="0000FF"/>
    <a:srgbClr val="3670B5"/>
    <a:srgbClr val="0070C0"/>
    <a:srgbClr val="89FDD3"/>
    <a:srgbClr val="4F81BD"/>
    <a:srgbClr val="4961CA"/>
    <a:srgbClr val="C9BC8D"/>
    <a:srgbClr val="65BE71"/>
    <a:srgbClr val="809582"/>
    <a:srgbClr val="8B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0606" autoAdjust="0"/>
    <p:restoredTop sz="94431" autoAdjust="0"/>
  </p:normalViewPr>
  <p:slideViewPr>
    <p:cSldViewPr snapToGrid="0">
      <p:cViewPr>
        <p:scale>
          <a:sx n="70" d="100"/>
          <a:sy n="70" d="100"/>
        </p:scale>
        <p:origin x="-1296" y="-370"/>
      </p:cViewPr>
      <p:guideLst>
        <p:guide orient="horz" pos="2160"/>
        <p:guide pos="3840"/>
      </p:guideLst>
    </p:cSldViewPr>
  </p:slideViewPr>
  <p:notesTextViewPr>
    <p:cViewPr>
      <p:scale>
        <a:sx n="125" d="100"/>
        <a:sy n="12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4" Type="http://schemas.openxmlformats.org/officeDocument/2006/relationships/image" Target="../media/image9.wmf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37.wmf"/><Relationship Id="rId3" Type="http://schemas.openxmlformats.org/officeDocument/2006/relationships/image" Target="../media/image32.wmf"/><Relationship Id="rId7" Type="http://schemas.openxmlformats.org/officeDocument/2006/relationships/image" Target="../media/image36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Relationship Id="rId6" Type="http://schemas.openxmlformats.org/officeDocument/2006/relationships/image" Target="../media/image35.wmf"/><Relationship Id="rId5" Type="http://schemas.openxmlformats.org/officeDocument/2006/relationships/image" Target="../media/image34.wmf"/><Relationship Id="rId4" Type="http://schemas.openxmlformats.org/officeDocument/2006/relationships/image" Target="../media/image33.wmf"/><Relationship Id="rId9" Type="http://schemas.openxmlformats.org/officeDocument/2006/relationships/image" Target="../media/image29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image" Target="../media/image38.e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35.wmf"/><Relationship Id="rId1" Type="http://schemas.openxmlformats.org/officeDocument/2006/relationships/image" Target="../media/image32.wmf"/><Relationship Id="rId6" Type="http://schemas.openxmlformats.org/officeDocument/2006/relationships/image" Target="../media/image42.emf"/><Relationship Id="rId5" Type="http://schemas.openxmlformats.org/officeDocument/2006/relationships/image" Target="../media/image41.emf"/><Relationship Id="rId4" Type="http://schemas.openxmlformats.org/officeDocument/2006/relationships/image" Target="../media/image40.e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5.wmf"/><Relationship Id="rId7" Type="http://schemas.openxmlformats.org/officeDocument/2006/relationships/image" Target="../media/image29.wmf"/><Relationship Id="rId2" Type="http://schemas.openxmlformats.org/officeDocument/2006/relationships/image" Target="../media/image44.wmf"/><Relationship Id="rId1" Type="http://schemas.openxmlformats.org/officeDocument/2006/relationships/image" Target="../media/image43.wmf"/><Relationship Id="rId6" Type="http://schemas.openxmlformats.org/officeDocument/2006/relationships/image" Target="../media/image48.wmf"/><Relationship Id="rId5" Type="http://schemas.openxmlformats.org/officeDocument/2006/relationships/image" Target="../media/image47.wmf"/><Relationship Id="rId4" Type="http://schemas.openxmlformats.org/officeDocument/2006/relationships/image" Target="../media/image46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0.wmf"/><Relationship Id="rId7" Type="http://schemas.openxmlformats.org/officeDocument/2006/relationships/image" Target="../media/image53.emf"/><Relationship Id="rId2" Type="http://schemas.openxmlformats.org/officeDocument/2006/relationships/image" Target="../media/image49.wmf"/><Relationship Id="rId1" Type="http://schemas.openxmlformats.org/officeDocument/2006/relationships/image" Target="../media/image8.wmf"/><Relationship Id="rId6" Type="http://schemas.openxmlformats.org/officeDocument/2006/relationships/image" Target="../media/image52.emf"/><Relationship Id="rId5" Type="http://schemas.openxmlformats.org/officeDocument/2006/relationships/image" Target="../media/image7.wmf"/><Relationship Id="rId4" Type="http://schemas.openxmlformats.org/officeDocument/2006/relationships/image" Target="../media/image51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image" Target="../media/image14.wmf"/><Relationship Id="rId1" Type="http://schemas.openxmlformats.org/officeDocument/2006/relationships/image" Target="../media/image45.wmf"/><Relationship Id="rId4" Type="http://schemas.openxmlformats.org/officeDocument/2006/relationships/image" Target="../media/image55.e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56.wmf"/><Relationship Id="rId2" Type="http://schemas.openxmlformats.org/officeDocument/2006/relationships/image" Target="../media/image15.wmf"/><Relationship Id="rId1" Type="http://schemas.openxmlformats.org/officeDocument/2006/relationships/image" Target="../media/image45.wmf"/><Relationship Id="rId6" Type="http://schemas.openxmlformats.org/officeDocument/2006/relationships/image" Target="../media/image59.emf"/><Relationship Id="rId5" Type="http://schemas.openxmlformats.org/officeDocument/2006/relationships/image" Target="../media/image58.wmf"/><Relationship Id="rId4" Type="http://schemas.openxmlformats.org/officeDocument/2006/relationships/image" Target="../media/image57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60.wmf"/><Relationship Id="rId7" Type="http://schemas.openxmlformats.org/officeDocument/2006/relationships/image" Target="../media/image64.emf"/><Relationship Id="rId2" Type="http://schemas.openxmlformats.org/officeDocument/2006/relationships/image" Target="../media/image46.wmf"/><Relationship Id="rId1" Type="http://schemas.openxmlformats.org/officeDocument/2006/relationships/image" Target="../media/image10.wmf"/><Relationship Id="rId6" Type="http://schemas.openxmlformats.org/officeDocument/2006/relationships/image" Target="../media/image63.emf"/><Relationship Id="rId5" Type="http://schemas.openxmlformats.org/officeDocument/2006/relationships/image" Target="../media/image62.wmf"/><Relationship Id="rId4" Type="http://schemas.openxmlformats.org/officeDocument/2006/relationships/image" Target="../media/image61.w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6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5" Type="http://schemas.openxmlformats.org/officeDocument/2006/relationships/image" Target="../media/image13.wmf"/><Relationship Id="rId4" Type="http://schemas.openxmlformats.org/officeDocument/2006/relationships/image" Target="../media/image12.w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66.w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5.wmf"/><Relationship Id="rId2" Type="http://schemas.openxmlformats.org/officeDocument/2006/relationships/image" Target="../media/image44.wmf"/><Relationship Id="rId1" Type="http://schemas.openxmlformats.org/officeDocument/2006/relationships/image" Target="../media/image67.wmf"/><Relationship Id="rId6" Type="http://schemas.openxmlformats.org/officeDocument/2006/relationships/image" Target="../media/image48.wmf"/><Relationship Id="rId5" Type="http://schemas.openxmlformats.org/officeDocument/2006/relationships/image" Target="../media/image47.wmf"/><Relationship Id="rId4" Type="http://schemas.openxmlformats.org/officeDocument/2006/relationships/image" Target="../media/image46.wmf"/></Relationships>
</file>

<file path=ppt/drawings/_rels/vmlDrawing2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9.emf"/><Relationship Id="rId1" Type="http://schemas.openxmlformats.org/officeDocument/2006/relationships/image" Target="../media/image68.emf"/></Relationships>
</file>

<file path=ppt/drawings/_rels/vmlDrawing23.vml.rels><?xml version="1.0" encoding="UTF-8" standalone="yes"?>
<Relationships xmlns="http://schemas.openxmlformats.org/package/2006/relationships"><Relationship Id="rId2" Type="http://schemas.openxmlformats.org/officeDocument/2006/relationships/image" Target="../media/image71.emf"/><Relationship Id="rId1" Type="http://schemas.openxmlformats.org/officeDocument/2006/relationships/image" Target="../media/image70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2.emf"/></Relationships>
</file>

<file path=ppt/drawings/_rels/vmlDrawing25.vml.rels><?xml version="1.0" encoding="UTF-8" standalone="yes"?>
<Relationships xmlns="http://schemas.openxmlformats.org/package/2006/relationships"><Relationship Id="rId3" Type="http://schemas.openxmlformats.org/officeDocument/2006/relationships/image" Target="../media/image45.wmf"/><Relationship Id="rId2" Type="http://schemas.openxmlformats.org/officeDocument/2006/relationships/image" Target="../media/image44.wmf"/><Relationship Id="rId1" Type="http://schemas.openxmlformats.org/officeDocument/2006/relationships/image" Target="../media/image67.wmf"/><Relationship Id="rId6" Type="http://schemas.openxmlformats.org/officeDocument/2006/relationships/image" Target="../media/image48.wmf"/><Relationship Id="rId5" Type="http://schemas.openxmlformats.org/officeDocument/2006/relationships/image" Target="../media/image47.wmf"/><Relationship Id="rId4" Type="http://schemas.openxmlformats.org/officeDocument/2006/relationships/image" Target="../media/image46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4" Type="http://schemas.openxmlformats.org/officeDocument/2006/relationships/image" Target="../media/image17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wmf"/><Relationship Id="rId1" Type="http://schemas.openxmlformats.org/officeDocument/2006/relationships/image" Target="../media/image18.wmf"/><Relationship Id="rId4" Type="http://schemas.openxmlformats.org/officeDocument/2006/relationships/image" Target="../media/image21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4" Type="http://schemas.openxmlformats.org/officeDocument/2006/relationships/image" Target="../media/image28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wmf"/><Relationship Id="rId1" Type="http://schemas.openxmlformats.org/officeDocument/2006/relationships/image" Target="../media/image7.wmf"/><Relationship Id="rId5" Type="http://schemas.openxmlformats.org/officeDocument/2006/relationships/image" Target="../media/image29.wmf"/><Relationship Id="rId4" Type="http://schemas.openxmlformats.org/officeDocument/2006/relationships/image" Target="../media/image9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77739" cy="513349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4023092" y="1"/>
            <a:ext cx="3077739" cy="513349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3C61EFCC-5D03-48BA-AA91-72B5C4E41B84}" type="datetimeFigureOut">
              <a:rPr lang="zh-CN" altLang="en-US" smtClean="0">
                <a:ea typeface="黑体" pitchFamily="49" charset="-122"/>
              </a:rPr>
              <a:pPr/>
              <a:t>2021-10-09</a:t>
            </a:fld>
            <a:endParaRPr lang="zh-CN" altLang="en-US" dirty="0">
              <a:ea typeface="黑体" pitchFamily="49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718091"/>
            <a:ext cx="3077739" cy="513348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4023092" y="9718091"/>
            <a:ext cx="3077739" cy="513348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09137CA7-25A7-4C98-92ED-C6DEE538083F}" type="slidenum">
              <a:rPr lang="zh-CN" altLang="en-US" smtClean="0">
                <a:ea typeface="黑体" pitchFamily="49" charset="-122"/>
              </a:rPr>
              <a:pPr/>
              <a:t>‹#›</a:t>
            </a:fld>
            <a:endParaRPr lang="zh-CN" altLang="en-US" dirty="0"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04827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77739" cy="513349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>
                <a:ea typeface="黑体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092" y="1"/>
            <a:ext cx="3077739" cy="513349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>
                <a:ea typeface="黑体" pitchFamily="49" charset="-122"/>
              </a:defRPr>
            </a:lvl1pPr>
          </a:lstStyle>
          <a:p>
            <a:fld id="{BD53EE9E-6133-4B00-B9B9-B82C55144AA2}" type="datetimeFigureOut">
              <a:rPr lang="zh-CN" altLang="en-US" smtClean="0"/>
              <a:pPr/>
              <a:t>2021-10-09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37275" cy="3452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248" y="4923879"/>
            <a:ext cx="5681980" cy="4028630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18091"/>
            <a:ext cx="3077739" cy="513348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>
                <a:ea typeface="黑体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092" y="9718091"/>
            <a:ext cx="3077739" cy="513348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>
                <a:ea typeface="黑体" pitchFamily="49" charset="-122"/>
              </a:defRPr>
            </a:lvl1pPr>
          </a:lstStyle>
          <a:p>
            <a:fld id="{0123C944-7DB4-4B94-BEF1-E19D61C1426E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24403485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黑体" pitchFamily="49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黑体" pitchFamily="49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黑体" pitchFamily="49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黑体" pitchFamily="49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黑体" pitchFamily="49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37275" cy="345281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sz="10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23C944-7DB4-4B94-BEF1-E19D61C1426E}" type="slidenum">
              <a:rPr lang="zh-CN" altLang="en-US" smtClean="0"/>
              <a:pPr/>
              <a:t>1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4846988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9A946D2-45AA-4AC0-8FFA-8CEF1632F86E}" type="slidenum">
              <a:rPr lang="zh-CN" altLang="en-US" smtClean="0">
                <a:latin typeface="Arial" charset="0"/>
              </a:rPr>
              <a:pPr/>
              <a:t>11</a:t>
            </a:fld>
            <a:endParaRPr lang="en-US" altLang="zh-CN" dirty="0" smtClean="0">
              <a:latin typeface="Arial" charset="0"/>
            </a:endParaRPr>
          </a:p>
        </p:txBody>
      </p:sp>
      <p:sp>
        <p:nvSpPr>
          <p:cNvPr id="50179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defTabSz="990478"/>
            <a:r>
              <a:rPr lang="zh-CN" altLang="en-US" dirty="0" smtClean="0"/>
              <a:t>       在纳秒及亚纳秒脉冲下，绝缘击穿表现出与工频、微秒脉冲不同的现象。这两幅图是</a:t>
            </a:r>
            <a:r>
              <a:rPr lang="en-US" altLang="zh-CN" dirty="0" smtClean="0"/>
              <a:t>TPG700</a:t>
            </a:r>
            <a:r>
              <a:rPr lang="zh-CN" altLang="en-US" dirty="0" smtClean="0"/>
              <a:t>加速器真空绝缘子上出现的击穿现象，图中显示，在绝缘子外表面，击穿表现为小孔，在绝缘子内表面，击穿表现为树枝状，可以看出击穿为贯穿介质的上下表面的体击穿，而非沿面闪络。</a:t>
            </a:r>
          </a:p>
          <a:p>
            <a:pPr defTabSz="990478"/>
            <a:r>
              <a:rPr lang="zh-CN" altLang="en-US" dirty="0" smtClean="0"/>
              <a:t>       除</a:t>
            </a:r>
            <a:r>
              <a:rPr lang="en-US" altLang="zh-CN" dirty="0" smtClean="0"/>
              <a:t>TPG700</a:t>
            </a:r>
            <a:r>
              <a:rPr lang="zh-CN" altLang="en-US" dirty="0" smtClean="0"/>
              <a:t>真空绝缘子上出现的击穿现象外，国内如</a:t>
            </a:r>
            <a:r>
              <a:rPr lang="en-US" altLang="zh-CN" dirty="0" smtClean="0"/>
              <a:t>CHP01</a:t>
            </a:r>
            <a:r>
              <a:rPr lang="zh-CN" altLang="en-US" dirty="0" smtClean="0"/>
              <a:t>、</a:t>
            </a:r>
            <a:r>
              <a:rPr lang="en-US" altLang="zh-CN" dirty="0" smtClean="0"/>
              <a:t>CKP</a:t>
            </a:r>
            <a:r>
              <a:rPr lang="zh-CN" altLang="en-US" dirty="0" smtClean="0"/>
              <a:t>系列加速器、国外如</a:t>
            </a:r>
            <a:r>
              <a:rPr lang="en-US" altLang="zh-CN" dirty="0" err="1" smtClean="0"/>
              <a:t>Pithon</a:t>
            </a:r>
            <a:r>
              <a:rPr lang="zh-CN" altLang="en-US" dirty="0" smtClean="0"/>
              <a:t>、</a:t>
            </a:r>
            <a:r>
              <a:rPr lang="en-US" altLang="zh-CN" dirty="0" smtClean="0"/>
              <a:t>Casino</a:t>
            </a:r>
            <a:r>
              <a:rPr lang="zh-CN" altLang="en-US" dirty="0" smtClean="0"/>
              <a:t>、</a:t>
            </a:r>
            <a:r>
              <a:rPr lang="en-US" altLang="zh-CN" dirty="0" smtClean="0"/>
              <a:t>Double Eagle</a:t>
            </a:r>
            <a:r>
              <a:rPr lang="zh-CN" altLang="en-US" dirty="0" smtClean="0"/>
              <a:t>、</a:t>
            </a:r>
            <a:r>
              <a:rPr lang="en-US" altLang="zh-CN" dirty="0" smtClean="0"/>
              <a:t>DM2</a:t>
            </a:r>
            <a:r>
              <a:rPr lang="zh-CN" altLang="en-US" dirty="0" smtClean="0"/>
              <a:t>等加速器上的绝缘子都在运行一定脉冲数后出现了击穿现象。这些现象的共同特点是发生在纳秒及亚纳秒等短脉冲条件下、并且均为施加一定脉冲数后出现的体击穿现象。该现象与文献中报道的绝缘材料以沿面闪络方式失效的现象不符，并且对该现象的研究相对较少。 因此从应用角度，需要研究纳秒脉冲下绝缘材料的累积击穿机理，并且需要对该条件固体绝缘材料的寿命做出评估，这对推动脉冲功率技术发展具有现实意义。</a:t>
            </a:r>
            <a:endParaRPr lang="el-GR" altLang="zh-CN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66D99107-134E-4700-8083-09383F20E16B}" type="slidenum">
              <a:rPr lang="zh-CN" altLang="en-US" smtClean="0">
                <a:latin typeface="Arial" charset="0"/>
              </a:rPr>
              <a:pPr/>
              <a:t>12</a:t>
            </a:fld>
            <a:endParaRPr lang="en-US" altLang="zh-CN" dirty="0" smtClean="0">
              <a:latin typeface="Arial" charset="0"/>
            </a:endParaRPr>
          </a:p>
        </p:txBody>
      </p:sp>
      <p:sp>
        <p:nvSpPr>
          <p:cNvPr id="51203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defTabSz="990478"/>
            <a:r>
              <a:rPr lang="zh-CN" altLang="en-US" dirty="0" smtClean="0"/>
              <a:t>       在纳秒及亚纳秒脉冲下，绝缘击穿表现出与工频、微秒脉冲不同的现象。这两幅图是</a:t>
            </a:r>
            <a:r>
              <a:rPr lang="en-US" altLang="zh-CN" dirty="0" smtClean="0"/>
              <a:t>TPG700</a:t>
            </a:r>
            <a:r>
              <a:rPr lang="zh-CN" altLang="en-US" dirty="0" smtClean="0"/>
              <a:t>加速器真空绝缘子上出现的击穿现象，图中显示，在绝缘子外表面，击穿表现为小孔，在绝缘子内表面，击穿表现为树枝状，可以看出击穿为贯穿介质的上下表面的体击穿，而非沿面闪络。</a:t>
            </a:r>
          </a:p>
          <a:p>
            <a:pPr defTabSz="990478"/>
            <a:r>
              <a:rPr lang="zh-CN" altLang="en-US" dirty="0" smtClean="0"/>
              <a:t>       除</a:t>
            </a:r>
            <a:r>
              <a:rPr lang="en-US" altLang="zh-CN" dirty="0" smtClean="0"/>
              <a:t>TPG700</a:t>
            </a:r>
            <a:r>
              <a:rPr lang="zh-CN" altLang="en-US" dirty="0" smtClean="0"/>
              <a:t>真空绝缘子上出现的击穿现象外，国内如</a:t>
            </a:r>
            <a:r>
              <a:rPr lang="en-US" altLang="zh-CN" dirty="0" smtClean="0"/>
              <a:t>CHP01</a:t>
            </a:r>
            <a:r>
              <a:rPr lang="zh-CN" altLang="en-US" dirty="0" smtClean="0"/>
              <a:t>、</a:t>
            </a:r>
            <a:r>
              <a:rPr lang="en-US" altLang="zh-CN" dirty="0" smtClean="0"/>
              <a:t>CKP</a:t>
            </a:r>
            <a:r>
              <a:rPr lang="zh-CN" altLang="en-US" dirty="0" smtClean="0"/>
              <a:t>系列加速器、国外如</a:t>
            </a:r>
            <a:r>
              <a:rPr lang="en-US" altLang="zh-CN" dirty="0" err="1" smtClean="0"/>
              <a:t>Pithon</a:t>
            </a:r>
            <a:r>
              <a:rPr lang="zh-CN" altLang="en-US" dirty="0" smtClean="0"/>
              <a:t>、</a:t>
            </a:r>
            <a:r>
              <a:rPr lang="en-US" altLang="zh-CN" dirty="0" smtClean="0"/>
              <a:t>Casino</a:t>
            </a:r>
            <a:r>
              <a:rPr lang="zh-CN" altLang="en-US" dirty="0" smtClean="0"/>
              <a:t>、</a:t>
            </a:r>
            <a:r>
              <a:rPr lang="en-US" altLang="zh-CN" dirty="0" smtClean="0"/>
              <a:t>Double Eagle</a:t>
            </a:r>
            <a:r>
              <a:rPr lang="zh-CN" altLang="en-US" dirty="0" smtClean="0"/>
              <a:t>、</a:t>
            </a:r>
            <a:r>
              <a:rPr lang="en-US" altLang="zh-CN" dirty="0" smtClean="0"/>
              <a:t>DM2</a:t>
            </a:r>
            <a:r>
              <a:rPr lang="zh-CN" altLang="en-US" dirty="0" smtClean="0"/>
              <a:t>等加速器上的绝缘子都在运行一定脉冲数后出现了击穿现象。这些现象的共同特点是发生在纳秒及亚纳秒等短脉冲条件下、并且均为施加一定脉冲数后出现的体击穿现象。该现象与文献中报道的绝缘材料以沿面闪络方式失效的现象不符，并且对该现象的研究相对较少。 因此从应用角度，需要研究纳秒脉冲下绝缘材料的累积击穿机理，并且需要对该条件固体绝缘材料的寿命做出评估，这对推动脉冲功率技术发展具有现实意义。</a:t>
            </a:r>
            <a:endParaRPr lang="el-GR" altLang="zh-CN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23EE0054-F431-49ED-A644-7C3A274BA59B}" type="slidenum">
              <a:rPr lang="zh-CN" altLang="en-US" smtClean="0">
                <a:latin typeface="Arial" charset="0"/>
              </a:rPr>
              <a:pPr/>
              <a:t>14</a:t>
            </a:fld>
            <a:endParaRPr lang="en-US" altLang="zh-CN" dirty="0" smtClean="0">
              <a:latin typeface="Arial" charset="0"/>
            </a:endParaRPr>
          </a:p>
        </p:txBody>
      </p:sp>
      <p:sp>
        <p:nvSpPr>
          <p:cNvPr id="52227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defTabSz="990478"/>
            <a:r>
              <a:rPr lang="zh-CN" altLang="en-US" dirty="0" smtClean="0"/>
              <a:t>       在纳秒及亚纳秒脉冲下，绝缘击穿表现出与工频、微秒脉冲不同的现象。这两幅图是</a:t>
            </a:r>
            <a:r>
              <a:rPr lang="en-US" altLang="zh-CN" dirty="0" smtClean="0"/>
              <a:t>TPG700</a:t>
            </a:r>
            <a:r>
              <a:rPr lang="zh-CN" altLang="en-US" dirty="0" smtClean="0"/>
              <a:t>加速器真空绝缘子上出现的击穿现象，图中显示，在绝缘子外表面，击穿表现为小孔，在绝缘子内表面，击穿表现为树枝状，可以看出击穿为贯穿介质的上下表面的体击穿，而非沿面闪络。</a:t>
            </a:r>
          </a:p>
          <a:p>
            <a:pPr defTabSz="990478"/>
            <a:r>
              <a:rPr lang="zh-CN" altLang="en-US" dirty="0" smtClean="0"/>
              <a:t>       除</a:t>
            </a:r>
            <a:r>
              <a:rPr lang="en-US" altLang="zh-CN" dirty="0" smtClean="0"/>
              <a:t>TPG700</a:t>
            </a:r>
            <a:r>
              <a:rPr lang="zh-CN" altLang="en-US" dirty="0" smtClean="0"/>
              <a:t>真空绝缘子上出现的击穿现象外，国内如</a:t>
            </a:r>
            <a:r>
              <a:rPr lang="en-US" altLang="zh-CN" dirty="0" smtClean="0"/>
              <a:t>CHP01</a:t>
            </a:r>
            <a:r>
              <a:rPr lang="zh-CN" altLang="en-US" dirty="0" smtClean="0"/>
              <a:t>、</a:t>
            </a:r>
            <a:r>
              <a:rPr lang="en-US" altLang="zh-CN" dirty="0" smtClean="0"/>
              <a:t>CKP</a:t>
            </a:r>
            <a:r>
              <a:rPr lang="zh-CN" altLang="en-US" dirty="0" smtClean="0"/>
              <a:t>系列加速器、国外如</a:t>
            </a:r>
            <a:r>
              <a:rPr lang="en-US" altLang="zh-CN" dirty="0" err="1" smtClean="0"/>
              <a:t>Pithon</a:t>
            </a:r>
            <a:r>
              <a:rPr lang="zh-CN" altLang="en-US" dirty="0" smtClean="0"/>
              <a:t>、</a:t>
            </a:r>
            <a:r>
              <a:rPr lang="en-US" altLang="zh-CN" dirty="0" smtClean="0"/>
              <a:t>Casino</a:t>
            </a:r>
            <a:r>
              <a:rPr lang="zh-CN" altLang="en-US" dirty="0" smtClean="0"/>
              <a:t>、</a:t>
            </a:r>
            <a:r>
              <a:rPr lang="en-US" altLang="zh-CN" dirty="0" smtClean="0"/>
              <a:t>Double Eagle</a:t>
            </a:r>
            <a:r>
              <a:rPr lang="zh-CN" altLang="en-US" dirty="0" smtClean="0"/>
              <a:t>、</a:t>
            </a:r>
            <a:r>
              <a:rPr lang="en-US" altLang="zh-CN" dirty="0" smtClean="0"/>
              <a:t>DM2</a:t>
            </a:r>
            <a:r>
              <a:rPr lang="zh-CN" altLang="en-US" dirty="0" smtClean="0"/>
              <a:t>等加速器上的绝缘子都在运行一定脉冲数后出现了击穿现象。这些现象的共同特点是发生在纳秒及亚纳秒等短脉冲条件下、并且均为施加一定脉冲数后出现的体击穿现象。该现象与文献中报道的绝缘材料以沿面闪络方式失效的现象不符，并且对该现象的研究相对较少。 因此从应用角度，需要研究纳秒脉冲下绝缘材料的累积击穿机理，并且需要对该条件固体绝缘材料的寿命做出评估，这对推动脉冲功率技术发展具有现实意义。</a:t>
            </a:r>
            <a:endParaRPr lang="el-GR" altLang="zh-CN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0DECA46-F4C1-42C4-99A7-9682BB78BCF7}" type="slidenum">
              <a:rPr lang="zh-CN" altLang="en-US" smtClean="0">
                <a:latin typeface="Arial" charset="0"/>
              </a:rPr>
              <a:pPr/>
              <a:t>15</a:t>
            </a:fld>
            <a:endParaRPr lang="en-US" altLang="zh-CN" dirty="0" smtClean="0">
              <a:latin typeface="Arial" charset="0"/>
            </a:endParaRPr>
          </a:p>
        </p:txBody>
      </p:sp>
      <p:sp>
        <p:nvSpPr>
          <p:cNvPr id="53251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defTabSz="990478"/>
            <a:r>
              <a:rPr lang="zh-CN" altLang="en-US" dirty="0" smtClean="0"/>
              <a:t>       在纳秒及亚纳秒脉冲下，绝缘击穿表现出与工频、微秒脉冲不同的现象。这两幅图是</a:t>
            </a:r>
            <a:r>
              <a:rPr lang="en-US" altLang="zh-CN" dirty="0" smtClean="0"/>
              <a:t>TPG700</a:t>
            </a:r>
            <a:r>
              <a:rPr lang="zh-CN" altLang="en-US" dirty="0" smtClean="0"/>
              <a:t>加速器真空绝缘子上出现的击穿现象，图中显示，在绝缘子外表面，击穿表现为小孔，在绝缘子内表面，击穿表现为树枝状，可以看出击穿为贯穿介质的上下表面的体击穿，而非沿面闪络。</a:t>
            </a:r>
          </a:p>
          <a:p>
            <a:pPr defTabSz="990478"/>
            <a:r>
              <a:rPr lang="zh-CN" altLang="en-US" dirty="0" smtClean="0"/>
              <a:t>       除</a:t>
            </a:r>
            <a:r>
              <a:rPr lang="en-US" altLang="zh-CN" dirty="0" smtClean="0"/>
              <a:t>TPG700</a:t>
            </a:r>
            <a:r>
              <a:rPr lang="zh-CN" altLang="en-US" dirty="0" smtClean="0"/>
              <a:t>真空绝缘子上出现的击穿现象外，国内如</a:t>
            </a:r>
            <a:r>
              <a:rPr lang="en-US" altLang="zh-CN" dirty="0" smtClean="0"/>
              <a:t>CHP01</a:t>
            </a:r>
            <a:r>
              <a:rPr lang="zh-CN" altLang="en-US" dirty="0" smtClean="0"/>
              <a:t>、</a:t>
            </a:r>
            <a:r>
              <a:rPr lang="en-US" altLang="zh-CN" dirty="0" smtClean="0"/>
              <a:t>CKP</a:t>
            </a:r>
            <a:r>
              <a:rPr lang="zh-CN" altLang="en-US" dirty="0" smtClean="0"/>
              <a:t>系列加速器、国外如</a:t>
            </a:r>
            <a:r>
              <a:rPr lang="en-US" altLang="zh-CN" dirty="0" err="1" smtClean="0"/>
              <a:t>Pithon</a:t>
            </a:r>
            <a:r>
              <a:rPr lang="zh-CN" altLang="en-US" dirty="0" smtClean="0"/>
              <a:t>、</a:t>
            </a:r>
            <a:r>
              <a:rPr lang="en-US" altLang="zh-CN" dirty="0" smtClean="0"/>
              <a:t>Casino</a:t>
            </a:r>
            <a:r>
              <a:rPr lang="zh-CN" altLang="en-US" dirty="0" smtClean="0"/>
              <a:t>、</a:t>
            </a:r>
            <a:r>
              <a:rPr lang="en-US" altLang="zh-CN" dirty="0" smtClean="0"/>
              <a:t>Double Eagle</a:t>
            </a:r>
            <a:r>
              <a:rPr lang="zh-CN" altLang="en-US" dirty="0" smtClean="0"/>
              <a:t>、</a:t>
            </a:r>
            <a:r>
              <a:rPr lang="en-US" altLang="zh-CN" dirty="0" smtClean="0"/>
              <a:t>DM2</a:t>
            </a:r>
            <a:r>
              <a:rPr lang="zh-CN" altLang="en-US" dirty="0" smtClean="0"/>
              <a:t>等加速器上的绝缘子都在运行一定脉冲数后出现了击穿现象。这些现象的共同特点是发生在纳秒及亚纳秒等短脉冲条件下、并且均为施加一定脉冲数后出现的体击穿现象。该现象与文献中报道的绝缘材料以沿面闪络方式失效的现象不符，并且对该现象的研究相对较少。 因此从应用角度，需要研究纳秒脉冲下绝缘材料的累积击穿机理，并且需要对该条件固体绝缘材料的寿命做出评估，这对推动脉冲功率技术发展具有现实意义。</a:t>
            </a:r>
            <a:endParaRPr lang="el-GR" altLang="zh-CN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4CD3EF5-00B4-4C8F-9456-8AE48A3328AA}" type="slidenum">
              <a:rPr lang="zh-CN" altLang="en-US" smtClean="0">
                <a:latin typeface="Arial" charset="0"/>
              </a:rPr>
              <a:pPr/>
              <a:t>16</a:t>
            </a:fld>
            <a:endParaRPr lang="en-US" altLang="zh-CN" dirty="0" smtClean="0">
              <a:latin typeface="Arial" charset="0"/>
            </a:endParaRPr>
          </a:p>
        </p:txBody>
      </p:sp>
      <p:sp>
        <p:nvSpPr>
          <p:cNvPr id="54275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defTabSz="990478"/>
            <a:r>
              <a:rPr lang="zh-CN" altLang="en-US" dirty="0" smtClean="0"/>
              <a:t>       在纳秒及亚纳秒脉冲下，绝缘击穿表现出与工频、微秒脉冲不同的现象。这两幅图是</a:t>
            </a:r>
            <a:r>
              <a:rPr lang="en-US" altLang="zh-CN" dirty="0" smtClean="0"/>
              <a:t>TPG700</a:t>
            </a:r>
            <a:r>
              <a:rPr lang="zh-CN" altLang="en-US" dirty="0" smtClean="0"/>
              <a:t>加速器真空绝缘子上出现的击穿现象，图中显示，在绝缘子外表面，击穿表现为小孔，在绝缘子内表面，击穿表现为树枝状，可以看出击穿为贯穿介质的上下表面的体击穿，而非沿面闪络。</a:t>
            </a:r>
          </a:p>
          <a:p>
            <a:pPr defTabSz="990478"/>
            <a:r>
              <a:rPr lang="zh-CN" altLang="en-US" dirty="0" smtClean="0"/>
              <a:t>       除</a:t>
            </a:r>
            <a:r>
              <a:rPr lang="en-US" altLang="zh-CN" dirty="0" smtClean="0"/>
              <a:t>TPG700</a:t>
            </a:r>
            <a:r>
              <a:rPr lang="zh-CN" altLang="en-US" dirty="0" smtClean="0"/>
              <a:t>真空绝缘子上出现的击穿现象外，国内如</a:t>
            </a:r>
            <a:r>
              <a:rPr lang="en-US" altLang="zh-CN" dirty="0" smtClean="0"/>
              <a:t>CHP01</a:t>
            </a:r>
            <a:r>
              <a:rPr lang="zh-CN" altLang="en-US" dirty="0" smtClean="0"/>
              <a:t>、</a:t>
            </a:r>
            <a:r>
              <a:rPr lang="en-US" altLang="zh-CN" dirty="0" smtClean="0"/>
              <a:t>CKP</a:t>
            </a:r>
            <a:r>
              <a:rPr lang="zh-CN" altLang="en-US" dirty="0" smtClean="0"/>
              <a:t>系列加速器、国外如</a:t>
            </a:r>
            <a:r>
              <a:rPr lang="en-US" altLang="zh-CN" dirty="0" err="1" smtClean="0"/>
              <a:t>Pithon</a:t>
            </a:r>
            <a:r>
              <a:rPr lang="zh-CN" altLang="en-US" dirty="0" smtClean="0"/>
              <a:t>、</a:t>
            </a:r>
            <a:r>
              <a:rPr lang="en-US" altLang="zh-CN" dirty="0" smtClean="0"/>
              <a:t>Casino</a:t>
            </a:r>
            <a:r>
              <a:rPr lang="zh-CN" altLang="en-US" dirty="0" smtClean="0"/>
              <a:t>、</a:t>
            </a:r>
            <a:r>
              <a:rPr lang="en-US" altLang="zh-CN" dirty="0" smtClean="0"/>
              <a:t>Double Eagle</a:t>
            </a:r>
            <a:r>
              <a:rPr lang="zh-CN" altLang="en-US" dirty="0" smtClean="0"/>
              <a:t>、</a:t>
            </a:r>
            <a:r>
              <a:rPr lang="en-US" altLang="zh-CN" dirty="0" smtClean="0"/>
              <a:t>DM2</a:t>
            </a:r>
            <a:r>
              <a:rPr lang="zh-CN" altLang="en-US" dirty="0" smtClean="0"/>
              <a:t>等加速器上的绝缘子都在运行一定脉冲数后出现了击穿现象。这些现象的共同特点是发生在纳秒及亚纳秒等短脉冲条件下、并且均为施加一定脉冲数后出现的体击穿现象。该现象与文献中报道的绝缘材料以沿面闪络方式失效的现象不符，并且对该现象的研究相对较少。 因此从应用角度，需要研究纳秒脉冲下绝缘材料的累积击穿机理，并且需要对该条件固体绝缘材料的寿命做出评估，这对推动脉冲功率技术发展具有现实意义。</a:t>
            </a:r>
            <a:endParaRPr lang="el-GR" altLang="zh-CN" dirty="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B4038234-6AA2-48CE-A290-9DCFBAF0366E}" type="slidenum">
              <a:rPr lang="zh-CN" altLang="en-US" smtClean="0">
                <a:latin typeface="Arial" charset="0"/>
              </a:rPr>
              <a:pPr/>
              <a:t>17</a:t>
            </a:fld>
            <a:endParaRPr lang="en-US" altLang="zh-CN" dirty="0" smtClean="0">
              <a:latin typeface="Arial" charset="0"/>
            </a:endParaRPr>
          </a:p>
        </p:txBody>
      </p:sp>
      <p:sp>
        <p:nvSpPr>
          <p:cNvPr id="55299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defTabSz="990478"/>
            <a:r>
              <a:rPr lang="zh-CN" altLang="en-US" dirty="0" smtClean="0"/>
              <a:t>       在纳秒及亚纳秒脉冲下，绝缘击穿表现出与工频、微秒脉冲不同的现象。这两幅图是</a:t>
            </a:r>
            <a:r>
              <a:rPr lang="en-US" altLang="zh-CN" dirty="0" smtClean="0"/>
              <a:t>TPG700</a:t>
            </a:r>
            <a:r>
              <a:rPr lang="zh-CN" altLang="en-US" dirty="0" smtClean="0"/>
              <a:t>加速器真空绝缘子上出现的击穿现象，图中显示，在绝缘子外表面，击穿表现为小孔，在绝缘子内表面，击穿表现为树枝状，可以看出击穿为贯穿介质的上下表面的体击穿，而非沿面闪络。</a:t>
            </a:r>
          </a:p>
          <a:p>
            <a:pPr defTabSz="990478"/>
            <a:r>
              <a:rPr lang="zh-CN" altLang="en-US" dirty="0" smtClean="0"/>
              <a:t>       除</a:t>
            </a:r>
            <a:r>
              <a:rPr lang="en-US" altLang="zh-CN" dirty="0" smtClean="0"/>
              <a:t>TPG700</a:t>
            </a:r>
            <a:r>
              <a:rPr lang="zh-CN" altLang="en-US" dirty="0" smtClean="0"/>
              <a:t>真空绝缘子上出现的击穿现象外，国内如</a:t>
            </a:r>
            <a:r>
              <a:rPr lang="en-US" altLang="zh-CN" dirty="0" smtClean="0"/>
              <a:t>CHP01</a:t>
            </a:r>
            <a:r>
              <a:rPr lang="zh-CN" altLang="en-US" dirty="0" smtClean="0"/>
              <a:t>、</a:t>
            </a:r>
            <a:r>
              <a:rPr lang="en-US" altLang="zh-CN" dirty="0" smtClean="0"/>
              <a:t>CKP</a:t>
            </a:r>
            <a:r>
              <a:rPr lang="zh-CN" altLang="en-US" dirty="0" smtClean="0"/>
              <a:t>系列加速器、国外如</a:t>
            </a:r>
            <a:r>
              <a:rPr lang="en-US" altLang="zh-CN" dirty="0" err="1" smtClean="0"/>
              <a:t>Pithon</a:t>
            </a:r>
            <a:r>
              <a:rPr lang="zh-CN" altLang="en-US" dirty="0" smtClean="0"/>
              <a:t>、</a:t>
            </a:r>
            <a:r>
              <a:rPr lang="en-US" altLang="zh-CN" dirty="0" smtClean="0"/>
              <a:t>Casino</a:t>
            </a:r>
            <a:r>
              <a:rPr lang="zh-CN" altLang="en-US" dirty="0" smtClean="0"/>
              <a:t>、</a:t>
            </a:r>
            <a:r>
              <a:rPr lang="en-US" altLang="zh-CN" dirty="0" smtClean="0"/>
              <a:t>Double Eagle</a:t>
            </a:r>
            <a:r>
              <a:rPr lang="zh-CN" altLang="en-US" dirty="0" smtClean="0"/>
              <a:t>、</a:t>
            </a:r>
            <a:r>
              <a:rPr lang="en-US" altLang="zh-CN" dirty="0" smtClean="0"/>
              <a:t>DM2</a:t>
            </a:r>
            <a:r>
              <a:rPr lang="zh-CN" altLang="en-US" dirty="0" smtClean="0"/>
              <a:t>等加速器上的绝缘子都在运行一定脉冲数后出现了击穿现象。这些现象的共同特点是发生在纳秒及亚纳秒等短脉冲条件下、并且均为施加一定脉冲数后出现的体击穿现象。该现象与文献中报道的绝缘材料以沿面闪络方式失效的现象不符，并且对该现象的研究相对较少。 因此从应用角度，需要研究纳秒脉冲下绝缘材料的累积击穿机理，并且需要对该条件固体绝缘材料的寿命做出评估，这对推动脉冲功率技术发展具有现实意义。</a:t>
            </a:r>
            <a:endParaRPr lang="el-GR" altLang="zh-CN" dirty="0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BE50269C-41DB-49E3-A836-1AA729703EC2}" type="slidenum">
              <a:rPr lang="zh-CN" altLang="en-US" smtClean="0">
                <a:latin typeface="Arial" charset="0"/>
              </a:rPr>
              <a:pPr/>
              <a:t>18</a:t>
            </a:fld>
            <a:endParaRPr lang="en-US" altLang="zh-CN" dirty="0" smtClean="0">
              <a:latin typeface="Arial" charset="0"/>
            </a:endParaRPr>
          </a:p>
        </p:txBody>
      </p:sp>
      <p:sp>
        <p:nvSpPr>
          <p:cNvPr id="56323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defTabSz="990478"/>
            <a:r>
              <a:rPr lang="zh-CN" altLang="en-US" dirty="0" smtClean="0"/>
              <a:t>       在纳秒及亚纳秒脉冲下，绝缘击穿表现出与工频、微秒脉冲不同的现象。这两幅图是</a:t>
            </a:r>
            <a:r>
              <a:rPr lang="en-US" altLang="zh-CN" dirty="0" smtClean="0"/>
              <a:t>TPG700</a:t>
            </a:r>
            <a:r>
              <a:rPr lang="zh-CN" altLang="en-US" dirty="0" smtClean="0"/>
              <a:t>加速器真空绝缘子上出现的击穿现象，图中显示，在绝缘子外表面，击穿表现为小孔，在绝缘子内表面，击穿表现为树枝状，可以看出击穿为贯穿介质的上下表面的体击穿，而非沿面闪络。</a:t>
            </a:r>
          </a:p>
          <a:p>
            <a:pPr defTabSz="990478"/>
            <a:r>
              <a:rPr lang="zh-CN" altLang="en-US" dirty="0" smtClean="0"/>
              <a:t>       除</a:t>
            </a:r>
            <a:r>
              <a:rPr lang="en-US" altLang="zh-CN" dirty="0" smtClean="0"/>
              <a:t>TPG700</a:t>
            </a:r>
            <a:r>
              <a:rPr lang="zh-CN" altLang="en-US" dirty="0" smtClean="0"/>
              <a:t>真空绝缘子上出现的击穿现象外，国内如</a:t>
            </a:r>
            <a:r>
              <a:rPr lang="en-US" altLang="zh-CN" dirty="0" smtClean="0"/>
              <a:t>CHP01</a:t>
            </a:r>
            <a:r>
              <a:rPr lang="zh-CN" altLang="en-US" dirty="0" smtClean="0"/>
              <a:t>、</a:t>
            </a:r>
            <a:r>
              <a:rPr lang="en-US" altLang="zh-CN" dirty="0" smtClean="0"/>
              <a:t>CKP</a:t>
            </a:r>
            <a:r>
              <a:rPr lang="zh-CN" altLang="en-US" dirty="0" smtClean="0"/>
              <a:t>系列加速器、国外如</a:t>
            </a:r>
            <a:r>
              <a:rPr lang="en-US" altLang="zh-CN" dirty="0" err="1" smtClean="0"/>
              <a:t>Pithon</a:t>
            </a:r>
            <a:r>
              <a:rPr lang="zh-CN" altLang="en-US" dirty="0" smtClean="0"/>
              <a:t>、</a:t>
            </a:r>
            <a:r>
              <a:rPr lang="en-US" altLang="zh-CN" dirty="0" smtClean="0"/>
              <a:t>Casino</a:t>
            </a:r>
            <a:r>
              <a:rPr lang="zh-CN" altLang="en-US" dirty="0" smtClean="0"/>
              <a:t>、</a:t>
            </a:r>
            <a:r>
              <a:rPr lang="en-US" altLang="zh-CN" dirty="0" smtClean="0"/>
              <a:t>Double Eagle</a:t>
            </a:r>
            <a:r>
              <a:rPr lang="zh-CN" altLang="en-US" dirty="0" smtClean="0"/>
              <a:t>、</a:t>
            </a:r>
            <a:r>
              <a:rPr lang="en-US" altLang="zh-CN" dirty="0" smtClean="0"/>
              <a:t>DM2</a:t>
            </a:r>
            <a:r>
              <a:rPr lang="zh-CN" altLang="en-US" dirty="0" smtClean="0"/>
              <a:t>等加速器上的绝缘子都在运行一定脉冲数后出现了击穿现象。这些现象的共同特点是发生在纳秒及亚纳秒等短脉冲条件下、并且均为施加一定脉冲数后出现的体击穿现象。该现象与文献中报道的绝缘材料以沿面闪络方式失效的现象不符，并且对该现象的研究相对较少。 因此从应用角度，需要研究纳秒脉冲下绝缘材料的累积击穿机理，并且需要对该条件固体绝缘材料的寿命做出评估，这对推动脉冲功率技术发展具有现实意义。</a:t>
            </a:r>
            <a:endParaRPr lang="el-GR" altLang="zh-CN" dirty="0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5623816A-7DB7-4338-AC00-97CBAAA69EA9}" type="slidenum">
              <a:rPr lang="zh-CN" altLang="en-US" smtClean="0">
                <a:latin typeface="Arial" charset="0"/>
              </a:rPr>
              <a:pPr/>
              <a:t>19</a:t>
            </a:fld>
            <a:endParaRPr lang="en-US" altLang="zh-CN" dirty="0" smtClean="0">
              <a:latin typeface="Arial" charset="0"/>
            </a:endParaRPr>
          </a:p>
        </p:txBody>
      </p:sp>
      <p:sp>
        <p:nvSpPr>
          <p:cNvPr id="57347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defTabSz="990478"/>
            <a:r>
              <a:rPr lang="zh-CN" altLang="en-US" dirty="0" smtClean="0"/>
              <a:t>       在纳秒及亚纳秒脉冲下，绝缘击穿表现出与工频、微秒脉冲不同的现象。这两幅图是</a:t>
            </a:r>
            <a:r>
              <a:rPr lang="en-US" altLang="zh-CN" dirty="0" smtClean="0"/>
              <a:t>TPG700</a:t>
            </a:r>
            <a:r>
              <a:rPr lang="zh-CN" altLang="en-US" dirty="0" smtClean="0"/>
              <a:t>加速器真空绝缘子上出现的击穿现象，图中显示，在绝缘子外表面，击穿表现为小孔，在绝缘子内表面，击穿表现为树枝状，可以看出击穿为贯穿介质的上下表面的体击穿，而非沿面闪络。</a:t>
            </a:r>
          </a:p>
          <a:p>
            <a:pPr defTabSz="990478"/>
            <a:r>
              <a:rPr lang="zh-CN" altLang="en-US" dirty="0" smtClean="0"/>
              <a:t>       除</a:t>
            </a:r>
            <a:r>
              <a:rPr lang="en-US" altLang="zh-CN" dirty="0" smtClean="0"/>
              <a:t>TPG700</a:t>
            </a:r>
            <a:r>
              <a:rPr lang="zh-CN" altLang="en-US" dirty="0" smtClean="0"/>
              <a:t>真空绝缘子上出现的击穿现象外，国内如</a:t>
            </a:r>
            <a:r>
              <a:rPr lang="en-US" altLang="zh-CN" dirty="0" smtClean="0"/>
              <a:t>CHP01</a:t>
            </a:r>
            <a:r>
              <a:rPr lang="zh-CN" altLang="en-US" dirty="0" smtClean="0"/>
              <a:t>、</a:t>
            </a:r>
            <a:r>
              <a:rPr lang="en-US" altLang="zh-CN" dirty="0" smtClean="0"/>
              <a:t>CKP</a:t>
            </a:r>
            <a:r>
              <a:rPr lang="zh-CN" altLang="en-US" dirty="0" smtClean="0"/>
              <a:t>系列加速器、国外如</a:t>
            </a:r>
            <a:r>
              <a:rPr lang="en-US" altLang="zh-CN" dirty="0" err="1" smtClean="0"/>
              <a:t>Pithon</a:t>
            </a:r>
            <a:r>
              <a:rPr lang="zh-CN" altLang="en-US" dirty="0" smtClean="0"/>
              <a:t>、</a:t>
            </a:r>
            <a:r>
              <a:rPr lang="en-US" altLang="zh-CN" dirty="0" smtClean="0"/>
              <a:t>Casino</a:t>
            </a:r>
            <a:r>
              <a:rPr lang="zh-CN" altLang="en-US" dirty="0" smtClean="0"/>
              <a:t>、</a:t>
            </a:r>
            <a:r>
              <a:rPr lang="en-US" altLang="zh-CN" dirty="0" smtClean="0"/>
              <a:t>Double Eagle</a:t>
            </a:r>
            <a:r>
              <a:rPr lang="zh-CN" altLang="en-US" dirty="0" smtClean="0"/>
              <a:t>、</a:t>
            </a:r>
            <a:r>
              <a:rPr lang="en-US" altLang="zh-CN" dirty="0" smtClean="0"/>
              <a:t>DM2</a:t>
            </a:r>
            <a:r>
              <a:rPr lang="zh-CN" altLang="en-US" dirty="0" smtClean="0"/>
              <a:t>等加速器上的绝缘子都在运行一定脉冲数后出现了击穿现象。这些现象的共同特点是发生在纳秒及亚纳秒等短脉冲条件下、并且均为施加一定脉冲数后出现的体击穿现象。该现象与文献中报道的绝缘材料以沿面闪络方式失效的现象不符，并且对该现象的研究相对较少。 因此从应用角度，需要研究纳秒脉冲下绝缘材料的累积击穿机理，并且需要对该条件固体绝缘材料的寿命做出评估，这对推动脉冲功率技术发展具有现实意义。</a:t>
            </a:r>
            <a:endParaRPr lang="el-GR" altLang="zh-CN" dirty="0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BF36F521-4381-4976-8E3A-B86FE809A5FE}" type="slidenum">
              <a:rPr lang="zh-CN" altLang="en-US" smtClean="0">
                <a:latin typeface="Arial" charset="0"/>
              </a:rPr>
              <a:pPr/>
              <a:t>21</a:t>
            </a:fld>
            <a:endParaRPr lang="en-US" altLang="zh-CN" dirty="0" smtClean="0">
              <a:latin typeface="Arial" charset="0"/>
            </a:endParaRPr>
          </a:p>
        </p:txBody>
      </p:sp>
      <p:sp>
        <p:nvSpPr>
          <p:cNvPr id="58371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defTabSz="990478"/>
            <a:r>
              <a:rPr lang="zh-CN" altLang="en-US" dirty="0" smtClean="0"/>
              <a:t>       在纳秒及亚纳秒脉冲下，绝缘击穿表现出与工频、微秒脉冲不同的现象。这两幅图是</a:t>
            </a:r>
            <a:r>
              <a:rPr lang="en-US" altLang="zh-CN" dirty="0" smtClean="0"/>
              <a:t>TPG700</a:t>
            </a:r>
            <a:r>
              <a:rPr lang="zh-CN" altLang="en-US" dirty="0" smtClean="0"/>
              <a:t>加速器真空绝缘子上出现的击穿现象，图中显示，在绝缘子外表面，击穿表现为小孔，在绝缘子内表面，击穿表现为树枝状，可以看出击穿为贯穿介质的上下表面的体击穿，而非沿面闪络。</a:t>
            </a:r>
          </a:p>
          <a:p>
            <a:pPr defTabSz="990478"/>
            <a:r>
              <a:rPr lang="zh-CN" altLang="en-US" dirty="0" smtClean="0"/>
              <a:t>       除</a:t>
            </a:r>
            <a:r>
              <a:rPr lang="en-US" altLang="zh-CN" dirty="0" smtClean="0"/>
              <a:t>TPG700</a:t>
            </a:r>
            <a:r>
              <a:rPr lang="zh-CN" altLang="en-US" dirty="0" smtClean="0"/>
              <a:t>真空绝缘子上出现的击穿现象外，国内如</a:t>
            </a:r>
            <a:r>
              <a:rPr lang="en-US" altLang="zh-CN" dirty="0" smtClean="0"/>
              <a:t>CHP01</a:t>
            </a:r>
            <a:r>
              <a:rPr lang="zh-CN" altLang="en-US" dirty="0" smtClean="0"/>
              <a:t>、</a:t>
            </a:r>
            <a:r>
              <a:rPr lang="en-US" altLang="zh-CN" dirty="0" smtClean="0"/>
              <a:t>CKP</a:t>
            </a:r>
            <a:r>
              <a:rPr lang="zh-CN" altLang="en-US" dirty="0" smtClean="0"/>
              <a:t>系列加速器、国外如</a:t>
            </a:r>
            <a:r>
              <a:rPr lang="en-US" altLang="zh-CN" dirty="0" err="1" smtClean="0"/>
              <a:t>Pithon</a:t>
            </a:r>
            <a:r>
              <a:rPr lang="zh-CN" altLang="en-US" dirty="0" smtClean="0"/>
              <a:t>、</a:t>
            </a:r>
            <a:r>
              <a:rPr lang="en-US" altLang="zh-CN" dirty="0" smtClean="0"/>
              <a:t>Casino</a:t>
            </a:r>
            <a:r>
              <a:rPr lang="zh-CN" altLang="en-US" dirty="0" smtClean="0"/>
              <a:t>、</a:t>
            </a:r>
            <a:r>
              <a:rPr lang="en-US" altLang="zh-CN" dirty="0" smtClean="0"/>
              <a:t>Double Eagle</a:t>
            </a:r>
            <a:r>
              <a:rPr lang="zh-CN" altLang="en-US" dirty="0" smtClean="0"/>
              <a:t>、</a:t>
            </a:r>
            <a:r>
              <a:rPr lang="en-US" altLang="zh-CN" dirty="0" smtClean="0"/>
              <a:t>DM2</a:t>
            </a:r>
            <a:r>
              <a:rPr lang="zh-CN" altLang="en-US" dirty="0" smtClean="0"/>
              <a:t>等加速器上的绝缘子都在运行一定脉冲数后出现了击穿现象。这些现象的共同特点是发生在纳秒及亚纳秒等短脉冲条件下、并且均为施加一定脉冲数后出现的体击穿现象。该现象与文献中报道的绝缘材料以沿面闪络方式失效的现象不符，并且对该现象的研究相对较少。 因此从应用角度，需要研究纳秒脉冲下绝缘材料的累积击穿机理，并且需要对该条件固体绝缘材料的寿命做出评估，这对推动脉冲功率技术发展具有现实意义。</a:t>
            </a:r>
            <a:endParaRPr lang="el-GR" altLang="zh-CN" dirty="0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D1D49341-6951-4B13-9989-AAAA68C2262E}" type="slidenum">
              <a:rPr lang="zh-CN" altLang="en-US" smtClean="0">
                <a:latin typeface="Arial" charset="0"/>
              </a:rPr>
              <a:pPr/>
              <a:t>22</a:t>
            </a:fld>
            <a:endParaRPr lang="en-US" altLang="zh-CN" dirty="0" smtClean="0">
              <a:latin typeface="Arial" charset="0"/>
            </a:endParaRPr>
          </a:p>
        </p:txBody>
      </p:sp>
      <p:sp>
        <p:nvSpPr>
          <p:cNvPr id="59395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defTabSz="990478"/>
            <a:r>
              <a:rPr lang="zh-CN" altLang="en-US" dirty="0" smtClean="0"/>
              <a:t>       在纳秒及亚纳秒脉冲下，绝缘击穿表现出与工频、微秒脉冲不同的现象。这两幅图是</a:t>
            </a:r>
            <a:r>
              <a:rPr lang="en-US" altLang="zh-CN" dirty="0" smtClean="0"/>
              <a:t>TPG700</a:t>
            </a:r>
            <a:r>
              <a:rPr lang="zh-CN" altLang="en-US" dirty="0" smtClean="0"/>
              <a:t>加速器真空绝缘子上出现的击穿现象，图中显示，在绝缘子外表面，击穿表现为小孔，在绝缘子内表面，击穿表现为树枝状，可以看出击穿为贯穿介质的上下表面的体击穿，而非沿面闪络。</a:t>
            </a:r>
          </a:p>
          <a:p>
            <a:pPr defTabSz="990478"/>
            <a:r>
              <a:rPr lang="zh-CN" altLang="en-US" dirty="0" smtClean="0"/>
              <a:t>       除</a:t>
            </a:r>
            <a:r>
              <a:rPr lang="en-US" altLang="zh-CN" dirty="0" smtClean="0"/>
              <a:t>TPG700</a:t>
            </a:r>
            <a:r>
              <a:rPr lang="zh-CN" altLang="en-US" dirty="0" smtClean="0"/>
              <a:t>真空绝缘子上出现的击穿现象外，国内如</a:t>
            </a:r>
            <a:r>
              <a:rPr lang="en-US" altLang="zh-CN" dirty="0" smtClean="0"/>
              <a:t>CHP01</a:t>
            </a:r>
            <a:r>
              <a:rPr lang="zh-CN" altLang="en-US" dirty="0" smtClean="0"/>
              <a:t>、</a:t>
            </a:r>
            <a:r>
              <a:rPr lang="en-US" altLang="zh-CN" dirty="0" smtClean="0"/>
              <a:t>CKP</a:t>
            </a:r>
            <a:r>
              <a:rPr lang="zh-CN" altLang="en-US" dirty="0" smtClean="0"/>
              <a:t>系列加速器、国外如</a:t>
            </a:r>
            <a:r>
              <a:rPr lang="en-US" altLang="zh-CN" dirty="0" err="1" smtClean="0"/>
              <a:t>Pithon</a:t>
            </a:r>
            <a:r>
              <a:rPr lang="zh-CN" altLang="en-US" dirty="0" smtClean="0"/>
              <a:t>、</a:t>
            </a:r>
            <a:r>
              <a:rPr lang="en-US" altLang="zh-CN" dirty="0" smtClean="0"/>
              <a:t>Casino</a:t>
            </a:r>
            <a:r>
              <a:rPr lang="zh-CN" altLang="en-US" dirty="0" smtClean="0"/>
              <a:t>、</a:t>
            </a:r>
            <a:r>
              <a:rPr lang="en-US" altLang="zh-CN" dirty="0" smtClean="0"/>
              <a:t>Double Eagle</a:t>
            </a:r>
            <a:r>
              <a:rPr lang="zh-CN" altLang="en-US" dirty="0" smtClean="0"/>
              <a:t>、</a:t>
            </a:r>
            <a:r>
              <a:rPr lang="en-US" altLang="zh-CN" dirty="0" smtClean="0"/>
              <a:t>DM2</a:t>
            </a:r>
            <a:r>
              <a:rPr lang="zh-CN" altLang="en-US" dirty="0" smtClean="0"/>
              <a:t>等加速器上的绝缘子都在运行一定脉冲数后出现了击穿现象。这些现象的共同特点是发生在纳秒及亚纳秒等短脉冲条件下、并且均为施加一定脉冲数后出现的体击穿现象。该现象与文献中报道的绝缘材料以沿面闪络方式失效的现象不符，并且对该现象的研究相对较少。 因此从应用角度，需要研究纳秒脉冲下绝缘材料的累积击穿机理，并且需要对该条件固体绝缘材料的寿命做出评估，这对推动脉冲功率技术发展具有现实意义。</a:t>
            </a:r>
            <a:endParaRPr lang="el-GR" altLang="zh-CN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23C944-7DB4-4B94-BEF1-E19D61C1426E}" type="slidenum">
              <a:rPr lang="zh-CN" altLang="en-US" smtClean="0"/>
              <a:pPr/>
              <a:t>2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213425492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BE0B4BF7-97D7-4492-AFA3-157CC9E8A055}" type="slidenum">
              <a:rPr lang="zh-CN" altLang="en-US" smtClean="0">
                <a:latin typeface="Arial" charset="0"/>
              </a:rPr>
              <a:pPr/>
              <a:t>23</a:t>
            </a:fld>
            <a:endParaRPr lang="en-US" altLang="zh-CN" dirty="0" smtClean="0">
              <a:latin typeface="Arial" charset="0"/>
            </a:endParaRPr>
          </a:p>
        </p:txBody>
      </p:sp>
      <p:sp>
        <p:nvSpPr>
          <p:cNvPr id="60419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defTabSz="990478"/>
            <a:r>
              <a:rPr lang="zh-CN" altLang="en-US" dirty="0" smtClean="0"/>
              <a:t>       在纳秒及亚纳秒脉冲下，绝缘击穿表现出与工频、微秒脉冲不同的现象。这两幅图是</a:t>
            </a:r>
            <a:r>
              <a:rPr lang="en-US" altLang="zh-CN" dirty="0" smtClean="0"/>
              <a:t>TPG700</a:t>
            </a:r>
            <a:r>
              <a:rPr lang="zh-CN" altLang="en-US" dirty="0" smtClean="0"/>
              <a:t>加速器真空绝缘子上出现的击穿现象，图中显示，在绝缘子外表面，击穿表现为小孔，在绝缘子内表面，击穿表现为树枝状，可以看出击穿为贯穿介质的上下表面的体击穿，而非沿面闪络。</a:t>
            </a:r>
          </a:p>
          <a:p>
            <a:pPr defTabSz="990478"/>
            <a:r>
              <a:rPr lang="zh-CN" altLang="en-US" dirty="0" smtClean="0"/>
              <a:t>       除</a:t>
            </a:r>
            <a:r>
              <a:rPr lang="en-US" altLang="zh-CN" dirty="0" smtClean="0"/>
              <a:t>TPG700</a:t>
            </a:r>
            <a:r>
              <a:rPr lang="zh-CN" altLang="en-US" dirty="0" smtClean="0"/>
              <a:t>真空绝缘子上出现的击穿现象外，国内如</a:t>
            </a:r>
            <a:r>
              <a:rPr lang="en-US" altLang="zh-CN" dirty="0" smtClean="0"/>
              <a:t>CHP01</a:t>
            </a:r>
            <a:r>
              <a:rPr lang="zh-CN" altLang="en-US" dirty="0" smtClean="0"/>
              <a:t>、</a:t>
            </a:r>
            <a:r>
              <a:rPr lang="en-US" altLang="zh-CN" dirty="0" smtClean="0"/>
              <a:t>CKP</a:t>
            </a:r>
            <a:r>
              <a:rPr lang="zh-CN" altLang="en-US" dirty="0" smtClean="0"/>
              <a:t>系列加速器、国外如</a:t>
            </a:r>
            <a:r>
              <a:rPr lang="en-US" altLang="zh-CN" dirty="0" err="1" smtClean="0"/>
              <a:t>Pithon</a:t>
            </a:r>
            <a:r>
              <a:rPr lang="zh-CN" altLang="en-US" dirty="0" smtClean="0"/>
              <a:t>、</a:t>
            </a:r>
            <a:r>
              <a:rPr lang="en-US" altLang="zh-CN" dirty="0" smtClean="0"/>
              <a:t>Casino</a:t>
            </a:r>
            <a:r>
              <a:rPr lang="zh-CN" altLang="en-US" dirty="0" smtClean="0"/>
              <a:t>、</a:t>
            </a:r>
            <a:r>
              <a:rPr lang="en-US" altLang="zh-CN" dirty="0" smtClean="0"/>
              <a:t>Double Eagle</a:t>
            </a:r>
            <a:r>
              <a:rPr lang="zh-CN" altLang="en-US" dirty="0" smtClean="0"/>
              <a:t>、</a:t>
            </a:r>
            <a:r>
              <a:rPr lang="en-US" altLang="zh-CN" dirty="0" smtClean="0"/>
              <a:t>DM2</a:t>
            </a:r>
            <a:r>
              <a:rPr lang="zh-CN" altLang="en-US" dirty="0" smtClean="0"/>
              <a:t>等加速器上的绝缘子都在运行一定脉冲数后出现了击穿现象。这些现象的共同特点是发生在纳秒及亚纳秒等短脉冲条件下、并且均为施加一定脉冲数后出现的体击穿现象。该现象与文献中报道的绝缘材料以沿面闪络方式失效的现象不符，并且对该现象的研究相对较少。 因此从应用角度，需要研究纳秒脉冲下绝缘材料的累积击穿机理，并且需要对该条件固体绝缘材料的寿命做出评估，这对推动脉冲功率技术发展具有现实意义。</a:t>
            </a:r>
            <a:endParaRPr lang="el-GR" altLang="zh-CN" dirty="0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3E1E0B2D-44A0-4383-B560-7E15FEE2B691}" type="slidenum">
              <a:rPr lang="zh-CN" altLang="en-US" smtClean="0">
                <a:latin typeface="Arial" charset="0"/>
              </a:rPr>
              <a:pPr/>
              <a:t>24</a:t>
            </a:fld>
            <a:endParaRPr lang="en-US" altLang="zh-CN" dirty="0" smtClean="0">
              <a:latin typeface="Arial" charset="0"/>
            </a:endParaRPr>
          </a:p>
        </p:txBody>
      </p:sp>
      <p:sp>
        <p:nvSpPr>
          <p:cNvPr id="61443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defTabSz="990478"/>
            <a:r>
              <a:rPr lang="zh-CN" altLang="en-US" dirty="0" smtClean="0"/>
              <a:t>       在纳秒及亚纳秒脉冲下，绝缘击穿表现出与工频、微秒脉冲不同的现象。这两幅图是</a:t>
            </a:r>
            <a:r>
              <a:rPr lang="en-US" altLang="zh-CN" dirty="0" smtClean="0"/>
              <a:t>TPG700</a:t>
            </a:r>
            <a:r>
              <a:rPr lang="zh-CN" altLang="en-US" dirty="0" smtClean="0"/>
              <a:t>加速器真空绝缘子上出现的击穿现象，图中显示，在绝缘子外表面，击穿表现为小孔，在绝缘子内表面，击穿表现为树枝状，可以看出击穿为贯穿介质的上下表面的体击穿，而非沿面闪络。</a:t>
            </a:r>
          </a:p>
          <a:p>
            <a:pPr defTabSz="990478"/>
            <a:r>
              <a:rPr lang="zh-CN" altLang="en-US" dirty="0" smtClean="0"/>
              <a:t>       除</a:t>
            </a:r>
            <a:r>
              <a:rPr lang="en-US" altLang="zh-CN" dirty="0" smtClean="0"/>
              <a:t>TPG700</a:t>
            </a:r>
            <a:r>
              <a:rPr lang="zh-CN" altLang="en-US" dirty="0" smtClean="0"/>
              <a:t>真空绝缘子上出现的击穿现象外，国内如</a:t>
            </a:r>
            <a:r>
              <a:rPr lang="en-US" altLang="zh-CN" dirty="0" smtClean="0"/>
              <a:t>CHP01</a:t>
            </a:r>
            <a:r>
              <a:rPr lang="zh-CN" altLang="en-US" dirty="0" smtClean="0"/>
              <a:t>、</a:t>
            </a:r>
            <a:r>
              <a:rPr lang="en-US" altLang="zh-CN" dirty="0" smtClean="0"/>
              <a:t>CKP</a:t>
            </a:r>
            <a:r>
              <a:rPr lang="zh-CN" altLang="en-US" dirty="0" smtClean="0"/>
              <a:t>系列加速器、国外如</a:t>
            </a:r>
            <a:r>
              <a:rPr lang="en-US" altLang="zh-CN" dirty="0" err="1" smtClean="0"/>
              <a:t>Pithon</a:t>
            </a:r>
            <a:r>
              <a:rPr lang="zh-CN" altLang="en-US" dirty="0" smtClean="0"/>
              <a:t>、</a:t>
            </a:r>
            <a:r>
              <a:rPr lang="en-US" altLang="zh-CN" dirty="0" smtClean="0"/>
              <a:t>Casino</a:t>
            </a:r>
            <a:r>
              <a:rPr lang="zh-CN" altLang="en-US" dirty="0" smtClean="0"/>
              <a:t>、</a:t>
            </a:r>
            <a:r>
              <a:rPr lang="en-US" altLang="zh-CN" dirty="0" smtClean="0"/>
              <a:t>Double Eagle</a:t>
            </a:r>
            <a:r>
              <a:rPr lang="zh-CN" altLang="en-US" dirty="0" smtClean="0"/>
              <a:t>、</a:t>
            </a:r>
            <a:r>
              <a:rPr lang="en-US" altLang="zh-CN" dirty="0" smtClean="0"/>
              <a:t>DM2</a:t>
            </a:r>
            <a:r>
              <a:rPr lang="zh-CN" altLang="en-US" dirty="0" smtClean="0"/>
              <a:t>等加速器上的绝缘子都在运行一定脉冲数后出现了击穿现象。这些现象的共同特点是发生在纳秒及亚纳秒等短脉冲条件下、并且均为施加一定脉冲数后出现的体击穿现象。该现象与文献中报道的绝缘材料以沿面闪络方式失效的现象不符，并且对该现象的研究相对较少。 因此从应用角度，需要研究纳秒脉冲下绝缘材料的累积击穿机理，并且需要对该条件固体绝缘材料的寿命做出评估，这对推动脉冲功率技术发展具有现实意义。</a:t>
            </a:r>
            <a:endParaRPr lang="el-GR" altLang="zh-CN" dirty="0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AF8B571B-734A-4339-9F48-BBF6C7B9FC2A}" type="slidenum">
              <a:rPr lang="zh-CN" altLang="en-US" smtClean="0">
                <a:latin typeface="Arial" charset="0"/>
              </a:rPr>
              <a:pPr/>
              <a:t>25</a:t>
            </a:fld>
            <a:endParaRPr lang="en-US" altLang="zh-CN" dirty="0" smtClean="0">
              <a:latin typeface="Arial" charset="0"/>
            </a:endParaRPr>
          </a:p>
        </p:txBody>
      </p:sp>
      <p:sp>
        <p:nvSpPr>
          <p:cNvPr id="62467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defTabSz="990478"/>
            <a:r>
              <a:rPr lang="zh-CN" altLang="en-US" dirty="0" smtClean="0"/>
              <a:t>       在纳秒及亚纳秒脉冲下，绝缘击穿表现出与工频、微秒脉冲不同的现象。这两幅图是</a:t>
            </a:r>
            <a:r>
              <a:rPr lang="en-US" altLang="zh-CN" dirty="0" smtClean="0"/>
              <a:t>TPG700</a:t>
            </a:r>
            <a:r>
              <a:rPr lang="zh-CN" altLang="en-US" dirty="0" smtClean="0"/>
              <a:t>加速器真空绝缘子上出现的击穿现象，图中显示，在绝缘子外表面，击穿表现为小孔，在绝缘子内表面，击穿表现为树枝状，可以看出击穿为贯穿介质的上下表面的体击穿，而非沿面闪络。</a:t>
            </a:r>
          </a:p>
          <a:p>
            <a:pPr defTabSz="990478"/>
            <a:r>
              <a:rPr lang="zh-CN" altLang="en-US" dirty="0" smtClean="0"/>
              <a:t>       除</a:t>
            </a:r>
            <a:r>
              <a:rPr lang="en-US" altLang="zh-CN" dirty="0" smtClean="0"/>
              <a:t>TPG700</a:t>
            </a:r>
            <a:r>
              <a:rPr lang="zh-CN" altLang="en-US" dirty="0" smtClean="0"/>
              <a:t>真空绝缘子上出现的击穿现象外，国内如</a:t>
            </a:r>
            <a:r>
              <a:rPr lang="en-US" altLang="zh-CN" dirty="0" smtClean="0"/>
              <a:t>CHP01</a:t>
            </a:r>
            <a:r>
              <a:rPr lang="zh-CN" altLang="en-US" dirty="0" smtClean="0"/>
              <a:t>、</a:t>
            </a:r>
            <a:r>
              <a:rPr lang="en-US" altLang="zh-CN" dirty="0" smtClean="0"/>
              <a:t>CKP</a:t>
            </a:r>
            <a:r>
              <a:rPr lang="zh-CN" altLang="en-US" dirty="0" smtClean="0"/>
              <a:t>系列加速器、国外如</a:t>
            </a:r>
            <a:r>
              <a:rPr lang="en-US" altLang="zh-CN" dirty="0" err="1" smtClean="0"/>
              <a:t>Pithon</a:t>
            </a:r>
            <a:r>
              <a:rPr lang="zh-CN" altLang="en-US" dirty="0" smtClean="0"/>
              <a:t>、</a:t>
            </a:r>
            <a:r>
              <a:rPr lang="en-US" altLang="zh-CN" dirty="0" smtClean="0"/>
              <a:t>Casino</a:t>
            </a:r>
            <a:r>
              <a:rPr lang="zh-CN" altLang="en-US" dirty="0" smtClean="0"/>
              <a:t>、</a:t>
            </a:r>
            <a:r>
              <a:rPr lang="en-US" altLang="zh-CN" dirty="0" smtClean="0"/>
              <a:t>Double Eagle</a:t>
            </a:r>
            <a:r>
              <a:rPr lang="zh-CN" altLang="en-US" dirty="0" smtClean="0"/>
              <a:t>、</a:t>
            </a:r>
            <a:r>
              <a:rPr lang="en-US" altLang="zh-CN" dirty="0" smtClean="0"/>
              <a:t>DM2</a:t>
            </a:r>
            <a:r>
              <a:rPr lang="zh-CN" altLang="en-US" dirty="0" smtClean="0"/>
              <a:t>等加速器上的绝缘子都在运行一定脉冲数后出现了击穿现象。这些现象的共同特点是发生在纳秒及亚纳秒等短脉冲条件下、并且均为施加一定脉冲数后出现的体击穿现象。该现象与文献中报道的绝缘材料以沿面闪络方式失效的现象不符，并且对该现象的研究相对较少。 因此从应用角度，需要研究纳秒脉冲下绝缘材料的累积击穿机理，并且需要对该条件固体绝缘材料的寿命做出评估，这对推动脉冲功率技术发展具有现实意义。</a:t>
            </a:r>
            <a:endParaRPr lang="el-GR" altLang="zh-CN" dirty="0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B5DC36A-554E-4F0B-8292-0E2E049D6E53}" type="slidenum">
              <a:rPr lang="zh-CN" altLang="en-US" smtClean="0">
                <a:latin typeface="Arial" charset="0"/>
              </a:rPr>
              <a:pPr/>
              <a:t>26</a:t>
            </a:fld>
            <a:endParaRPr lang="en-US" altLang="zh-CN" dirty="0" smtClean="0">
              <a:latin typeface="Arial" charset="0"/>
            </a:endParaRPr>
          </a:p>
        </p:txBody>
      </p:sp>
      <p:sp>
        <p:nvSpPr>
          <p:cNvPr id="63491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defTabSz="990478"/>
            <a:r>
              <a:rPr lang="zh-CN" altLang="en-US" dirty="0" smtClean="0"/>
              <a:t>       在纳秒及亚纳秒脉冲下，绝缘击穿表现出与工频、微秒脉冲不同的现象。这两幅图是</a:t>
            </a:r>
            <a:r>
              <a:rPr lang="en-US" altLang="zh-CN" dirty="0" smtClean="0"/>
              <a:t>TPG700</a:t>
            </a:r>
            <a:r>
              <a:rPr lang="zh-CN" altLang="en-US" dirty="0" smtClean="0"/>
              <a:t>加速器真空绝缘子上出现的击穿现象，图中显示，在绝缘子外表面，击穿表现为小孔，在绝缘子内表面，击穿表现为树枝状，可以看出击穿为贯穿介质的上下表面的体击穿，而非沿面闪络。</a:t>
            </a:r>
          </a:p>
          <a:p>
            <a:pPr defTabSz="990478"/>
            <a:r>
              <a:rPr lang="zh-CN" altLang="en-US" dirty="0" smtClean="0"/>
              <a:t>       除</a:t>
            </a:r>
            <a:r>
              <a:rPr lang="en-US" altLang="zh-CN" dirty="0" smtClean="0"/>
              <a:t>TPG700</a:t>
            </a:r>
            <a:r>
              <a:rPr lang="zh-CN" altLang="en-US" dirty="0" smtClean="0"/>
              <a:t>真空绝缘子上出现的击穿现象外，国内如</a:t>
            </a:r>
            <a:r>
              <a:rPr lang="en-US" altLang="zh-CN" dirty="0" smtClean="0"/>
              <a:t>CHP01</a:t>
            </a:r>
            <a:r>
              <a:rPr lang="zh-CN" altLang="en-US" dirty="0" smtClean="0"/>
              <a:t>、</a:t>
            </a:r>
            <a:r>
              <a:rPr lang="en-US" altLang="zh-CN" dirty="0" smtClean="0"/>
              <a:t>CKP</a:t>
            </a:r>
            <a:r>
              <a:rPr lang="zh-CN" altLang="en-US" dirty="0" smtClean="0"/>
              <a:t>系列加速器、国外如</a:t>
            </a:r>
            <a:r>
              <a:rPr lang="en-US" altLang="zh-CN" dirty="0" err="1" smtClean="0"/>
              <a:t>Pithon</a:t>
            </a:r>
            <a:r>
              <a:rPr lang="zh-CN" altLang="en-US" dirty="0" smtClean="0"/>
              <a:t>、</a:t>
            </a:r>
            <a:r>
              <a:rPr lang="en-US" altLang="zh-CN" dirty="0" smtClean="0"/>
              <a:t>Casino</a:t>
            </a:r>
            <a:r>
              <a:rPr lang="zh-CN" altLang="en-US" dirty="0" smtClean="0"/>
              <a:t>、</a:t>
            </a:r>
            <a:r>
              <a:rPr lang="en-US" altLang="zh-CN" dirty="0" smtClean="0"/>
              <a:t>Double Eagle</a:t>
            </a:r>
            <a:r>
              <a:rPr lang="zh-CN" altLang="en-US" dirty="0" smtClean="0"/>
              <a:t>、</a:t>
            </a:r>
            <a:r>
              <a:rPr lang="en-US" altLang="zh-CN" dirty="0" smtClean="0"/>
              <a:t>DM2</a:t>
            </a:r>
            <a:r>
              <a:rPr lang="zh-CN" altLang="en-US" dirty="0" smtClean="0"/>
              <a:t>等加速器上的绝缘子都在运行一定脉冲数后出现了击穿现象。这些现象的共同特点是发生在纳秒及亚纳秒等短脉冲条件下、并且均为施加一定脉冲数后出现的体击穿现象。该现象与文献中报道的绝缘材料以沿面闪络方式失效的现象不符，并且对该现象的研究相对较少。 因此从应用角度，需要研究纳秒脉冲下绝缘材料的累积击穿机理，并且需要对该条件固体绝缘材料的寿命做出评估，这对推动脉冲功率技术发展具有现实意义。</a:t>
            </a:r>
            <a:endParaRPr lang="el-GR" altLang="zh-CN" dirty="0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95BED147-E3B9-47C8-AF8F-9A19EC6B25B3}" type="slidenum">
              <a:rPr lang="zh-CN" altLang="en-US" smtClean="0">
                <a:latin typeface="Arial" charset="0"/>
              </a:rPr>
              <a:pPr/>
              <a:t>28</a:t>
            </a:fld>
            <a:endParaRPr lang="en-US" altLang="zh-CN" dirty="0" smtClean="0">
              <a:latin typeface="Arial" charset="0"/>
            </a:endParaRPr>
          </a:p>
        </p:txBody>
      </p:sp>
      <p:sp>
        <p:nvSpPr>
          <p:cNvPr id="64515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defTabSz="990478"/>
            <a:r>
              <a:rPr lang="zh-CN" altLang="en-US" dirty="0" smtClean="0"/>
              <a:t>       在纳秒及亚纳秒脉冲下，绝缘击穿表现出与工频、微秒脉冲不同的现象。这两幅图是</a:t>
            </a:r>
            <a:r>
              <a:rPr lang="en-US" altLang="zh-CN" dirty="0" smtClean="0"/>
              <a:t>TPG700</a:t>
            </a:r>
            <a:r>
              <a:rPr lang="zh-CN" altLang="en-US" dirty="0" smtClean="0"/>
              <a:t>加速器真空绝缘子上出现的击穿现象，图中显示，在绝缘子外表面，击穿表现为小孔，在绝缘子内表面，击穿表现为树枝状，可以看出击穿为贯穿介质的上下表面的体击穿，而非沿面闪络。</a:t>
            </a:r>
          </a:p>
          <a:p>
            <a:pPr defTabSz="990478"/>
            <a:r>
              <a:rPr lang="zh-CN" altLang="en-US" dirty="0" smtClean="0"/>
              <a:t>       除</a:t>
            </a:r>
            <a:r>
              <a:rPr lang="en-US" altLang="zh-CN" dirty="0" smtClean="0"/>
              <a:t>TPG700</a:t>
            </a:r>
            <a:r>
              <a:rPr lang="zh-CN" altLang="en-US" dirty="0" smtClean="0"/>
              <a:t>真空绝缘子上出现的击穿现象外，国内如</a:t>
            </a:r>
            <a:r>
              <a:rPr lang="en-US" altLang="zh-CN" dirty="0" smtClean="0"/>
              <a:t>CHP01</a:t>
            </a:r>
            <a:r>
              <a:rPr lang="zh-CN" altLang="en-US" dirty="0" smtClean="0"/>
              <a:t>、</a:t>
            </a:r>
            <a:r>
              <a:rPr lang="en-US" altLang="zh-CN" dirty="0" smtClean="0"/>
              <a:t>CKP</a:t>
            </a:r>
            <a:r>
              <a:rPr lang="zh-CN" altLang="en-US" dirty="0" smtClean="0"/>
              <a:t>系列加速器、国外如</a:t>
            </a:r>
            <a:r>
              <a:rPr lang="en-US" altLang="zh-CN" dirty="0" err="1" smtClean="0"/>
              <a:t>Pithon</a:t>
            </a:r>
            <a:r>
              <a:rPr lang="zh-CN" altLang="en-US" dirty="0" smtClean="0"/>
              <a:t>、</a:t>
            </a:r>
            <a:r>
              <a:rPr lang="en-US" altLang="zh-CN" dirty="0" smtClean="0"/>
              <a:t>Casino</a:t>
            </a:r>
            <a:r>
              <a:rPr lang="zh-CN" altLang="en-US" dirty="0" smtClean="0"/>
              <a:t>、</a:t>
            </a:r>
            <a:r>
              <a:rPr lang="en-US" altLang="zh-CN" dirty="0" smtClean="0"/>
              <a:t>Double Eagle</a:t>
            </a:r>
            <a:r>
              <a:rPr lang="zh-CN" altLang="en-US" dirty="0" smtClean="0"/>
              <a:t>、</a:t>
            </a:r>
            <a:r>
              <a:rPr lang="en-US" altLang="zh-CN" dirty="0" smtClean="0"/>
              <a:t>DM2</a:t>
            </a:r>
            <a:r>
              <a:rPr lang="zh-CN" altLang="en-US" dirty="0" smtClean="0"/>
              <a:t>等加速器上的绝缘子都在运行一定脉冲数后出现了击穿现象。这些现象的共同特点是发生在纳秒及亚纳秒等短脉冲条件下、并且均为施加一定脉冲数后出现的体击穿现象。该现象与文献中报道的绝缘材料以沿面闪络方式失效的现象不符，并且对该现象的研究相对较少。 因此从应用角度，需要研究纳秒脉冲下绝缘材料的累积击穿机理，并且需要对该条件固体绝缘材料的寿命做出评估，这对推动脉冲功率技术发展具有现实意义。</a:t>
            </a:r>
            <a:endParaRPr lang="el-GR" altLang="zh-CN" dirty="0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52D7A5B7-F448-4B7E-8BAE-2A9B56E1E980}" type="slidenum">
              <a:rPr lang="zh-CN" altLang="en-US" smtClean="0">
                <a:latin typeface="Arial" charset="0"/>
              </a:rPr>
              <a:pPr/>
              <a:t>29</a:t>
            </a:fld>
            <a:endParaRPr lang="en-US" altLang="zh-CN" dirty="0" smtClean="0">
              <a:latin typeface="Arial" charset="0"/>
            </a:endParaRPr>
          </a:p>
        </p:txBody>
      </p:sp>
      <p:sp>
        <p:nvSpPr>
          <p:cNvPr id="65539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defTabSz="990478"/>
            <a:r>
              <a:rPr lang="zh-CN" altLang="en-US" dirty="0" smtClean="0"/>
              <a:t>       在纳秒及亚纳秒脉冲下，绝缘击穿表现出与工频、微秒脉冲不同的现象。这两幅图是</a:t>
            </a:r>
            <a:r>
              <a:rPr lang="en-US" altLang="zh-CN" dirty="0" smtClean="0"/>
              <a:t>TPG700</a:t>
            </a:r>
            <a:r>
              <a:rPr lang="zh-CN" altLang="en-US" dirty="0" smtClean="0"/>
              <a:t>加速器真空绝缘子上出现的击穿现象，图中显示，在绝缘子外表面，击穿表现为小孔，在绝缘子内表面，击穿表现为树枝状，可以看出击穿为贯穿介质的上下表面的体击穿，而非沿面闪络。</a:t>
            </a:r>
          </a:p>
          <a:p>
            <a:pPr defTabSz="990478"/>
            <a:r>
              <a:rPr lang="zh-CN" altLang="en-US" dirty="0" smtClean="0"/>
              <a:t>       除</a:t>
            </a:r>
            <a:r>
              <a:rPr lang="en-US" altLang="zh-CN" dirty="0" smtClean="0"/>
              <a:t>TPG700</a:t>
            </a:r>
            <a:r>
              <a:rPr lang="zh-CN" altLang="en-US" dirty="0" smtClean="0"/>
              <a:t>真空绝缘子上出现的击穿现象外，国内如</a:t>
            </a:r>
            <a:r>
              <a:rPr lang="en-US" altLang="zh-CN" dirty="0" smtClean="0"/>
              <a:t>CHP01</a:t>
            </a:r>
            <a:r>
              <a:rPr lang="zh-CN" altLang="en-US" dirty="0" smtClean="0"/>
              <a:t>、</a:t>
            </a:r>
            <a:r>
              <a:rPr lang="en-US" altLang="zh-CN" dirty="0" smtClean="0"/>
              <a:t>CKP</a:t>
            </a:r>
            <a:r>
              <a:rPr lang="zh-CN" altLang="en-US" dirty="0" smtClean="0"/>
              <a:t>系列加速器、国外如</a:t>
            </a:r>
            <a:r>
              <a:rPr lang="en-US" altLang="zh-CN" dirty="0" err="1" smtClean="0"/>
              <a:t>Pithon</a:t>
            </a:r>
            <a:r>
              <a:rPr lang="zh-CN" altLang="en-US" dirty="0" smtClean="0"/>
              <a:t>、</a:t>
            </a:r>
            <a:r>
              <a:rPr lang="en-US" altLang="zh-CN" dirty="0" smtClean="0"/>
              <a:t>Casino</a:t>
            </a:r>
            <a:r>
              <a:rPr lang="zh-CN" altLang="en-US" dirty="0" smtClean="0"/>
              <a:t>、</a:t>
            </a:r>
            <a:r>
              <a:rPr lang="en-US" altLang="zh-CN" dirty="0" smtClean="0"/>
              <a:t>Double Eagle</a:t>
            </a:r>
            <a:r>
              <a:rPr lang="zh-CN" altLang="en-US" dirty="0" smtClean="0"/>
              <a:t>、</a:t>
            </a:r>
            <a:r>
              <a:rPr lang="en-US" altLang="zh-CN" dirty="0" smtClean="0"/>
              <a:t>DM2</a:t>
            </a:r>
            <a:r>
              <a:rPr lang="zh-CN" altLang="en-US" dirty="0" smtClean="0"/>
              <a:t>等加速器上的绝缘子都在运行一定脉冲数后出现了击穿现象。这些现象的共同特点是发生在纳秒及亚纳秒等短脉冲条件下、并且均为施加一定脉冲数后出现的体击穿现象。该现象与文献中报道的绝缘材料以沿面闪络方式失效的现象不符，并且对该现象的研究相对较少。 因此从应用角度，需要研究纳秒脉冲下绝缘材料的累积击穿机理，并且需要对该条件固体绝缘材料的寿命做出评估，这对推动脉冲功率技术发展具有现实意义。</a:t>
            </a:r>
            <a:endParaRPr lang="el-GR" altLang="zh-CN" dirty="0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3754818C-91A9-4DC1-B8EA-5C629C277234}" type="slidenum">
              <a:rPr lang="zh-CN" altLang="en-US" smtClean="0">
                <a:latin typeface="Arial" charset="0"/>
              </a:rPr>
              <a:pPr/>
              <a:t>30</a:t>
            </a:fld>
            <a:endParaRPr lang="en-US" altLang="zh-CN" dirty="0" smtClean="0">
              <a:latin typeface="Arial" charset="0"/>
            </a:endParaRPr>
          </a:p>
        </p:txBody>
      </p:sp>
      <p:sp>
        <p:nvSpPr>
          <p:cNvPr id="66563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defTabSz="990478"/>
            <a:r>
              <a:rPr lang="zh-CN" altLang="en-US" dirty="0" smtClean="0"/>
              <a:t>       在纳秒及亚纳秒脉冲下，绝缘击穿表现出与工频、微秒脉冲不同的现象。这两幅图是</a:t>
            </a:r>
            <a:r>
              <a:rPr lang="en-US" altLang="zh-CN" dirty="0" smtClean="0"/>
              <a:t>TPG700</a:t>
            </a:r>
            <a:r>
              <a:rPr lang="zh-CN" altLang="en-US" dirty="0" smtClean="0"/>
              <a:t>加速器真空绝缘子上出现的击穿现象，图中显示，在绝缘子外表面，击穿表现为小孔，在绝缘子内表面，击穿表现为树枝状，可以看出击穿为贯穿介质的上下表面的体击穿，而非沿面闪络。</a:t>
            </a:r>
          </a:p>
          <a:p>
            <a:pPr defTabSz="990478"/>
            <a:r>
              <a:rPr lang="zh-CN" altLang="en-US" dirty="0" smtClean="0"/>
              <a:t>       除</a:t>
            </a:r>
            <a:r>
              <a:rPr lang="en-US" altLang="zh-CN" dirty="0" smtClean="0"/>
              <a:t>TPG700</a:t>
            </a:r>
            <a:r>
              <a:rPr lang="zh-CN" altLang="en-US" dirty="0" smtClean="0"/>
              <a:t>真空绝缘子上出现的击穿现象外，国内如</a:t>
            </a:r>
            <a:r>
              <a:rPr lang="en-US" altLang="zh-CN" dirty="0" smtClean="0"/>
              <a:t>CHP01</a:t>
            </a:r>
            <a:r>
              <a:rPr lang="zh-CN" altLang="en-US" dirty="0" smtClean="0"/>
              <a:t>、</a:t>
            </a:r>
            <a:r>
              <a:rPr lang="en-US" altLang="zh-CN" dirty="0" smtClean="0"/>
              <a:t>CKP</a:t>
            </a:r>
            <a:r>
              <a:rPr lang="zh-CN" altLang="en-US" dirty="0" smtClean="0"/>
              <a:t>系列加速器、国外如</a:t>
            </a:r>
            <a:r>
              <a:rPr lang="en-US" altLang="zh-CN" dirty="0" err="1" smtClean="0"/>
              <a:t>Pithon</a:t>
            </a:r>
            <a:r>
              <a:rPr lang="zh-CN" altLang="en-US" dirty="0" smtClean="0"/>
              <a:t>、</a:t>
            </a:r>
            <a:r>
              <a:rPr lang="en-US" altLang="zh-CN" dirty="0" smtClean="0"/>
              <a:t>Casino</a:t>
            </a:r>
            <a:r>
              <a:rPr lang="zh-CN" altLang="en-US" dirty="0" smtClean="0"/>
              <a:t>、</a:t>
            </a:r>
            <a:r>
              <a:rPr lang="en-US" altLang="zh-CN" dirty="0" smtClean="0"/>
              <a:t>Double Eagle</a:t>
            </a:r>
            <a:r>
              <a:rPr lang="zh-CN" altLang="en-US" dirty="0" smtClean="0"/>
              <a:t>、</a:t>
            </a:r>
            <a:r>
              <a:rPr lang="en-US" altLang="zh-CN" dirty="0" smtClean="0"/>
              <a:t>DM2</a:t>
            </a:r>
            <a:r>
              <a:rPr lang="zh-CN" altLang="en-US" dirty="0" smtClean="0"/>
              <a:t>等加速器上的绝缘子都在运行一定脉冲数后出现了击穿现象。这些现象的共同特点是发生在纳秒及亚纳秒等短脉冲条件下、并且均为施加一定脉冲数后出现的体击穿现象。该现象与文献中报道的绝缘材料以沿面闪络方式失效的现象不符，并且对该现象的研究相对较少。 因此从应用角度，需要研究纳秒脉冲下绝缘材料的累积击穿机理，并且需要对该条件固体绝缘材料的寿命做出评估，这对推动脉冲功率技术发展具有现实意义。</a:t>
            </a:r>
            <a:endParaRPr lang="el-GR" altLang="zh-CN" dirty="0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BE8C3DD8-6628-42D2-A470-B1FC51A8E7FF}" type="slidenum">
              <a:rPr lang="zh-CN" altLang="en-US" smtClean="0">
                <a:latin typeface="Arial" charset="0"/>
              </a:rPr>
              <a:pPr/>
              <a:t>31</a:t>
            </a:fld>
            <a:endParaRPr lang="en-US" altLang="zh-CN" dirty="0" smtClean="0">
              <a:latin typeface="Arial" charset="0"/>
            </a:endParaRPr>
          </a:p>
        </p:txBody>
      </p:sp>
      <p:sp>
        <p:nvSpPr>
          <p:cNvPr id="67587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defTabSz="990478"/>
            <a:r>
              <a:rPr lang="zh-CN" altLang="en-US" dirty="0" smtClean="0"/>
              <a:t>       在纳秒及亚纳秒脉冲下，绝缘击穿表现出与工频、微秒脉冲不同的现象。这两幅图是</a:t>
            </a:r>
            <a:r>
              <a:rPr lang="en-US" altLang="zh-CN" dirty="0" smtClean="0"/>
              <a:t>TPG700</a:t>
            </a:r>
            <a:r>
              <a:rPr lang="zh-CN" altLang="en-US" dirty="0" smtClean="0"/>
              <a:t>加速器真空绝缘子上出现的击穿现象，图中显示，在绝缘子外表面，击穿表现为小孔，在绝缘子内表面，击穿表现为树枝状，可以看出击穿为贯穿介质的上下表面的体击穿，而非沿面闪络。</a:t>
            </a:r>
          </a:p>
          <a:p>
            <a:pPr defTabSz="990478"/>
            <a:r>
              <a:rPr lang="zh-CN" altLang="en-US" dirty="0" smtClean="0"/>
              <a:t>       除</a:t>
            </a:r>
            <a:r>
              <a:rPr lang="en-US" altLang="zh-CN" dirty="0" smtClean="0"/>
              <a:t>TPG700</a:t>
            </a:r>
            <a:r>
              <a:rPr lang="zh-CN" altLang="en-US" dirty="0" smtClean="0"/>
              <a:t>真空绝缘子上出现的击穿现象外，国内如</a:t>
            </a:r>
            <a:r>
              <a:rPr lang="en-US" altLang="zh-CN" dirty="0" smtClean="0"/>
              <a:t>CHP01</a:t>
            </a:r>
            <a:r>
              <a:rPr lang="zh-CN" altLang="en-US" dirty="0" smtClean="0"/>
              <a:t>、</a:t>
            </a:r>
            <a:r>
              <a:rPr lang="en-US" altLang="zh-CN" dirty="0" smtClean="0"/>
              <a:t>CKP</a:t>
            </a:r>
            <a:r>
              <a:rPr lang="zh-CN" altLang="en-US" dirty="0" smtClean="0"/>
              <a:t>系列加速器、国外如</a:t>
            </a:r>
            <a:r>
              <a:rPr lang="en-US" altLang="zh-CN" dirty="0" err="1" smtClean="0"/>
              <a:t>Pithon</a:t>
            </a:r>
            <a:r>
              <a:rPr lang="zh-CN" altLang="en-US" dirty="0" smtClean="0"/>
              <a:t>、</a:t>
            </a:r>
            <a:r>
              <a:rPr lang="en-US" altLang="zh-CN" dirty="0" smtClean="0"/>
              <a:t>Casino</a:t>
            </a:r>
            <a:r>
              <a:rPr lang="zh-CN" altLang="en-US" dirty="0" smtClean="0"/>
              <a:t>、</a:t>
            </a:r>
            <a:r>
              <a:rPr lang="en-US" altLang="zh-CN" dirty="0" smtClean="0"/>
              <a:t>Double Eagle</a:t>
            </a:r>
            <a:r>
              <a:rPr lang="zh-CN" altLang="en-US" dirty="0" smtClean="0"/>
              <a:t>、</a:t>
            </a:r>
            <a:r>
              <a:rPr lang="en-US" altLang="zh-CN" dirty="0" smtClean="0"/>
              <a:t>DM2</a:t>
            </a:r>
            <a:r>
              <a:rPr lang="zh-CN" altLang="en-US" dirty="0" smtClean="0"/>
              <a:t>等加速器上的绝缘子都在运行一定脉冲数后出现了击穿现象。这些现象的共同特点是发生在纳秒及亚纳秒等短脉冲条件下、并且均为施加一定脉冲数后出现的体击穿现象。该现象与文献中报道的绝缘材料以沿面闪络方式失效的现象不符，并且对该现象的研究相对较少。 因此从应用角度，需要研究纳秒脉冲下绝缘材料的累积击穿机理，并且需要对该条件固体绝缘材料的寿命做出评估，这对推动脉冲功率技术发展具有现实意义。</a:t>
            </a:r>
            <a:endParaRPr lang="el-GR" altLang="zh-CN" dirty="0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F76BEB6-0FC3-47D2-8B74-5CDD0A023615}" type="slidenum">
              <a:rPr lang="zh-CN" altLang="en-US" smtClean="0">
                <a:latin typeface="Arial" charset="0"/>
              </a:rPr>
              <a:pPr/>
              <a:t>32</a:t>
            </a:fld>
            <a:endParaRPr lang="en-US" altLang="zh-CN" dirty="0" smtClean="0">
              <a:latin typeface="Arial" charset="0"/>
            </a:endParaRPr>
          </a:p>
        </p:txBody>
      </p:sp>
      <p:sp>
        <p:nvSpPr>
          <p:cNvPr id="68611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defTabSz="990478"/>
            <a:r>
              <a:rPr lang="zh-CN" altLang="en-US" dirty="0" smtClean="0"/>
              <a:t>       在纳秒及亚纳秒脉冲下，绝缘击穿表现出与工频、微秒脉冲不同的现象。这两幅图是</a:t>
            </a:r>
            <a:r>
              <a:rPr lang="en-US" altLang="zh-CN" dirty="0" smtClean="0"/>
              <a:t>TPG700</a:t>
            </a:r>
            <a:r>
              <a:rPr lang="zh-CN" altLang="en-US" dirty="0" smtClean="0"/>
              <a:t>加速器真空绝缘子上出现的击穿现象，图中显示，在绝缘子外表面，击穿表现为小孔，在绝缘子内表面，击穿表现为树枝状，可以看出击穿为贯穿介质的上下表面的体击穿，而非沿面闪络。</a:t>
            </a:r>
          </a:p>
          <a:p>
            <a:pPr defTabSz="990478"/>
            <a:r>
              <a:rPr lang="zh-CN" altLang="en-US" dirty="0" smtClean="0"/>
              <a:t>       除</a:t>
            </a:r>
            <a:r>
              <a:rPr lang="en-US" altLang="zh-CN" dirty="0" smtClean="0"/>
              <a:t>TPG700</a:t>
            </a:r>
            <a:r>
              <a:rPr lang="zh-CN" altLang="en-US" dirty="0" smtClean="0"/>
              <a:t>真空绝缘子上出现的击穿现象外，国内如</a:t>
            </a:r>
            <a:r>
              <a:rPr lang="en-US" altLang="zh-CN" dirty="0" smtClean="0"/>
              <a:t>CHP01</a:t>
            </a:r>
            <a:r>
              <a:rPr lang="zh-CN" altLang="en-US" dirty="0" smtClean="0"/>
              <a:t>、</a:t>
            </a:r>
            <a:r>
              <a:rPr lang="en-US" altLang="zh-CN" dirty="0" smtClean="0"/>
              <a:t>CKP</a:t>
            </a:r>
            <a:r>
              <a:rPr lang="zh-CN" altLang="en-US" dirty="0" smtClean="0"/>
              <a:t>系列加速器、国外如</a:t>
            </a:r>
            <a:r>
              <a:rPr lang="en-US" altLang="zh-CN" dirty="0" err="1" smtClean="0"/>
              <a:t>Pithon</a:t>
            </a:r>
            <a:r>
              <a:rPr lang="zh-CN" altLang="en-US" dirty="0" smtClean="0"/>
              <a:t>、</a:t>
            </a:r>
            <a:r>
              <a:rPr lang="en-US" altLang="zh-CN" dirty="0" smtClean="0"/>
              <a:t>Casino</a:t>
            </a:r>
            <a:r>
              <a:rPr lang="zh-CN" altLang="en-US" dirty="0" smtClean="0"/>
              <a:t>、</a:t>
            </a:r>
            <a:r>
              <a:rPr lang="en-US" altLang="zh-CN" dirty="0" smtClean="0"/>
              <a:t>Double Eagle</a:t>
            </a:r>
            <a:r>
              <a:rPr lang="zh-CN" altLang="en-US" dirty="0" smtClean="0"/>
              <a:t>、</a:t>
            </a:r>
            <a:r>
              <a:rPr lang="en-US" altLang="zh-CN" dirty="0" smtClean="0"/>
              <a:t>DM2</a:t>
            </a:r>
            <a:r>
              <a:rPr lang="zh-CN" altLang="en-US" dirty="0" smtClean="0"/>
              <a:t>等加速器上的绝缘子都在运行一定脉冲数后出现了击穿现象。这些现象的共同特点是发生在纳秒及亚纳秒等短脉冲条件下、并且均为施加一定脉冲数后出现的体击穿现象。该现象与文献中报道的绝缘材料以沿面闪络方式失效的现象不符，并且对该现象的研究相对较少。 因此从应用角度，需要研究纳秒脉冲下绝缘材料的累积击穿机理，并且需要对该条件固体绝缘材料的寿命做出评估，这对推动脉冲功率技术发展具有现实意义。</a:t>
            </a:r>
            <a:endParaRPr lang="el-GR" altLang="zh-CN" dirty="0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FC07E10-A8EF-47DB-AEBF-C8387653E3D4}" type="slidenum">
              <a:rPr lang="zh-CN" altLang="en-US" smtClean="0">
                <a:latin typeface="Arial" charset="0"/>
              </a:rPr>
              <a:pPr/>
              <a:t>33</a:t>
            </a:fld>
            <a:endParaRPr lang="en-US" altLang="zh-CN" dirty="0" smtClean="0">
              <a:latin typeface="Arial" charset="0"/>
            </a:endParaRPr>
          </a:p>
        </p:txBody>
      </p:sp>
      <p:sp>
        <p:nvSpPr>
          <p:cNvPr id="69635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defTabSz="990478"/>
            <a:r>
              <a:rPr lang="zh-CN" altLang="en-US" dirty="0" smtClean="0"/>
              <a:t>       在纳秒及亚纳秒脉冲下，绝缘击穿表现出与工频、微秒脉冲不同的现象。这两幅图是</a:t>
            </a:r>
            <a:r>
              <a:rPr lang="en-US" altLang="zh-CN" dirty="0" smtClean="0"/>
              <a:t>TPG700</a:t>
            </a:r>
            <a:r>
              <a:rPr lang="zh-CN" altLang="en-US" dirty="0" smtClean="0"/>
              <a:t>加速器真空绝缘子上出现的击穿现象，图中显示，在绝缘子外表面，击穿表现为小孔，在绝缘子内表面，击穿表现为树枝状，可以看出击穿为贯穿介质的上下表面的体击穿，而非沿面闪络。</a:t>
            </a:r>
          </a:p>
          <a:p>
            <a:pPr defTabSz="990478"/>
            <a:r>
              <a:rPr lang="zh-CN" altLang="en-US" dirty="0" smtClean="0"/>
              <a:t>       除</a:t>
            </a:r>
            <a:r>
              <a:rPr lang="en-US" altLang="zh-CN" dirty="0" smtClean="0"/>
              <a:t>TPG700</a:t>
            </a:r>
            <a:r>
              <a:rPr lang="zh-CN" altLang="en-US" dirty="0" smtClean="0"/>
              <a:t>真空绝缘子上出现的击穿现象外，国内如</a:t>
            </a:r>
            <a:r>
              <a:rPr lang="en-US" altLang="zh-CN" dirty="0" smtClean="0"/>
              <a:t>CHP01</a:t>
            </a:r>
            <a:r>
              <a:rPr lang="zh-CN" altLang="en-US" dirty="0" smtClean="0"/>
              <a:t>、</a:t>
            </a:r>
            <a:r>
              <a:rPr lang="en-US" altLang="zh-CN" dirty="0" smtClean="0"/>
              <a:t>CKP</a:t>
            </a:r>
            <a:r>
              <a:rPr lang="zh-CN" altLang="en-US" dirty="0" smtClean="0"/>
              <a:t>系列加速器、国外如</a:t>
            </a:r>
            <a:r>
              <a:rPr lang="en-US" altLang="zh-CN" dirty="0" err="1" smtClean="0"/>
              <a:t>Pithon</a:t>
            </a:r>
            <a:r>
              <a:rPr lang="zh-CN" altLang="en-US" dirty="0" smtClean="0"/>
              <a:t>、</a:t>
            </a:r>
            <a:r>
              <a:rPr lang="en-US" altLang="zh-CN" dirty="0" smtClean="0"/>
              <a:t>Casino</a:t>
            </a:r>
            <a:r>
              <a:rPr lang="zh-CN" altLang="en-US" dirty="0" smtClean="0"/>
              <a:t>、</a:t>
            </a:r>
            <a:r>
              <a:rPr lang="en-US" altLang="zh-CN" dirty="0" smtClean="0"/>
              <a:t>Double Eagle</a:t>
            </a:r>
            <a:r>
              <a:rPr lang="zh-CN" altLang="en-US" dirty="0" smtClean="0"/>
              <a:t>、</a:t>
            </a:r>
            <a:r>
              <a:rPr lang="en-US" altLang="zh-CN" dirty="0" smtClean="0"/>
              <a:t>DM2</a:t>
            </a:r>
            <a:r>
              <a:rPr lang="zh-CN" altLang="en-US" dirty="0" smtClean="0"/>
              <a:t>等加速器上的绝缘子都在运行一定脉冲数后出现了击穿现象。这些现象的共同特点是发生在纳秒及亚纳秒等短脉冲条件下、并且均为施加一定脉冲数后出现的体击穿现象。该现象与文献中报道的绝缘材料以沿面闪络方式失效的现象不符，并且对该现象的研究相对较少。 因此从应用角度，需要研究纳秒脉冲下绝缘材料的累积击穿机理，并且需要对该条件固体绝缘材料的寿命做出评估，这对推动脉冲功率技术发展具有现实意义。</a:t>
            </a:r>
            <a:endParaRPr lang="el-GR" altLang="zh-CN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5EEB724-E0B8-44AB-BD35-264D678DCE7D}" type="slidenum">
              <a:rPr lang="zh-CN" altLang="en-US" smtClean="0">
                <a:latin typeface="Arial" charset="0"/>
              </a:rPr>
              <a:pPr/>
              <a:t>3</a:t>
            </a:fld>
            <a:endParaRPr lang="en-US" altLang="zh-CN" dirty="0" smtClean="0">
              <a:latin typeface="Arial" charset="0"/>
            </a:endParaRPr>
          </a:p>
        </p:txBody>
      </p:sp>
      <p:sp>
        <p:nvSpPr>
          <p:cNvPr id="43011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defTabSz="990478"/>
            <a:r>
              <a:rPr lang="zh-CN" altLang="en-US" dirty="0" smtClean="0"/>
              <a:t>       在纳秒及亚纳秒脉冲下，绝缘击穿表现出与工频、微秒脉冲不同的现象。这两幅图是</a:t>
            </a:r>
            <a:r>
              <a:rPr lang="en-US" altLang="zh-CN" dirty="0" smtClean="0"/>
              <a:t>TPG700</a:t>
            </a:r>
            <a:r>
              <a:rPr lang="zh-CN" altLang="en-US" dirty="0" smtClean="0"/>
              <a:t>加速器真空绝缘子上出现的击穿现象，图中显示，在绝缘子外表面，击穿表现为小孔，在绝缘子内表面，击穿表现为树枝状，可以看出击穿为贯穿介质的上下表面的体击穿，而非沿面闪络。</a:t>
            </a:r>
          </a:p>
          <a:p>
            <a:pPr defTabSz="990478"/>
            <a:r>
              <a:rPr lang="zh-CN" altLang="en-US" dirty="0" smtClean="0"/>
              <a:t>       除</a:t>
            </a:r>
            <a:r>
              <a:rPr lang="en-US" altLang="zh-CN" dirty="0" smtClean="0"/>
              <a:t>TPG700</a:t>
            </a:r>
            <a:r>
              <a:rPr lang="zh-CN" altLang="en-US" dirty="0" smtClean="0"/>
              <a:t>真空绝缘子上出现的击穿现象外，国内如</a:t>
            </a:r>
            <a:r>
              <a:rPr lang="en-US" altLang="zh-CN" dirty="0" smtClean="0"/>
              <a:t>CHP01</a:t>
            </a:r>
            <a:r>
              <a:rPr lang="zh-CN" altLang="en-US" dirty="0" smtClean="0"/>
              <a:t>、</a:t>
            </a:r>
            <a:r>
              <a:rPr lang="en-US" altLang="zh-CN" dirty="0" smtClean="0"/>
              <a:t>CKP</a:t>
            </a:r>
            <a:r>
              <a:rPr lang="zh-CN" altLang="en-US" dirty="0" smtClean="0"/>
              <a:t>系列加速器、国外如</a:t>
            </a:r>
            <a:r>
              <a:rPr lang="en-US" altLang="zh-CN" dirty="0" err="1" smtClean="0"/>
              <a:t>Pithon</a:t>
            </a:r>
            <a:r>
              <a:rPr lang="zh-CN" altLang="en-US" dirty="0" smtClean="0"/>
              <a:t>、</a:t>
            </a:r>
            <a:r>
              <a:rPr lang="en-US" altLang="zh-CN" dirty="0" smtClean="0"/>
              <a:t>Casino</a:t>
            </a:r>
            <a:r>
              <a:rPr lang="zh-CN" altLang="en-US" dirty="0" smtClean="0"/>
              <a:t>、</a:t>
            </a:r>
            <a:r>
              <a:rPr lang="en-US" altLang="zh-CN" dirty="0" smtClean="0"/>
              <a:t>Double Eagle</a:t>
            </a:r>
            <a:r>
              <a:rPr lang="zh-CN" altLang="en-US" dirty="0" smtClean="0"/>
              <a:t>、</a:t>
            </a:r>
            <a:r>
              <a:rPr lang="en-US" altLang="zh-CN" dirty="0" smtClean="0"/>
              <a:t>DM2</a:t>
            </a:r>
            <a:r>
              <a:rPr lang="zh-CN" altLang="en-US" dirty="0" smtClean="0"/>
              <a:t>等加速器上的绝缘子都在运行一定脉冲数后出现了击穿现象。这些现象的共同特点是发生在纳秒及亚纳秒等短脉冲条件下、并且均为施加一定脉冲数后出现的体击穿现象。该现象与文献中报道的绝缘材料以沿面闪络方式失效的现象不符，并且对该现象的研究相对较少。 因此从应用角度，需要研究纳秒脉冲下绝缘材料的累积击穿机理，并且需要对该条件固体绝缘材料的寿命做出评估，这对推动脉冲功率技术发展具有现实意义。</a:t>
            </a:r>
            <a:endParaRPr lang="el-GR" altLang="zh-CN" dirty="0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05C4375-3865-472C-B461-7C82619D7B7F}" type="slidenum">
              <a:rPr lang="zh-CN" altLang="en-US" smtClean="0">
                <a:latin typeface="Arial" charset="0"/>
              </a:rPr>
              <a:pPr/>
              <a:t>34</a:t>
            </a:fld>
            <a:endParaRPr lang="en-US" altLang="zh-CN" dirty="0" smtClean="0">
              <a:latin typeface="Arial" charset="0"/>
            </a:endParaRPr>
          </a:p>
        </p:txBody>
      </p:sp>
      <p:sp>
        <p:nvSpPr>
          <p:cNvPr id="70659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defTabSz="990478"/>
            <a:r>
              <a:rPr lang="zh-CN" altLang="en-US" dirty="0" smtClean="0"/>
              <a:t>       在纳秒及亚纳秒脉冲下，绝缘击穿表现出与工频、微秒脉冲不同的现象。这两幅图是</a:t>
            </a:r>
            <a:r>
              <a:rPr lang="en-US" altLang="zh-CN" dirty="0" smtClean="0"/>
              <a:t>TPG700</a:t>
            </a:r>
            <a:r>
              <a:rPr lang="zh-CN" altLang="en-US" dirty="0" smtClean="0"/>
              <a:t>加速器真空绝缘子上出现的击穿现象，图中显示，在绝缘子外表面，击穿表现为小孔，在绝缘子内表面，击穿表现为树枝状，可以看出击穿为贯穿介质的上下表面的体击穿，而非沿面闪络。</a:t>
            </a:r>
          </a:p>
          <a:p>
            <a:pPr defTabSz="990478"/>
            <a:r>
              <a:rPr lang="zh-CN" altLang="en-US" dirty="0" smtClean="0"/>
              <a:t>       除</a:t>
            </a:r>
            <a:r>
              <a:rPr lang="en-US" altLang="zh-CN" dirty="0" smtClean="0"/>
              <a:t>TPG700</a:t>
            </a:r>
            <a:r>
              <a:rPr lang="zh-CN" altLang="en-US" dirty="0" smtClean="0"/>
              <a:t>真空绝缘子上出现的击穿现象外，国内如</a:t>
            </a:r>
            <a:r>
              <a:rPr lang="en-US" altLang="zh-CN" dirty="0" smtClean="0"/>
              <a:t>CHP01</a:t>
            </a:r>
            <a:r>
              <a:rPr lang="zh-CN" altLang="en-US" dirty="0" smtClean="0"/>
              <a:t>、</a:t>
            </a:r>
            <a:r>
              <a:rPr lang="en-US" altLang="zh-CN" dirty="0" smtClean="0"/>
              <a:t>CKP</a:t>
            </a:r>
            <a:r>
              <a:rPr lang="zh-CN" altLang="en-US" dirty="0" smtClean="0"/>
              <a:t>系列加速器、国外如</a:t>
            </a:r>
            <a:r>
              <a:rPr lang="en-US" altLang="zh-CN" dirty="0" err="1" smtClean="0"/>
              <a:t>Pithon</a:t>
            </a:r>
            <a:r>
              <a:rPr lang="zh-CN" altLang="en-US" dirty="0" smtClean="0"/>
              <a:t>、</a:t>
            </a:r>
            <a:r>
              <a:rPr lang="en-US" altLang="zh-CN" dirty="0" smtClean="0"/>
              <a:t>Casino</a:t>
            </a:r>
            <a:r>
              <a:rPr lang="zh-CN" altLang="en-US" dirty="0" smtClean="0"/>
              <a:t>、</a:t>
            </a:r>
            <a:r>
              <a:rPr lang="en-US" altLang="zh-CN" dirty="0" smtClean="0"/>
              <a:t>Double Eagle</a:t>
            </a:r>
            <a:r>
              <a:rPr lang="zh-CN" altLang="en-US" dirty="0" smtClean="0"/>
              <a:t>、</a:t>
            </a:r>
            <a:r>
              <a:rPr lang="en-US" altLang="zh-CN" dirty="0" smtClean="0"/>
              <a:t>DM2</a:t>
            </a:r>
            <a:r>
              <a:rPr lang="zh-CN" altLang="en-US" dirty="0" smtClean="0"/>
              <a:t>等加速器上的绝缘子都在运行一定脉冲数后出现了击穿现象。这些现象的共同特点是发生在纳秒及亚纳秒等短脉冲条件下、并且均为施加一定脉冲数后出现的体击穿现象。该现象与文献中报道的绝缘材料以沿面闪络方式失效的现象不符，并且对该现象的研究相对较少。 因此从应用角度，需要研究纳秒脉冲下绝缘材料的累积击穿机理，并且需要对该条件固体绝缘材料的寿命做出评估，这对推动脉冲功率技术发展具有现实意义。</a:t>
            </a:r>
            <a:endParaRPr lang="el-GR" altLang="zh-CN" dirty="0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24DE1BE8-A70F-4D2F-B910-835E75A02E15}" type="slidenum">
              <a:rPr lang="zh-CN" altLang="en-US" smtClean="0">
                <a:latin typeface="Arial" charset="0"/>
              </a:rPr>
              <a:pPr/>
              <a:t>35</a:t>
            </a:fld>
            <a:endParaRPr lang="en-US" altLang="zh-CN" dirty="0" smtClean="0">
              <a:latin typeface="Arial" charset="0"/>
            </a:endParaRPr>
          </a:p>
        </p:txBody>
      </p:sp>
      <p:sp>
        <p:nvSpPr>
          <p:cNvPr id="71683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defTabSz="990478"/>
            <a:r>
              <a:rPr lang="zh-CN" altLang="en-US" dirty="0" smtClean="0"/>
              <a:t>       在纳秒及亚纳秒脉冲下，绝缘击穿表现出与工频、微秒脉冲不同的现象。这两幅图是</a:t>
            </a:r>
            <a:r>
              <a:rPr lang="en-US" altLang="zh-CN" dirty="0" smtClean="0"/>
              <a:t>TPG700</a:t>
            </a:r>
            <a:r>
              <a:rPr lang="zh-CN" altLang="en-US" dirty="0" smtClean="0"/>
              <a:t>加速器真空绝缘子上出现的击穿现象，图中显示，在绝缘子外表面，击穿表现为小孔，在绝缘子内表面，击穿表现为树枝状，可以看出击穿为贯穿介质的上下表面的体击穿，而非沿面闪络。</a:t>
            </a:r>
          </a:p>
          <a:p>
            <a:pPr defTabSz="990478"/>
            <a:r>
              <a:rPr lang="zh-CN" altLang="en-US" dirty="0" smtClean="0"/>
              <a:t>       除</a:t>
            </a:r>
            <a:r>
              <a:rPr lang="en-US" altLang="zh-CN" dirty="0" smtClean="0"/>
              <a:t>TPG700</a:t>
            </a:r>
            <a:r>
              <a:rPr lang="zh-CN" altLang="en-US" dirty="0" smtClean="0"/>
              <a:t>真空绝缘子上出现的击穿现象外，国内如</a:t>
            </a:r>
            <a:r>
              <a:rPr lang="en-US" altLang="zh-CN" dirty="0" smtClean="0"/>
              <a:t>CHP01</a:t>
            </a:r>
            <a:r>
              <a:rPr lang="zh-CN" altLang="en-US" dirty="0" smtClean="0"/>
              <a:t>、</a:t>
            </a:r>
            <a:r>
              <a:rPr lang="en-US" altLang="zh-CN" dirty="0" smtClean="0"/>
              <a:t>CKP</a:t>
            </a:r>
            <a:r>
              <a:rPr lang="zh-CN" altLang="en-US" dirty="0" smtClean="0"/>
              <a:t>系列加速器、国外如</a:t>
            </a:r>
            <a:r>
              <a:rPr lang="en-US" altLang="zh-CN" dirty="0" err="1" smtClean="0"/>
              <a:t>Pithon</a:t>
            </a:r>
            <a:r>
              <a:rPr lang="zh-CN" altLang="en-US" dirty="0" smtClean="0"/>
              <a:t>、</a:t>
            </a:r>
            <a:r>
              <a:rPr lang="en-US" altLang="zh-CN" dirty="0" smtClean="0"/>
              <a:t>Casino</a:t>
            </a:r>
            <a:r>
              <a:rPr lang="zh-CN" altLang="en-US" dirty="0" smtClean="0"/>
              <a:t>、</a:t>
            </a:r>
            <a:r>
              <a:rPr lang="en-US" altLang="zh-CN" dirty="0" smtClean="0"/>
              <a:t>Double Eagle</a:t>
            </a:r>
            <a:r>
              <a:rPr lang="zh-CN" altLang="en-US" dirty="0" smtClean="0"/>
              <a:t>、</a:t>
            </a:r>
            <a:r>
              <a:rPr lang="en-US" altLang="zh-CN" dirty="0" smtClean="0"/>
              <a:t>DM2</a:t>
            </a:r>
            <a:r>
              <a:rPr lang="zh-CN" altLang="en-US" dirty="0" smtClean="0"/>
              <a:t>等加速器上的绝缘子都在运行一定脉冲数后出现了击穿现象。这些现象的共同特点是发生在纳秒及亚纳秒等短脉冲条件下、并且均为施加一定脉冲数后出现的体击穿现象。该现象与文献中报道的绝缘材料以沿面闪络方式失效的现象不符，并且对该现象的研究相对较少。 因此从应用角度，需要研究纳秒脉冲下绝缘材料的累积击穿机理，并且需要对该条件固体绝缘材料的寿命做出评估，这对推动脉冲功率技术发展具有现实意义。</a:t>
            </a:r>
            <a:endParaRPr lang="el-GR" altLang="zh-CN" dirty="0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9FF63045-7084-4678-8EDE-0B5F04885F89}" type="slidenum">
              <a:rPr lang="zh-CN" altLang="en-US" smtClean="0">
                <a:latin typeface="Arial" charset="0"/>
              </a:rPr>
              <a:pPr/>
              <a:t>36</a:t>
            </a:fld>
            <a:endParaRPr lang="en-US" altLang="zh-CN" dirty="0" smtClean="0">
              <a:latin typeface="Arial" charset="0"/>
            </a:endParaRPr>
          </a:p>
        </p:txBody>
      </p:sp>
      <p:sp>
        <p:nvSpPr>
          <p:cNvPr id="72707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defTabSz="990478"/>
            <a:r>
              <a:rPr lang="zh-CN" altLang="en-US" dirty="0" smtClean="0"/>
              <a:t>       在纳秒及亚纳秒脉冲下，绝缘击穿表现出与工频、微秒脉冲不同的现象。这两幅图是</a:t>
            </a:r>
            <a:r>
              <a:rPr lang="en-US" altLang="zh-CN" dirty="0" smtClean="0"/>
              <a:t>TPG700</a:t>
            </a:r>
            <a:r>
              <a:rPr lang="zh-CN" altLang="en-US" dirty="0" smtClean="0"/>
              <a:t>加速器真空绝缘子上出现的击穿现象，图中显示，在绝缘子外表面，击穿表现为小孔，在绝缘子内表面，击穿表现为树枝状，可以看出击穿为贯穿介质的上下表面的体击穿，而非沿面闪络。</a:t>
            </a:r>
          </a:p>
          <a:p>
            <a:pPr defTabSz="990478"/>
            <a:r>
              <a:rPr lang="zh-CN" altLang="en-US" dirty="0" smtClean="0"/>
              <a:t>       除</a:t>
            </a:r>
            <a:r>
              <a:rPr lang="en-US" altLang="zh-CN" dirty="0" smtClean="0"/>
              <a:t>TPG700</a:t>
            </a:r>
            <a:r>
              <a:rPr lang="zh-CN" altLang="en-US" dirty="0" smtClean="0"/>
              <a:t>真空绝缘子上出现的击穿现象外，国内如</a:t>
            </a:r>
            <a:r>
              <a:rPr lang="en-US" altLang="zh-CN" dirty="0" smtClean="0"/>
              <a:t>CHP01</a:t>
            </a:r>
            <a:r>
              <a:rPr lang="zh-CN" altLang="en-US" dirty="0" smtClean="0"/>
              <a:t>、</a:t>
            </a:r>
            <a:r>
              <a:rPr lang="en-US" altLang="zh-CN" dirty="0" smtClean="0"/>
              <a:t>CKP</a:t>
            </a:r>
            <a:r>
              <a:rPr lang="zh-CN" altLang="en-US" dirty="0" smtClean="0"/>
              <a:t>系列加速器、国外如</a:t>
            </a:r>
            <a:r>
              <a:rPr lang="en-US" altLang="zh-CN" dirty="0" err="1" smtClean="0"/>
              <a:t>Pithon</a:t>
            </a:r>
            <a:r>
              <a:rPr lang="zh-CN" altLang="en-US" dirty="0" smtClean="0"/>
              <a:t>、</a:t>
            </a:r>
            <a:r>
              <a:rPr lang="en-US" altLang="zh-CN" dirty="0" smtClean="0"/>
              <a:t>Casino</a:t>
            </a:r>
            <a:r>
              <a:rPr lang="zh-CN" altLang="en-US" dirty="0" smtClean="0"/>
              <a:t>、</a:t>
            </a:r>
            <a:r>
              <a:rPr lang="en-US" altLang="zh-CN" dirty="0" smtClean="0"/>
              <a:t>Double Eagle</a:t>
            </a:r>
            <a:r>
              <a:rPr lang="zh-CN" altLang="en-US" dirty="0" smtClean="0"/>
              <a:t>、</a:t>
            </a:r>
            <a:r>
              <a:rPr lang="en-US" altLang="zh-CN" dirty="0" smtClean="0"/>
              <a:t>DM2</a:t>
            </a:r>
            <a:r>
              <a:rPr lang="zh-CN" altLang="en-US" dirty="0" smtClean="0"/>
              <a:t>等加速器上的绝缘子都在运行一定脉冲数后出现了击穿现象。这些现象的共同特点是发生在纳秒及亚纳秒等短脉冲条件下、并且均为施加一定脉冲数后出现的体击穿现象。该现象与文献中报道的绝缘材料以沿面闪络方式失效的现象不符，并且对该现象的研究相对较少。 因此从应用角度，需要研究纳秒脉冲下绝缘材料的累积击穿机理，并且需要对该条件固体绝缘材料的寿命做出评估，这对推动脉冲功率技术发展具有现实意义。</a:t>
            </a:r>
            <a:endParaRPr lang="el-GR" altLang="zh-CN" dirty="0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37275" cy="345281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 sz="1200" kern="1200" dirty="0">
              <a:solidFill>
                <a:schemeClr val="tx1"/>
              </a:solidFill>
              <a:effectLst/>
              <a:latin typeface="+mn-lt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23C944-7DB4-4B94-BEF1-E19D61C1426E}" type="slidenum">
              <a:rPr lang="zh-CN" altLang="en-US" smtClean="0"/>
              <a:pPr/>
              <a:t>37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20466206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5E9D48D9-C79E-4E3A-A738-4B64B403B2B8}" type="slidenum">
              <a:rPr lang="zh-CN" altLang="en-US" smtClean="0">
                <a:latin typeface="Arial" charset="0"/>
              </a:rPr>
              <a:pPr/>
              <a:t>4</a:t>
            </a:fld>
            <a:endParaRPr lang="en-US" altLang="zh-CN" dirty="0" smtClean="0">
              <a:latin typeface="Arial" charset="0"/>
            </a:endParaRPr>
          </a:p>
        </p:txBody>
      </p:sp>
      <p:sp>
        <p:nvSpPr>
          <p:cNvPr id="44035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defTabSz="990478"/>
            <a:r>
              <a:rPr lang="zh-CN" altLang="en-US" dirty="0" smtClean="0"/>
              <a:t>       在纳秒及亚纳秒脉冲下，绝缘击穿表现出与工频、微秒脉冲不同的现象。这两幅图是</a:t>
            </a:r>
            <a:r>
              <a:rPr lang="en-US" altLang="zh-CN" dirty="0" smtClean="0"/>
              <a:t>TPG700</a:t>
            </a:r>
            <a:r>
              <a:rPr lang="zh-CN" altLang="en-US" dirty="0" smtClean="0"/>
              <a:t>加速器真空绝缘子上出现的击穿现象，图中显示，在绝缘子外表面，击穿表现为小孔，在绝缘子内表面，击穿表现为树枝状，可以看出击穿为贯穿介质的上下表面的体击穿，而非沿面闪络。</a:t>
            </a:r>
          </a:p>
          <a:p>
            <a:pPr defTabSz="990478"/>
            <a:r>
              <a:rPr lang="zh-CN" altLang="en-US" dirty="0" smtClean="0"/>
              <a:t>       除</a:t>
            </a:r>
            <a:r>
              <a:rPr lang="en-US" altLang="zh-CN" dirty="0" smtClean="0"/>
              <a:t>TPG700</a:t>
            </a:r>
            <a:r>
              <a:rPr lang="zh-CN" altLang="en-US" dirty="0" smtClean="0"/>
              <a:t>真空绝缘子上出现的击穿现象外，国内如</a:t>
            </a:r>
            <a:r>
              <a:rPr lang="en-US" altLang="zh-CN" dirty="0" smtClean="0"/>
              <a:t>CHP01</a:t>
            </a:r>
            <a:r>
              <a:rPr lang="zh-CN" altLang="en-US" dirty="0" smtClean="0"/>
              <a:t>、</a:t>
            </a:r>
            <a:r>
              <a:rPr lang="en-US" altLang="zh-CN" dirty="0" smtClean="0"/>
              <a:t>CKP</a:t>
            </a:r>
            <a:r>
              <a:rPr lang="zh-CN" altLang="en-US" dirty="0" smtClean="0"/>
              <a:t>系列加速器、国外如</a:t>
            </a:r>
            <a:r>
              <a:rPr lang="en-US" altLang="zh-CN" dirty="0" err="1" smtClean="0"/>
              <a:t>Pithon</a:t>
            </a:r>
            <a:r>
              <a:rPr lang="zh-CN" altLang="en-US" dirty="0" smtClean="0"/>
              <a:t>、</a:t>
            </a:r>
            <a:r>
              <a:rPr lang="en-US" altLang="zh-CN" dirty="0" smtClean="0"/>
              <a:t>Casino</a:t>
            </a:r>
            <a:r>
              <a:rPr lang="zh-CN" altLang="en-US" dirty="0" smtClean="0"/>
              <a:t>、</a:t>
            </a:r>
            <a:r>
              <a:rPr lang="en-US" altLang="zh-CN" dirty="0" smtClean="0"/>
              <a:t>Double Eagle</a:t>
            </a:r>
            <a:r>
              <a:rPr lang="zh-CN" altLang="en-US" dirty="0" smtClean="0"/>
              <a:t>、</a:t>
            </a:r>
            <a:r>
              <a:rPr lang="en-US" altLang="zh-CN" dirty="0" smtClean="0"/>
              <a:t>DM2</a:t>
            </a:r>
            <a:r>
              <a:rPr lang="zh-CN" altLang="en-US" dirty="0" smtClean="0"/>
              <a:t>等加速器上的绝缘子都在运行一定脉冲数后出现了击穿现象。这些现象的共同特点是发生在纳秒及亚纳秒等短脉冲条件下、并且均为施加一定脉冲数后出现的体击穿现象。该现象与文献中报道的绝缘材料以沿面闪络方式失效的现象不符，并且对该现象的研究相对较少。 因此从应用角度，需要研究纳秒脉冲下绝缘材料的累积击穿机理，并且需要对该条件固体绝缘材料的寿命做出评估，这对推动脉冲功率技术发展具有现实意义。</a:t>
            </a:r>
            <a:endParaRPr lang="el-GR" altLang="zh-CN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15B4E44-07D6-4206-9061-87A595BEDB31}" type="slidenum">
              <a:rPr lang="zh-CN" altLang="en-US" smtClean="0">
                <a:latin typeface="Arial" charset="0"/>
              </a:rPr>
              <a:pPr/>
              <a:t>5</a:t>
            </a:fld>
            <a:endParaRPr lang="en-US" altLang="zh-CN" dirty="0" smtClean="0">
              <a:latin typeface="Arial" charset="0"/>
            </a:endParaRPr>
          </a:p>
        </p:txBody>
      </p:sp>
      <p:sp>
        <p:nvSpPr>
          <p:cNvPr id="45059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defTabSz="990478"/>
            <a:r>
              <a:rPr lang="zh-CN" altLang="en-US" dirty="0" smtClean="0"/>
              <a:t>       在纳秒及亚纳秒脉冲下，绝缘击穿表现出与工频、微秒脉冲不同的现象。这两幅图是</a:t>
            </a:r>
            <a:r>
              <a:rPr lang="en-US" altLang="zh-CN" dirty="0" smtClean="0"/>
              <a:t>TPG700</a:t>
            </a:r>
            <a:r>
              <a:rPr lang="zh-CN" altLang="en-US" dirty="0" smtClean="0"/>
              <a:t>加速器真空绝缘子上出现的击穿现象，图中显示，在绝缘子外表面，击穿表现为小孔，在绝缘子内表面，击穿表现为树枝状，可以看出击穿为贯穿介质的上下表面的体击穿，而非沿面闪络。</a:t>
            </a:r>
          </a:p>
          <a:p>
            <a:pPr defTabSz="990478"/>
            <a:r>
              <a:rPr lang="zh-CN" altLang="en-US" dirty="0" smtClean="0"/>
              <a:t>       除</a:t>
            </a:r>
            <a:r>
              <a:rPr lang="en-US" altLang="zh-CN" dirty="0" smtClean="0"/>
              <a:t>TPG700</a:t>
            </a:r>
            <a:r>
              <a:rPr lang="zh-CN" altLang="en-US" dirty="0" smtClean="0"/>
              <a:t>真空绝缘子上出现的击穿现象外，国内如</a:t>
            </a:r>
            <a:r>
              <a:rPr lang="en-US" altLang="zh-CN" dirty="0" smtClean="0"/>
              <a:t>CHP01</a:t>
            </a:r>
            <a:r>
              <a:rPr lang="zh-CN" altLang="en-US" dirty="0" smtClean="0"/>
              <a:t>、</a:t>
            </a:r>
            <a:r>
              <a:rPr lang="en-US" altLang="zh-CN" dirty="0" smtClean="0"/>
              <a:t>CKP</a:t>
            </a:r>
            <a:r>
              <a:rPr lang="zh-CN" altLang="en-US" dirty="0" smtClean="0"/>
              <a:t>系列加速器、国外如</a:t>
            </a:r>
            <a:r>
              <a:rPr lang="en-US" altLang="zh-CN" dirty="0" err="1" smtClean="0"/>
              <a:t>Pithon</a:t>
            </a:r>
            <a:r>
              <a:rPr lang="zh-CN" altLang="en-US" dirty="0" smtClean="0"/>
              <a:t>、</a:t>
            </a:r>
            <a:r>
              <a:rPr lang="en-US" altLang="zh-CN" dirty="0" smtClean="0"/>
              <a:t>Casino</a:t>
            </a:r>
            <a:r>
              <a:rPr lang="zh-CN" altLang="en-US" dirty="0" smtClean="0"/>
              <a:t>、</a:t>
            </a:r>
            <a:r>
              <a:rPr lang="en-US" altLang="zh-CN" dirty="0" smtClean="0"/>
              <a:t>Double Eagle</a:t>
            </a:r>
            <a:r>
              <a:rPr lang="zh-CN" altLang="en-US" dirty="0" smtClean="0"/>
              <a:t>、</a:t>
            </a:r>
            <a:r>
              <a:rPr lang="en-US" altLang="zh-CN" dirty="0" smtClean="0"/>
              <a:t>DM2</a:t>
            </a:r>
            <a:r>
              <a:rPr lang="zh-CN" altLang="en-US" dirty="0" smtClean="0"/>
              <a:t>等加速器上的绝缘子都在运行一定脉冲数后出现了击穿现象。这些现象的共同特点是发生在纳秒及亚纳秒等短脉冲条件下、并且均为施加一定脉冲数后出现的体击穿现象。该现象与文献中报道的绝缘材料以沿面闪络方式失效的现象不符，并且对该现象的研究相对较少。 因此从应用角度，需要研究纳秒脉冲下绝缘材料的累积击穿机理，并且需要对该条件固体绝缘材料的寿命做出评估，这对推动脉冲功率技术发展具有现实意义。</a:t>
            </a:r>
            <a:endParaRPr lang="el-GR" altLang="zh-CN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D50D6325-5B81-4E2E-9C79-5AD6C1A3B934}" type="slidenum">
              <a:rPr lang="zh-CN" altLang="en-US" smtClean="0">
                <a:latin typeface="Arial" charset="0"/>
              </a:rPr>
              <a:pPr/>
              <a:t>6</a:t>
            </a:fld>
            <a:endParaRPr lang="en-US" altLang="zh-CN" dirty="0" smtClean="0">
              <a:latin typeface="Arial" charset="0"/>
            </a:endParaRPr>
          </a:p>
        </p:txBody>
      </p:sp>
      <p:sp>
        <p:nvSpPr>
          <p:cNvPr id="46083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defTabSz="990478"/>
            <a:r>
              <a:rPr lang="zh-CN" altLang="en-US" dirty="0" smtClean="0"/>
              <a:t>       在纳秒及亚纳秒脉冲下，绝缘击穿表现出与工频、微秒脉冲不同的现象。这两幅图是</a:t>
            </a:r>
            <a:r>
              <a:rPr lang="en-US" altLang="zh-CN" dirty="0" smtClean="0"/>
              <a:t>TPG700</a:t>
            </a:r>
            <a:r>
              <a:rPr lang="zh-CN" altLang="en-US" dirty="0" smtClean="0"/>
              <a:t>加速器真空绝缘子上出现的击穿现象，图中显示，在绝缘子外表面，击穿表现为小孔，在绝缘子内表面，击穿表现为树枝状，可以看出击穿为贯穿介质的上下表面的体击穿，而非沿面闪络。</a:t>
            </a:r>
          </a:p>
          <a:p>
            <a:pPr defTabSz="990478"/>
            <a:r>
              <a:rPr lang="zh-CN" altLang="en-US" dirty="0" smtClean="0"/>
              <a:t>       除</a:t>
            </a:r>
            <a:r>
              <a:rPr lang="en-US" altLang="zh-CN" dirty="0" smtClean="0"/>
              <a:t>TPG700</a:t>
            </a:r>
            <a:r>
              <a:rPr lang="zh-CN" altLang="en-US" dirty="0" smtClean="0"/>
              <a:t>真空绝缘子上出现的击穿现象外，国内如</a:t>
            </a:r>
            <a:r>
              <a:rPr lang="en-US" altLang="zh-CN" dirty="0" smtClean="0"/>
              <a:t>CHP01</a:t>
            </a:r>
            <a:r>
              <a:rPr lang="zh-CN" altLang="en-US" dirty="0" smtClean="0"/>
              <a:t>、</a:t>
            </a:r>
            <a:r>
              <a:rPr lang="en-US" altLang="zh-CN" dirty="0" smtClean="0"/>
              <a:t>CKP</a:t>
            </a:r>
            <a:r>
              <a:rPr lang="zh-CN" altLang="en-US" dirty="0" smtClean="0"/>
              <a:t>系列加速器、国外如</a:t>
            </a:r>
            <a:r>
              <a:rPr lang="en-US" altLang="zh-CN" dirty="0" err="1" smtClean="0"/>
              <a:t>Pithon</a:t>
            </a:r>
            <a:r>
              <a:rPr lang="zh-CN" altLang="en-US" dirty="0" smtClean="0"/>
              <a:t>、</a:t>
            </a:r>
            <a:r>
              <a:rPr lang="en-US" altLang="zh-CN" dirty="0" smtClean="0"/>
              <a:t>Casino</a:t>
            </a:r>
            <a:r>
              <a:rPr lang="zh-CN" altLang="en-US" dirty="0" smtClean="0"/>
              <a:t>、</a:t>
            </a:r>
            <a:r>
              <a:rPr lang="en-US" altLang="zh-CN" dirty="0" smtClean="0"/>
              <a:t>Double Eagle</a:t>
            </a:r>
            <a:r>
              <a:rPr lang="zh-CN" altLang="en-US" dirty="0" smtClean="0"/>
              <a:t>、</a:t>
            </a:r>
            <a:r>
              <a:rPr lang="en-US" altLang="zh-CN" dirty="0" smtClean="0"/>
              <a:t>DM2</a:t>
            </a:r>
            <a:r>
              <a:rPr lang="zh-CN" altLang="en-US" dirty="0" smtClean="0"/>
              <a:t>等加速器上的绝缘子都在运行一定脉冲数后出现了击穿现象。这些现象的共同特点是发生在纳秒及亚纳秒等短脉冲条件下、并且均为施加一定脉冲数后出现的体击穿现象。该现象与文献中报道的绝缘材料以沿面闪络方式失效的现象不符，并且对该现象的研究相对较少。 因此从应用角度，需要研究纳秒脉冲下绝缘材料的累积击穿机理，并且需要对该条件固体绝缘材料的寿命做出评估，这对推动脉冲功率技术发展具有现实意义。</a:t>
            </a:r>
            <a:endParaRPr lang="el-GR" altLang="zh-CN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BE46548D-5EA5-45F5-8861-8A66B47217A9}" type="slidenum">
              <a:rPr lang="zh-CN" altLang="en-US" smtClean="0">
                <a:latin typeface="Arial" charset="0"/>
              </a:rPr>
              <a:pPr/>
              <a:t>7</a:t>
            </a:fld>
            <a:endParaRPr lang="en-US" altLang="zh-CN" dirty="0" smtClean="0">
              <a:latin typeface="Arial" charset="0"/>
            </a:endParaRPr>
          </a:p>
        </p:txBody>
      </p:sp>
      <p:sp>
        <p:nvSpPr>
          <p:cNvPr id="47107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defTabSz="990478"/>
            <a:r>
              <a:rPr lang="zh-CN" altLang="en-US" dirty="0" smtClean="0"/>
              <a:t>       在纳秒及亚纳秒脉冲下，绝缘击穿表现出与工频、微秒脉冲不同的现象。这两幅图是</a:t>
            </a:r>
            <a:r>
              <a:rPr lang="en-US" altLang="zh-CN" dirty="0" smtClean="0"/>
              <a:t>TPG700</a:t>
            </a:r>
            <a:r>
              <a:rPr lang="zh-CN" altLang="en-US" dirty="0" smtClean="0"/>
              <a:t>加速器真空绝缘子上出现的击穿现象，图中显示，在绝缘子外表面，击穿表现为小孔，在绝缘子内表面，击穿表现为树枝状，可以看出击穿为贯穿介质的上下表面的体击穿，而非沿面闪络。</a:t>
            </a:r>
          </a:p>
          <a:p>
            <a:pPr defTabSz="990478"/>
            <a:r>
              <a:rPr lang="zh-CN" altLang="en-US" dirty="0" smtClean="0"/>
              <a:t>       除</a:t>
            </a:r>
            <a:r>
              <a:rPr lang="en-US" altLang="zh-CN" dirty="0" smtClean="0"/>
              <a:t>TPG700</a:t>
            </a:r>
            <a:r>
              <a:rPr lang="zh-CN" altLang="en-US" dirty="0" smtClean="0"/>
              <a:t>真空绝缘子上出现的击穿现象外，国内如</a:t>
            </a:r>
            <a:r>
              <a:rPr lang="en-US" altLang="zh-CN" dirty="0" smtClean="0"/>
              <a:t>CHP01</a:t>
            </a:r>
            <a:r>
              <a:rPr lang="zh-CN" altLang="en-US" dirty="0" smtClean="0"/>
              <a:t>、</a:t>
            </a:r>
            <a:r>
              <a:rPr lang="en-US" altLang="zh-CN" dirty="0" smtClean="0"/>
              <a:t>CKP</a:t>
            </a:r>
            <a:r>
              <a:rPr lang="zh-CN" altLang="en-US" dirty="0" smtClean="0"/>
              <a:t>系列加速器、国外如</a:t>
            </a:r>
            <a:r>
              <a:rPr lang="en-US" altLang="zh-CN" dirty="0" err="1" smtClean="0"/>
              <a:t>Pithon</a:t>
            </a:r>
            <a:r>
              <a:rPr lang="zh-CN" altLang="en-US" dirty="0" smtClean="0"/>
              <a:t>、</a:t>
            </a:r>
            <a:r>
              <a:rPr lang="en-US" altLang="zh-CN" dirty="0" smtClean="0"/>
              <a:t>Casino</a:t>
            </a:r>
            <a:r>
              <a:rPr lang="zh-CN" altLang="en-US" dirty="0" smtClean="0"/>
              <a:t>、</a:t>
            </a:r>
            <a:r>
              <a:rPr lang="en-US" altLang="zh-CN" dirty="0" smtClean="0"/>
              <a:t>Double Eagle</a:t>
            </a:r>
            <a:r>
              <a:rPr lang="zh-CN" altLang="en-US" dirty="0" smtClean="0"/>
              <a:t>、</a:t>
            </a:r>
            <a:r>
              <a:rPr lang="en-US" altLang="zh-CN" dirty="0" smtClean="0"/>
              <a:t>DM2</a:t>
            </a:r>
            <a:r>
              <a:rPr lang="zh-CN" altLang="en-US" dirty="0" smtClean="0"/>
              <a:t>等加速器上的绝缘子都在运行一定脉冲数后出现了击穿现象。这些现象的共同特点是发生在纳秒及亚纳秒等短脉冲条件下、并且均为施加一定脉冲数后出现的体击穿现象。该现象与文献中报道的绝缘材料以沿面闪络方式失效的现象不符，并且对该现象的研究相对较少。 因此从应用角度，需要研究纳秒脉冲下绝缘材料的累积击穿机理，并且需要对该条件固体绝缘材料的寿命做出评估，这对推动脉冲功率技术发展具有现实意义。</a:t>
            </a:r>
            <a:endParaRPr lang="el-GR" altLang="zh-CN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2E60549-A0D7-443E-B67F-942D5BC07AE4}" type="slidenum">
              <a:rPr lang="zh-CN" altLang="en-US" smtClean="0">
                <a:latin typeface="Arial" charset="0"/>
              </a:rPr>
              <a:pPr/>
              <a:t>9</a:t>
            </a:fld>
            <a:endParaRPr lang="en-US" altLang="zh-CN" dirty="0" smtClean="0">
              <a:latin typeface="Arial" charset="0"/>
            </a:endParaRPr>
          </a:p>
        </p:txBody>
      </p:sp>
      <p:sp>
        <p:nvSpPr>
          <p:cNvPr id="48131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defTabSz="990478"/>
            <a:r>
              <a:rPr lang="zh-CN" altLang="en-US" dirty="0" smtClean="0"/>
              <a:t>       在纳秒及亚纳秒脉冲下，绝缘击穿表现出与工频、微秒脉冲不同的现象。这两幅图是</a:t>
            </a:r>
            <a:r>
              <a:rPr lang="en-US" altLang="zh-CN" dirty="0" smtClean="0"/>
              <a:t>TPG700</a:t>
            </a:r>
            <a:r>
              <a:rPr lang="zh-CN" altLang="en-US" dirty="0" smtClean="0"/>
              <a:t>加速器真空绝缘子上出现的击穿现象，图中显示，在绝缘子外表面，击穿表现为小孔，在绝缘子内表面，击穿表现为树枝状，可以看出击穿为贯穿介质的上下表面的体击穿，而非沿面闪络。</a:t>
            </a:r>
          </a:p>
          <a:p>
            <a:pPr defTabSz="990478"/>
            <a:r>
              <a:rPr lang="zh-CN" altLang="en-US" dirty="0" smtClean="0"/>
              <a:t>       除</a:t>
            </a:r>
            <a:r>
              <a:rPr lang="en-US" altLang="zh-CN" dirty="0" smtClean="0"/>
              <a:t>TPG700</a:t>
            </a:r>
            <a:r>
              <a:rPr lang="zh-CN" altLang="en-US" dirty="0" smtClean="0"/>
              <a:t>真空绝缘子上出现的击穿现象外，国内如</a:t>
            </a:r>
            <a:r>
              <a:rPr lang="en-US" altLang="zh-CN" dirty="0" smtClean="0"/>
              <a:t>CHP01</a:t>
            </a:r>
            <a:r>
              <a:rPr lang="zh-CN" altLang="en-US" dirty="0" smtClean="0"/>
              <a:t>、</a:t>
            </a:r>
            <a:r>
              <a:rPr lang="en-US" altLang="zh-CN" dirty="0" smtClean="0"/>
              <a:t>CKP</a:t>
            </a:r>
            <a:r>
              <a:rPr lang="zh-CN" altLang="en-US" dirty="0" smtClean="0"/>
              <a:t>系列加速器、国外如</a:t>
            </a:r>
            <a:r>
              <a:rPr lang="en-US" altLang="zh-CN" dirty="0" err="1" smtClean="0"/>
              <a:t>Pithon</a:t>
            </a:r>
            <a:r>
              <a:rPr lang="zh-CN" altLang="en-US" dirty="0" smtClean="0"/>
              <a:t>、</a:t>
            </a:r>
            <a:r>
              <a:rPr lang="en-US" altLang="zh-CN" dirty="0" smtClean="0"/>
              <a:t>Casino</a:t>
            </a:r>
            <a:r>
              <a:rPr lang="zh-CN" altLang="en-US" dirty="0" smtClean="0"/>
              <a:t>、</a:t>
            </a:r>
            <a:r>
              <a:rPr lang="en-US" altLang="zh-CN" dirty="0" smtClean="0"/>
              <a:t>Double Eagle</a:t>
            </a:r>
            <a:r>
              <a:rPr lang="zh-CN" altLang="en-US" dirty="0" smtClean="0"/>
              <a:t>、</a:t>
            </a:r>
            <a:r>
              <a:rPr lang="en-US" altLang="zh-CN" dirty="0" smtClean="0"/>
              <a:t>DM2</a:t>
            </a:r>
            <a:r>
              <a:rPr lang="zh-CN" altLang="en-US" dirty="0" smtClean="0"/>
              <a:t>等加速器上的绝缘子都在运行一定脉冲数后出现了击穿现象。这些现象的共同特点是发生在纳秒及亚纳秒等短脉冲条件下、并且均为施加一定脉冲数后出现的体击穿现象。该现象与文献中报道的绝缘材料以沿面闪络方式失效的现象不符，并且对该现象的研究相对较少。 因此从应用角度，需要研究纳秒脉冲下绝缘材料的累积击穿机理，并且需要对该条件固体绝缘材料的寿命做出评估，这对推动脉冲功率技术发展具有现实意义。</a:t>
            </a:r>
            <a:endParaRPr lang="el-GR" altLang="zh-CN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82B6164-D319-4CA4-B5B8-ED92DCC5E5A2}" type="slidenum">
              <a:rPr lang="zh-CN" altLang="en-US" smtClean="0">
                <a:latin typeface="Arial" charset="0"/>
              </a:rPr>
              <a:pPr/>
              <a:t>10</a:t>
            </a:fld>
            <a:endParaRPr lang="en-US" altLang="zh-CN" dirty="0" smtClean="0">
              <a:latin typeface="Arial" charset="0"/>
            </a:endParaRPr>
          </a:p>
        </p:txBody>
      </p:sp>
      <p:sp>
        <p:nvSpPr>
          <p:cNvPr id="49155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defTabSz="990478"/>
            <a:r>
              <a:rPr lang="zh-CN" altLang="en-US" dirty="0" smtClean="0"/>
              <a:t>       在纳秒及亚纳秒脉冲下，绝缘击穿表现出与工频、微秒脉冲不同的现象。这两幅图是</a:t>
            </a:r>
            <a:r>
              <a:rPr lang="en-US" altLang="zh-CN" dirty="0" smtClean="0"/>
              <a:t>TPG700</a:t>
            </a:r>
            <a:r>
              <a:rPr lang="zh-CN" altLang="en-US" dirty="0" smtClean="0"/>
              <a:t>加速器真空绝缘子上出现的击穿现象，图中显示，在绝缘子外表面，击穿表现为小孔，在绝缘子内表面，击穿表现为树枝状，可以看出击穿为贯穿介质的上下表面的体击穿，而非沿面闪络。</a:t>
            </a:r>
          </a:p>
          <a:p>
            <a:pPr defTabSz="990478"/>
            <a:r>
              <a:rPr lang="zh-CN" altLang="en-US" dirty="0" smtClean="0"/>
              <a:t>       除</a:t>
            </a:r>
            <a:r>
              <a:rPr lang="en-US" altLang="zh-CN" dirty="0" smtClean="0"/>
              <a:t>TPG700</a:t>
            </a:r>
            <a:r>
              <a:rPr lang="zh-CN" altLang="en-US" dirty="0" smtClean="0"/>
              <a:t>真空绝缘子上出现的击穿现象外，国内如</a:t>
            </a:r>
            <a:r>
              <a:rPr lang="en-US" altLang="zh-CN" dirty="0" smtClean="0"/>
              <a:t>CHP01</a:t>
            </a:r>
            <a:r>
              <a:rPr lang="zh-CN" altLang="en-US" dirty="0" smtClean="0"/>
              <a:t>、</a:t>
            </a:r>
            <a:r>
              <a:rPr lang="en-US" altLang="zh-CN" dirty="0" smtClean="0"/>
              <a:t>CKP</a:t>
            </a:r>
            <a:r>
              <a:rPr lang="zh-CN" altLang="en-US" dirty="0" smtClean="0"/>
              <a:t>系列加速器、国外如</a:t>
            </a:r>
            <a:r>
              <a:rPr lang="en-US" altLang="zh-CN" dirty="0" err="1" smtClean="0"/>
              <a:t>Pithon</a:t>
            </a:r>
            <a:r>
              <a:rPr lang="zh-CN" altLang="en-US" dirty="0" smtClean="0"/>
              <a:t>、</a:t>
            </a:r>
            <a:r>
              <a:rPr lang="en-US" altLang="zh-CN" dirty="0" smtClean="0"/>
              <a:t>Casino</a:t>
            </a:r>
            <a:r>
              <a:rPr lang="zh-CN" altLang="en-US" dirty="0" smtClean="0"/>
              <a:t>、</a:t>
            </a:r>
            <a:r>
              <a:rPr lang="en-US" altLang="zh-CN" dirty="0" smtClean="0"/>
              <a:t>Double Eagle</a:t>
            </a:r>
            <a:r>
              <a:rPr lang="zh-CN" altLang="en-US" dirty="0" smtClean="0"/>
              <a:t>、</a:t>
            </a:r>
            <a:r>
              <a:rPr lang="en-US" altLang="zh-CN" dirty="0" smtClean="0"/>
              <a:t>DM2</a:t>
            </a:r>
            <a:r>
              <a:rPr lang="zh-CN" altLang="en-US" dirty="0" smtClean="0"/>
              <a:t>等加速器上的绝缘子都在运行一定脉冲数后出现了击穿现象。这些现象的共同特点是发生在纳秒及亚纳秒等短脉冲条件下、并且均为施加一定脉冲数后出现的体击穿现象。该现象与文献中报道的绝缘材料以沿面闪络方式失效的现象不符，并且对该现象的研究相对较少。 因此从应用角度，需要研究纳秒脉冲下绝缘材料的累积击穿机理，并且需要对该条件固体绝缘材料的寿命做出评估，这对推动脉冲功率技术发展具有现实意义。</a:t>
            </a:r>
            <a:endParaRPr lang="el-GR" altLang="zh-CN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3" y="6445408"/>
            <a:ext cx="11184468" cy="41400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1350" b="1" dirty="0">
              <a:solidFill>
                <a:srgbClr val="FF0000"/>
              </a:solidFill>
              <a:ea typeface="黑体" pitchFamily="49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1" y="0"/>
            <a:ext cx="12201525" cy="99720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63500" dist="635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1350" b="1" dirty="0">
              <a:solidFill>
                <a:srgbClr val="FF0000"/>
              </a:solidFill>
              <a:ea typeface="黑体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34436" y="1268413"/>
            <a:ext cx="11523133" cy="5040312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b="1"/>
            </a:lvl1pPr>
            <a:lvl2pPr>
              <a:lnSpc>
                <a:spcPct val="150000"/>
              </a:lnSpc>
              <a:defRPr b="1"/>
            </a:lvl2pPr>
            <a:lvl3pPr>
              <a:lnSpc>
                <a:spcPct val="150000"/>
              </a:lnSpc>
              <a:defRPr b="1"/>
            </a:lvl3pPr>
            <a:lvl4pPr>
              <a:lnSpc>
                <a:spcPct val="150000"/>
              </a:lnSpc>
              <a:defRPr b="1"/>
            </a:lvl4pPr>
            <a:lvl5pPr>
              <a:lnSpc>
                <a:spcPct val="150000"/>
              </a:lnSpc>
              <a:defRPr b="1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矩形 6"/>
          <p:cNvSpPr/>
          <p:nvPr userDrawn="1"/>
        </p:nvSpPr>
        <p:spPr>
          <a:xfrm>
            <a:off x="11184471" y="6447085"/>
            <a:ext cx="1007532" cy="412592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38100" dir="16200000" rotWithShape="0">
              <a:schemeClr val="tx1">
                <a:alpha val="4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1350" b="1" dirty="0">
              <a:solidFill>
                <a:srgbClr val="FF0000"/>
              </a:solidFill>
              <a:ea typeface="黑体" pitchFamily="49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biLevel thresh="25000"/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0" b="100000" l="0" r="100000">
                        <a14:foregroundMark x1="95793" y1="14384" x2="95793" y2="14384"/>
                        <a14:foregroundMark x1="73786" y1="5479" x2="73786" y2="5479"/>
                        <a14:foregroundMark x1="71197" y1="6164" x2="71197" y2="6164"/>
                        <a14:foregroundMark x1="67638" y1="6849" x2="67638" y2="6849"/>
                        <a14:foregroundMark x1="64725" y1="7534" x2="64725" y2="7534"/>
                        <a14:foregroundMark x1="45955" y1="50000" x2="45955" y2="50000"/>
                        <a14:foregroundMark x1="58252" y1="50000" x2="58252" y2="50000"/>
                        <a14:foregroundMark x1="10680" y1="84932" x2="10680" y2="84932"/>
                        <a14:foregroundMark x1="16181" y1="92466" x2="16181" y2="92466"/>
                        <a14:foregroundMark x1="20712" y1="97945" x2="20712" y2="97945"/>
                        <a14:foregroundMark x1="23301" y1="92466" x2="23301" y2="92466"/>
                        <a14:foregroundMark x1="13592" y1="88356" x2="13592" y2="88356"/>
                        <a14:foregroundMark x1="28155" y1="92466" x2="28155" y2="92466"/>
                        <a14:foregroundMark x1="25243" y1="97260" x2="25243" y2="97260"/>
                        <a14:foregroundMark x1="32362" y1="95890" x2="32362" y2="95890"/>
                        <a14:foregroundMark x1="37540" y1="92466" x2="37540" y2="92466"/>
                        <a14:foregroundMark x1="55663" y1="3425" x2="55663" y2="3425"/>
                        <a14:foregroundMark x1="63430" y1="8219" x2="63430" y2="8219"/>
                        <a14:foregroundMark x1="11003" y1="93836" x2="11003" y2="93836"/>
                        <a14:foregroundMark x1="51780" y1="9589" x2="51780" y2="9589"/>
                        <a14:foregroundMark x1="52427" y1="6849" x2="52427" y2="6849"/>
                        <a14:foregroundMark x1="53074" y1="5479" x2="53074" y2="5479"/>
                        <a14:foregroundMark x1="55987" y1="4795" x2="55987" y2="4795"/>
                        <a14:foregroundMark x1="57282" y1="4795" x2="57282" y2="4795"/>
                        <a14:foregroundMark x1="57929" y1="6164" x2="57929" y2="6164"/>
                        <a14:foregroundMark x1="58576" y1="8904" x2="58576" y2="8904"/>
                        <a14:foregroundMark x1="95469" y1="41096" x2="95469" y2="41096"/>
                        <a14:foregroundMark x1="94498" y1="36301" x2="94498" y2="36301"/>
                      </a14:backgroundRemoval>
                    </a14:imgEffect>
                    <a14:imgEffect>
                      <a14:colorTemperature colorTemp="88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262671" y="6449923"/>
            <a:ext cx="851135" cy="402154"/>
          </a:xfrm>
          <a:prstGeom prst="rect">
            <a:avLst/>
          </a:prstGeom>
        </p:spPr>
      </p:pic>
      <p:sp>
        <p:nvSpPr>
          <p:cNvPr id="14" name="矩形 13"/>
          <p:cNvSpPr/>
          <p:nvPr userDrawn="1"/>
        </p:nvSpPr>
        <p:spPr>
          <a:xfrm>
            <a:off x="10672901" y="6445760"/>
            <a:ext cx="511631" cy="412592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1350" b="1" dirty="0">
              <a:solidFill>
                <a:srgbClr val="FF0000"/>
              </a:solidFill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32784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3" y="6445408"/>
            <a:ext cx="11184468" cy="41400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1350" b="1" dirty="0">
              <a:solidFill>
                <a:srgbClr val="FF0000"/>
              </a:solidFill>
              <a:ea typeface="黑体" pitchFamily="49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1" y="0"/>
            <a:ext cx="12201525" cy="99720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63500" dist="635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1350" b="1" dirty="0">
              <a:solidFill>
                <a:srgbClr val="FF0000"/>
              </a:solidFill>
              <a:ea typeface="黑体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34436" y="1268413"/>
            <a:ext cx="11523133" cy="5040312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/>
            </a:lvl1pPr>
            <a:lvl2pPr>
              <a:lnSpc>
                <a:spcPct val="150000"/>
              </a:lnSpc>
              <a:defRPr/>
            </a:lvl2pPr>
            <a:lvl3pPr>
              <a:lnSpc>
                <a:spcPct val="150000"/>
              </a:lnSpc>
              <a:defRPr/>
            </a:lvl3pPr>
            <a:lvl4pPr>
              <a:lnSpc>
                <a:spcPct val="150000"/>
              </a:lnSpc>
              <a:defRPr/>
            </a:lvl4pPr>
            <a:lvl5pPr>
              <a:lnSpc>
                <a:spcPct val="150000"/>
              </a:lnSpc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矩形 6"/>
          <p:cNvSpPr/>
          <p:nvPr userDrawn="1"/>
        </p:nvSpPr>
        <p:spPr>
          <a:xfrm>
            <a:off x="11184471" y="6444704"/>
            <a:ext cx="1007532" cy="412592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38100" dir="16200000" rotWithShape="0">
              <a:schemeClr val="tx1">
                <a:alpha val="4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1350" b="1" dirty="0">
              <a:solidFill>
                <a:srgbClr val="FF0000"/>
              </a:solidFill>
              <a:ea typeface="黑体" pitchFamily="49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biLevel thresh="25000"/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0" b="100000" l="0" r="100000">
                        <a14:foregroundMark x1="95793" y1="14384" x2="95793" y2="14384"/>
                        <a14:foregroundMark x1="73786" y1="5479" x2="73786" y2="5479"/>
                        <a14:foregroundMark x1="71197" y1="6164" x2="71197" y2="6164"/>
                        <a14:foregroundMark x1="67638" y1="6849" x2="67638" y2="6849"/>
                        <a14:foregroundMark x1="64725" y1="7534" x2="64725" y2="7534"/>
                        <a14:foregroundMark x1="45955" y1="50000" x2="45955" y2="50000"/>
                        <a14:foregroundMark x1="58252" y1="50000" x2="58252" y2="50000"/>
                        <a14:foregroundMark x1="10680" y1="84932" x2="10680" y2="84932"/>
                        <a14:foregroundMark x1="16181" y1="92466" x2="16181" y2="92466"/>
                        <a14:foregroundMark x1="20712" y1="97945" x2="20712" y2="97945"/>
                        <a14:foregroundMark x1="23301" y1="92466" x2="23301" y2="92466"/>
                        <a14:foregroundMark x1="13592" y1="88356" x2="13592" y2="88356"/>
                        <a14:foregroundMark x1="28155" y1="92466" x2="28155" y2="92466"/>
                        <a14:foregroundMark x1="25243" y1="97260" x2="25243" y2="97260"/>
                        <a14:foregroundMark x1="32362" y1="95890" x2="32362" y2="95890"/>
                        <a14:foregroundMark x1="37540" y1="92466" x2="37540" y2="92466"/>
                        <a14:foregroundMark x1="55663" y1="3425" x2="55663" y2="3425"/>
                        <a14:foregroundMark x1="63430" y1="8219" x2="63430" y2="8219"/>
                        <a14:foregroundMark x1="11003" y1="93836" x2="11003" y2="93836"/>
                        <a14:foregroundMark x1="51780" y1="9589" x2="51780" y2="9589"/>
                        <a14:foregroundMark x1="52427" y1="6849" x2="52427" y2="6849"/>
                        <a14:foregroundMark x1="53074" y1="5479" x2="53074" y2="5479"/>
                        <a14:foregroundMark x1="55987" y1="4795" x2="55987" y2="4795"/>
                        <a14:foregroundMark x1="57282" y1="4795" x2="57282" y2="4795"/>
                        <a14:foregroundMark x1="57929" y1="6164" x2="57929" y2="6164"/>
                        <a14:foregroundMark x1="58576" y1="8904" x2="58576" y2="8904"/>
                        <a14:foregroundMark x1="95469" y1="41096" x2="95469" y2="41096"/>
                        <a14:foregroundMark x1="94498" y1="36301" x2="94498" y2="36301"/>
                      </a14:backgroundRemoval>
                    </a14:imgEffect>
                    <a14:imgEffect>
                      <a14:colorTemperature colorTemp="88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262671" y="6449923"/>
            <a:ext cx="851135" cy="402154"/>
          </a:xfrm>
          <a:prstGeom prst="rect">
            <a:avLst/>
          </a:prstGeom>
        </p:spPr>
      </p:pic>
      <p:sp>
        <p:nvSpPr>
          <p:cNvPr id="14" name="矩形 13"/>
          <p:cNvSpPr/>
          <p:nvPr userDrawn="1"/>
        </p:nvSpPr>
        <p:spPr>
          <a:xfrm>
            <a:off x="10672901" y="6444704"/>
            <a:ext cx="511631" cy="412592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1350" b="1" dirty="0">
              <a:solidFill>
                <a:srgbClr val="FF0000"/>
              </a:solidFill>
              <a:ea typeface="黑体" pitchFamily="49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32049" y="6451885"/>
            <a:ext cx="400247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46018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3" y="6445408"/>
            <a:ext cx="11184468" cy="414000"/>
          </a:xfrm>
          <a:prstGeom prst="rect">
            <a:avLst/>
          </a:prstGeom>
          <a:solidFill>
            <a:srgbClr val="009999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1350" b="1" dirty="0">
              <a:solidFill>
                <a:srgbClr val="FF0000"/>
              </a:solidFill>
              <a:ea typeface="黑体" pitchFamily="49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1" y="0"/>
            <a:ext cx="12201525" cy="997200"/>
          </a:xfrm>
          <a:prstGeom prst="rect">
            <a:avLst/>
          </a:prstGeom>
          <a:solidFill>
            <a:srgbClr val="009999"/>
          </a:solidFill>
          <a:ln>
            <a:noFill/>
          </a:ln>
          <a:effectLst>
            <a:outerShdw blurRad="63500" dist="635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1350" b="1" dirty="0">
              <a:solidFill>
                <a:srgbClr val="FF0000"/>
              </a:solidFill>
              <a:ea typeface="黑体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34436" y="1268413"/>
            <a:ext cx="11523133" cy="5040312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b="1"/>
            </a:lvl1pPr>
            <a:lvl2pPr>
              <a:lnSpc>
                <a:spcPct val="150000"/>
              </a:lnSpc>
              <a:defRPr b="1"/>
            </a:lvl2pPr>
            <a:lvl3pPr>
              <a:lnSpc>
                <a:spcPct val="150000"/>
              </a:lnSpc>
              <a:defRPr b="1"/>
            </a:lvl3pPr>
            <a:lvl4pPr>
              <a:lnSpc>
                <a:spcPct val="150000"/>
              </a:lnSpc>
              <a:defRPr b="1"/>
            </a:lvl4pPr>
            <a:lvl5pPr>
              <a:lnSpc>
                <a:spcPct val="150000"/>
              </a:lnSpc>
              <a:defRPr b="1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矩形 6"/>
          <p:cNvSpPr/>
          <p:nvPr userDrawn="1"/>
        </p:nvSpPr>
        <p:spPr>
          <a:xfrm>
            <a:off x="11184471" y="6444704"/>
            <a:ext cx="1007532" cy="412592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38100" dir="16200000" rotWithShape="0">
              <a:schemeClr val="tx1">
                <a:alpha val="4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1350" b="1" dirty="0">
              <a:solidFill>
                <a:srgbClr val="FF0000"/>
              </a:solidFill>
              <a:ea typeface="黑体" pitchFamily="49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biLevel thresh="25000"/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0" b="100000" l="0" r="100000">
                        <a14:foregroundMark x1="95793" y1="14384" x2="95793" y2="14384"/>
                        <a14:foregroundMark x1="73786" y1="5479" x2="73786" y2="5479"/>
                        <a14:foregroundMark x1="71197" y1="6164" x2="71197" y2="6164"/>
                        <a14:foregroundMark x1="67638" y1="6849" x2="67638" y2="6849"/>
                        <a14:foregroundMark x1="64725" y1="7534" x2="64725" y2="7534"/>
                        <a14:foregroundMark x1="45955" y1="50000" x2="45955" y2="50000"/>
                        <a14:foregroundMark x1="58252" y1="50000" x2="58252" y2="50000"/>
                        <a14:foregroundMark x1="10680" y1="84932" x2="10680" y2="84932"/>
                        <a14:foregroundMark x1="16181" y1="92466" x2="16181" y2="92466"/>
                        <a14:foregroundMark x1="20712" y1="97945" x2="20712" y2="97945"/>
                        <a14:foregroundMark x1="23301" y1="92466" x2="23301" y2="92466"/>
                        <a14:foregroundMark x1="13592" y1="88356" x2="13592" y2="88356"/>
                        <a14:foregroundMark x1="28155" y1="92466" x2="28155" y2="92466"/>
                        <a14:foregroundMark x1="25243" y1="97260" x2="25243" y2="97260"/>
                        <a14:foregroundMark x1="32362" y1="95890" x2="32362" y2="95890"/>
                        <a14:foregroundMark x1="37540" y1="92466" x2="37540" y2="92466"/>
                        <a14:foregroundMark x1="55663" y1="3425" x2="55663" y2="3425"/>
                        <a14:foregroundMark x1="63430" y1="8219" x2="63430" y2="8219"/>
                        <a14:foregroundMark x1="11003" y1="93836" x2="11003" y2="93836"/>
                        <a14:foregroundMark x1="51780" y1="9589" x2="51780" y2="9589"/>
                        <a14:foregroundMark x1="52427" y1="6849" x2="52427" y2="6849"/>
                        <a14:foregroundMark x1="53074" y1="5479" x2="53074" y2="5479"/>
                        <a14:foregroundMark x1="55987" y1="4795" x2="55987" y2="4795"/>
                        <a14:foregroundMark x1="57282" y1="4795" x2="57282" y2="4795"/>
                        <a14:foregroundMark x1="57929" y1="6164" x2="57929" y2="6164"/>
                        <a14:foregroundMark x1="58576" y1="8904" x2="58576" y2="8904"/>
                        <a14:foregroundMark x1="95469" y1="41096" x2="95469" y2="41096"/>
                        <a14:foregroundMark x1="94498" y1="36301" x2="94498" y2="36301"/>
                      </a14:backgroundRemoval>
                    </a14:imgEffect>
                    <a14:imgEffect>
                      <a14:colorTemperature colorTemp="88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262671" y="6449923"/>
            <a:ext cx="851135" cy="402154"/>
          </a:xfrm>
          <a:prstGeom prst="rect">
            <a:avLst/>
          </a:prstGeom>
        </p:spPr>
      </p:pic>
      <p:sp>
        <p:nvSpPr>
          <p:cNvPr id="14" name="矩形 13"/>
          <p:cNvSpPr/>
          <p:nvPr userDrawn="1"/>
        </p:nvSpPr>
        <p:spPr>
          <a:xfrm>
            <a:off x="10672901" y="6444704"/>
            <a:ext cx="511631" cy="412592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1350" b="1" dirty="0">
              <a:solidFill>
                <a:srgbClr val="FF0000"/>
              </a:solidFill>
              <a:ea typeface="黑体" pitchFamily="49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32049" y="6451885"/>
            <a:ext cx="400247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34419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3" y="6445408"/>
            <a:ext cx="11184468" cy="414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1350" b="1" dirty="0">
              <a:solidFill>
                <a:srgbClr val="FF0000"/>
              </a:solidFill>
              <a:ea typeface="黑体" pitchFamily="49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1" y="0"/>
            <a:ext cx="12201525" cy="99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63500" dist="635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1350" b="1" dirty="0">
              <a:solidFill>
                <a:srgbClr val="FF0000"/>
              </a:solidFill>
              <a:ea typeface="黑体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34436" y="1268413"/>
            <a:ext cx="11523133" cy="5040312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b="1"/>
            </a:lvl1pPr>
            <a:lvl2pPr>
              <a:lnSpc>
                <a:spcPct val="150000"/>
              </a:lnSpc>
              <a:defRPr b="1"/>
            </a:lvl2pPr>
            <a:lvl3pPr>
              <a:lnSpc>
                <a:spcPct val="150000"/>
              </a:lnSpc>
              <a:defRPr b="1"/>
            </a:lvl3pPr>
            <a:lvl4pPr>
              <a:lnSpc>
                <a:spcPct val="150000"/>
              </a:lnSpc>
              <a:defRPr b="1"/>
            </a:lvl4pPr>
            <a:lvl5pPr>
              <a:lnSpc>
                <a:spcPct val="150000"/>
              </a:lnSpc>
              <a:defRPr b="1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矩形 6"/>
          <p:cNvSpPr/>
          <p:nvPr userDrawn="1"/>
        </p:nvSpPr>
        <p:spPr>
          <a:xfrm>
            <a:off x="11184471" y="6444704"/>
            <a:ext cx="1007532" cy="412592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38100" dir="16200000" rotWithShape="0">
              <a:schemeClr val="tx1">
                <a:alpha val="4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1350" b="1" dirty="0">
              <a:solidFill>
                <a:srgbClr val="FF0000"/>
              </a:solidFill>
              <a:ea typeface="黑体" pitchFamily="49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biLevel thresh="25000"/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0" b="100000" l="0" r="100000">
                        <a14:foregroundMark x1="95793" y1="14384" x2="95793" y2="14384"/>
                        <a14:foregroundMark x1="73786" y1="5479" x2="73786" y2="5479"/>
                        <a14:foregroundMark x1="71197" y1="6164" x2="71197" y2="6164"/>
                        <a14:foregroundMark x1="67638" y1="6849" x2="67638" y2="6849"/>
                        <a14:foregroundMark x1="64725" y1="7534" x2="64725" y2="7534"/>
                        <a14:foregroundMark x1="45955" y1="50000" x2="45955" y2="50000"/>
                        <a14:foregroundMark x1="58252" y1="50000" x2="58252" y2="50000"/>
                        <a14:foregroundMark x1="10680" y1="84932" x2="10680" y2="84932"/>
                        <a14:foregroundMark x1="16181" y1="92466" x2="16181" y2="92466"/>
                        <a14:foregroundMark x1="20712" y1="97945" x2="20712" y2="97945"/>
                        <a14:foregroundMark x1="23301" y1="92466" x2="23301" y2="92466"/>
                        <a14:foregroundMark x1="13592" y1="88356" x2="13592" y2="88356"/>
                        <a14:foregroundMark x1="28155" y1="92466" x2="28155" y2="92466"/>
                        <a14:foregroundMark x1="25243" y1="97260" x2="25243" y2="97260"/>
                        <a14:foregroundMark x1="32362" y1="95890" x2="32362" y2="95890"/>
                        <a14:foregroundMark x1="37540" y1="92466" x2="37540" y2="92466"/>
                        <a14:foregroundMark x1="55663" y1="3425" x2="55663" y2="3425"/>
                        <a14:foregroundMark x1="63430" y1="8219" x2="63430" y2="8219"/>
                        <a14:foregroundMark x1="11003" y1="93836" x2="11003" y2="93836"/>
                        <a14:foregroundMark x1="51780" y1="9589" x2="51780" y2="9589"/>
                        <a14:foregroundMark x1="52427" y1="6849" x2="52427" y2="6849"/>
                        <a14:foregroundMark x1="53074" y1="5479" x2="53074" y2="5479"/>
                        <a14:foregroundMark x1="55987" y1="4795" x2="55987" y2="4795"/>
                        <a14:foregroundMark x1="57282" y1="4795" x2="57282" y2="4795"/>
                        <a14:foregroundMark x1="57929" y1="6164" x2="57929" y2="6164"/>
                        <a14:foregroundMark x1="58576" y1="8904" x2="58576" y2="8904"/>
                        <a14:foregroundMark x1="95469" y1="41096" x2="95469" y2="41096"/>
                        <a14:foregroundMark x1="94498" y1="36301" x2="94498" y2="36301"/>
                      </a14:backgroundRemoval>
                    </a14:imgEffect>
                    <a14:imgEffect>
                      <a14:colorTemperature colorTemp="88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262671" y="6449923"/>
            <a:ext cx="851135" cy="402154"/>
          </a:xfrm>
          <a:prstGeom prst="rect">
            <a:avLst/>
          </a:prstGeom>
        </p:spPr>
      </p:pic>
      <p:sp>
        <p:nvSpPr>
          <p:cNvPr id="14" name="矩形 13"/>
          <p:cNvSpPr/>
          <p:nvPr userDrawn="1"/>
        </p:nvSpPr>
        <p:spPr>
          <a:xfrm>
            <a:off x="10672901" y="6444704"/>
            <a:ext cx="511631" cy="412592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1350" b="1" dirty="0">
              <a:solidFill>
                <a:srgbClr val="FF0000"/>
              </a:solidFill>
              <a:ea typeface="黑体" pitchFamily="49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32049" y="6451885"/>
            <a:ext cx="400247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37990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-12698" y="4554000"/>
            <a:ext cx="12204700" cy="230400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63500" dist="635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350" dirty="0">
              <a:solidFill>
                <a:prstClr val="white"/>
              </a:solidFill>
              <a:ea typeface="黑体" pitchFamily="49" charset="-122"/>
            </a:endParaRPr>
          </a:p>
        </p:txBody>
      </p:sp>
      <p:sp>
        <p:nvSpPr>
          <p:cNvPr id="7" name="矩形 6"/>
          <p:cNvSpPr/>
          <p:nvPr userDrawn="1"/>
        </p:nvSpPr>
        <p:spPr>
          <a:xfrm>
            <a:off x="-12698" y="-12701"/>
            <a:ext cx="12204700" cy="230400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63500" dist="635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350" dirty="0">
              <a:solidFill>
                <a:prstClr val="white"/>
              </a:solidFill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61143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-9525" y="0"/>
            <a:ext cx="12201525" cy="99720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63500" dist="635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1350" b="1" dirty="0">
              <a:solidFill>
                <a:srgbClr val="FF0000"/>
              </a:solidFill>
              <a:ea typeface="黑体" pitchFamily="49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3902" y="205222"/>
            <a:ext cx="8737600" cy="7207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ea typeface="黑体" pitchFamily="49" charset="-122"/>
              </a:defRPr>
            </a:lvl1pPr>
          </a:lstStyle>
          <a:p>
            <a:pPr>
              <a:defRPr/>
            </a:pPr>
            <a:endParaRPr lang="zh-CN" altLang="en-US" dirty="0">
              <a:solidFill>
                <a:prstClr val="white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5BE927C-FAB4-4D56-88F5-AF52E39CD93D}" type="slidenum">
              <a:rPr lang="zh-CN" altLang="en-US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zh-CN" alt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6746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xfrm>
            <a:off x="812800" y="6245225"/>
            <a:ext cx="2641600" cy="476250"/>
          </a:xfrm>
          <a:prstGeom prst="rect">
            <a:avLst/>
          </a:prstGeom>
          <a:ln/>
        </p:spPr>
        <p:txBody>
          <a:bodyPr/>
          <a:lstStyle>
            <a:lvl1pPr>
              <a:defRPr>
                <a:ea typeface="黑体" pitchFamily="49" charset="-122"/>
              </a:defRPr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ea typeface="黑体" pitchFamily="49" charset="-122"/>
              </a:defRPr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7D3378-B989-45F5-96F6-DA11C448001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7" name="矩形 6"/>
          <p:cNvSpPr/>
          <p:nvPr userDrawn="1"/>
        </p:nvSpPr>
        <p:spPr>
          <a:xfrm>
            <a:off x="3" y="6445408"/>
            <a:ext cx="11184468" cy="41400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1350" b="1" dirty="0">
              <a:solidFill>
                <a:srgbClr val="FF0000"/>
              </a:solidFill>
              <a:ea typeface="黑体" pitchFamily="49" charset="-122"/>
            </a:endParaRPr>
          </a:p>
        </p:txBody>
      </p:sp>
      <p:sp>
        <p:nvSpPr>
          <p:cNvPr id="8" name="矩形 7"/>
          <p:cNvSpPr/>
          <p:nvPr userDrawn="1"/>
        </p:nvSpPr>
        <p:spPr>
          <a:xfrm>
            <a:off x="-1" y="0"/>
            <a:ext cx="12201525" cy="99720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63500" dist="635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1350" b="1" dirty="0">
              <a:solidFill>
                <a:srgbClr val="FF0000"/>
              </a:solidFill>
              <a:ea typeface="黑体" pitchFamily="49" charset="-122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>
                <a:ea typeface="黑体" pitchFamily="49" charset="-122"/>
              </a:defRPr>
            </a:lvl1pPr>
          </a:lstStyle>
          <a:p>
            <a:pPr>
              <a:defRPr/>
            </a:pPr>
            <a:endParaRPr lang="zh-CN" altLang="en-US" dirty="0"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527051" y="274645"/>
            <a:ext cx="8737600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dirty="0"/>
              <a:t>Title</a:t>
            </a:r>
            <a:endParaRPr lang="zh-CN" altLang="en-US" dirty="0"/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334436" y="1268413"/>
            <a:ext cx="11523133" cy="504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1" y="6445408"/>
            <a:ext cx="11184467" cy="412592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 b="1" smtClean="0">
                <a:solidFill>
                  <a:schemeClr val="bg1"/>
                </a:solidFill>
                <a:latin typeface="+mn-lt"/>
                <a:ea typeface="黑体" pitchFamily="49" charset="-122"/>
              </a:defRPr>
            </a:lvl1pPr>
          </a:lstStyle>
          <a:p>
            <a:pPr>
              <a:defRPr/>
            </a:pPr>
            <a:endParaRPr lang="zh-CN" altLang="en-US" dirty="0">
              <a:solidFill>
                <a:prstClr val="white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1184471" y="6445408"/>
            <a:ext cx="1007532" cy="41259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5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pPr>
              <a:defRPr/>
            </a:pPr>
            <a:fld id="{35BE927C-FAB4-4D56-88F5-AF52E39CD93D}" type="slidenum">
              <a:rPr lang="zh-CN" altLang="en-US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zh-CN" alt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2423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7" r:id="rId3"/>
    <p:sldLayoutId id="2147483666" r:id="rId4"/>
    <p:sldLayoutId id="2147483661" r:id="rId5"/>
    <p:sldLayoutId id="2147483668" r:id="rId6"/>
    <p:sldLayoutId id="2147483670" r:id="rId7"/>
    <p:sldLayoutId id="2147483671" r:id="rId8"/>
  </p:sldLayoutIdLst>
  <p:hf hdr="0" dt="0"/>
  <p:txStyles>
    <p:titleStyle>
      <a:lvl1pPr algn="l" rtl="0" fontAlgn="base">
        <a:spcBef>
          <a:spcPct val="0"/>
        </a:spcBef>
        <a:spcAft>
          <a:spcPct val="0"/>
        </a:spcAft>
        <a:defRPr sz="2700" b="1" kern="1200">
          <a:solidFill>
            <a:srgbClr val="0070C0"/>
          </a:solidFill>
          <a:latin typeface="Arial" panose="020B0604020202020204" pitchFamily="34" charset="0"/>
          <a:ea typeface="微软雅黑" panose="020B0503020204020204" pitchFamily="34" charset="-122"/>
          <a:cs typeface="Arial" panose="020B0604020202020204" pitchFamily="34" charset="0"/>
        </a:defRPr>
      </a:lvl1pPr>
      <a:lvl2pPr algn="l" rtl="0" fontAlgn="base">
        <a:spcBef>
          <a:spcPct val="0"/>
        </a:spcBef>
        <a:spcAft>
          <a:spcPct val="0"/>
        </a:spcAft>
        <a:defRPr sz="3300" b="1">
          <a:solidFill>
            <a:srgbClr val="0070C0"/>
          </a:solidFill>
          <a:latin typeface="Calibri" pitchFamily="34" charset="0"/>
          <a:ea typeface="宋体" charset="-122"/>
        </a:defRPr>
      </a:lvl2pPr>
      <a:lvl3pPr algn="l" rtl="0" fontAlgn="base">
        <a:spcBef>
          <a:spcPct val="0"/>
        </a:spcBef>
        <a:spcAft>
          <a:spcPct val="0"/>
        </a:spcAft>
        <a:defRPr sz="3300" b="1">
          <a:solidFill>
            <a:srgbClr val="0070C0"/>
          </a:solidFill>
          <a:latin typeface="Calibri" pitchFamily="34" charset="0"/>
          <a:ea typeface="宋体" charset="-122"/>
        </a:defRPr>
      </a:lvl3pPr>
      <a:lvl4pPr algn="l" rtl="0" fontAlgn="base">
        <a:spcBef>
          <a:spcPct val="0"/>
        </a:spcBef>
        <a:spcAft>
          <a:spcPct val="0"/>
        </a:spcAft>
        <a:defRPr sz="3300" b="1">
          <a:solidFill>
            <a:srgbClr val="0070C0"/>
          </a:solidFill>
          <a:latin typeface="Calibri" pitchFamily="34" charset="0"/>
          <a:ea typeface="宋体" charset="-122"/>
        </a:defRPr>
      </a:lvl4pPr>
      <a:lvl5pPr algn="l" rtl="0" fontAlgn="base">
        <a:spcBef>
          <a:spcPct val="0"/>
        </a:spcBef>
        <a:spcAft>
          <a:spcPct val="0"/>
        </a:spcAft>
        <a:defRPr sz="3300" b="1">
          <a:solidFill>
            <a:srgbClr val="0070C0"/>
          </a:solidFill>
          <a:latin typeface="Calibri" pitchFamily="34" charset="0"/>
          <a:ea typeface="宋体" charset="-122"/>
        </a:defRPr>
      </a:lvl5pPr>
      <a:lvl6pPr marL="342892" algn="l" rtl="0" fontAlgn="base">
        <a:spcBef>
          <a:spcPct val="0"/>
        </a:spcBef>
        <a:spcAft>
          <a:spcPct val="0"/>
        </a:spcAft>
        <a:defRPr sz="3300" b="1">
          <a:solidFill>
            <a:srgbClr val="0070C0"/>
          </a:solidFill>
          <a:latin typeface="Calibri" pitchFamily="34" charset="0"/>
          <a:ea typeface="宋体" charset="-122"/>
        </a:defRPr>
      </a:lvl6pPr>
      <a:lvl7pPr marL="685783" algn="l" rtl="0" fontAlgn="base">
        <a:spcBef>
          <a:spcPct val="0"/>
        </a:spcBef>
        <a:spcAft>
          <a:spcPct val="0"/>
        </a:spcAft>
        <a:defRPr sz="3300" b="1">
          <a:solidFill>
            <a:srgbClr val="0070C0"/>
          </a:solidFill>
          <a:latin typeface="Calibri" pitchFamily="34" charset="0"/>
          <a:ea typeface="宋体" charset="-122"/>
        </a:defRPr>
      </a:lvl7pPr>
      <a:lvl8pPr marL="1028675" algn="l" rtl="0" fontAlgn="base">
        <a:spcBef>
          <a:spcPct val="0"/>
        </a:spcBef>
        <a:spcAft>
          <a:spcPct val="0"/>
        </a:spcAft>
        <a:defRPr sz="3300" b="1">
          <a:solidFill>
            <a:srgbClr val="0070C0"/>
          </a:solidFill>
          <a:latin typeface="Calibri" pitchFamily="34" charset="0"/>
          <a:ea typeface="宋体" charset="-122"/>
        </a:defRPr>
      </a:lvl8pPr>
      <a:lvl9pPr marL="1371566" algn="l" rtl="0" fontAlgn="base">
        <a:spcBef>
          <a:spcPct val="0"/>
        </a:spcBef>
        <a:spcAft>
          <a:spcPct val="0"/>
        </a:spcAft>
        <a:defRPr sz="3300" b="1">
          <a:solidFill>
            <a:srgbClr val="0070C0"/>
          </a:solidFill>
          <a:latin typeface="Calibri" pitchFamily="34" charset="0"/>
          <a:ea typeface="宋体" charset="-122"/>
        </a:defRPr>
      </a:lvl9pPr>
    </p:titleStyle>
    <p:bodyStyle>
      <a:lvl1pPr marL="257168" indent="-257168" algn="l" rtl="0" fontAlgn="base">
        <a:lnSpc>
          <a:spcPct val="150000"/>
        </a:lnSpc>
        <a:spcBef>
          <a:spcPct val="20000"/>
        </a:spcBef>
        <a:spcAft>
          <a:spcPct val="0"/>
        </a:spcAft>
        <a:buFont typeface="Arial" charset="0"/>
        <a:buChar char="•"/>
        <a:defRPr sz="1800" b="1" kern="1200">
          <a:solidFill>
            <a:schemeClr val="tx1"/>
          </a:solidFill>
          <a:latin typeface="Arial" panose="020B0604020202020204" pitchFamily="34" charset="0"/>
          <a:ea typeface="微软雅黑" pitchFamily="34" charset="-122"/>
          <a:cs typeface="Arial" panose="020B0604020202020204" pitchFamily="34" charset="0"/>
        </a:defRPr>
      </a:lvl1pPr>
      <a:lvl2pPr marL="557199" indent="-214308" algn="l" rtl="0" fontAlgn="base">
        <a:lnSpc>
          <a:spcPct val="150000"/>
        </a:lnSpc>
        <a:spcBef>
          <a:spcPct val="20000"/>
        </a:spcBef>
        <a:spcAft>
          <a:spcPct val="0"/>
        </a:spcAft>
        <a:buFont typeface="Arial" charset="0"/>
        <a:buChar char="–"/>
        <a:defRPr sz="1500" b="1" kern="1200">
          <a:solidFill>
            <a:schemeClr val="tx1"/>
          </a:solidFill>
          <a:latin typeface="Arial" panose="020B0604020202020204" pitchFamily="34" charset="0"/>
          <a:ea typeface="微软雅黑" pitchFamily="34" charset="-122"/>
          <a:cs typeface="Arial" panose="020B0604020202020204" pitchFamily="34" charset="0"/>
        </a:defRPr>
      </a:lvl2pPr>
      <a:lvl3pPr marL="857228" indent="-171446" algn="l" rtl="0" fontAlgn="base">
        <a:lnSpc>
          <a:spcPct val="150000"/>
        </a:lnSpc>
        <a:spcBef>
          <a:spcPct val="20000"/>
        </a:spcBef>
        <a:spcAft>
          <a:spcPct val="0"/>
        </a:spcAft>
        <a:buFont typeface="Arial" charset="0"/>
        <a:buChar char="•"/>
        <a:defRPr b="1" kern="1200">
          <a:solidFill>
            <a:schemeClr val="tx1"/>
          </a:solidFill>
          <a:latin typeface="Arial" panose="020B0604020202020204" pitchFamily="34" charset="0"/>
          <a:ea typeface="微软雅黑" pitchFamily="34" charset="-122"/>
          <a:cs typeface="Arial" panose="020B0604020202020204" pitchFamily="34" charset="0"/>
        </a:defRPr>
      </a:lvl3pPr>
      <a:lvl4pPr marL="1200120" indent="-171446" algn="l" rtl="0" fontAlgn="base">
        <a:lnSpc>
          <a:spcPct val="150000"/>
        </a:lnSpc>
        <a:spcBef>
          <a:spcPct val="20000"/>
        </a:spcBef>
        <a:spcAft>
          <a:spcPct val="0"/>
        </a:spcAft>
        <a:buFont typeface="Arial" charset="0"/>
        <a:buChar char="–"/>
        <a:defRPr sz="1200" b="1" kern="1200">
          <a:solidFill>
            <a:schemeClr val="tx1"/>
          </a:solidFill>
          <a:latin typeface="Arial" panose="020B0604020202020204" pitchFamily="34" charset="0"/>
          <a:ea typeface="微软雅黑" pitchFamily="34" charset="-122"/>
          <a:cs typeface="Arial" panose="020B0604020202020204" pitchFamily="34" charset="0"/>
        </a:defRPr>
      </a:lvl4pPr>
      <a:lvl5pPr marL="1543012" indent="-171446" algn="l" rtl="0" fontAlgn="base">
        <a:lnSpc>
          <a:spcPct val="150000"/>
        </a:lnSpc>
        <a:spcBef>
          <a:spcPct val="20000"/>
        </a:spcBef>
        <a:spcAft>
          <a:spcPct val="0"/>
        </a:spcAft>
        <a:buFont typeface="Arial" charset="0"/>
        <a:buChar char="»"/>
        <a:defRPr sz="1200" b="1" kern="1200">
          <a:solidFill>
            <a:schemeClr val="tx1"/>
          </a:solidFill>
          <a:latin typeface="Arial" panose="020B0604020202020204" pitchFamily="34" charset="0"/>
          <a:ea typeface="微软雅黑" pitchFamily="34" charset="-122"/>
          <a:cs typeface="Arial" panose="020B0604020202020204" pitchFamily="34" charset="0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oleObject" Target="../embeddings/oleObject21.bin"/><Relationship Id="rId2" Type="http://schemas.openxmlformats.org/officeDocument/2006/relationships/tags" Target="../tags/tag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0.bin"/><Relationship Id="rId5" Type="http://schemas.openxmlformats.org/officeDocument/2006/relationships/oleObject" Target="../embeddings/oleObject19.bin"/><Relationship Id="rId4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5.bin"/><Relationship Id="rId3" Type="http://schemas.openxmlformats.org/officeDocument/2006/relationships/slideLayout" Target="../slideLayouts/slideLayout8.xml"/><Relationship Id="rId7" Type="http://schemas.openxmlformats.org/officeDocument/2006/relationships/oleObject" Target="../embeddings/oleObject24.bin"/><Relationship Id="rId2" Type="http://schemas.openxmlformats.org/officeDocument/2006/relationships/tags" Target="../tags/tag8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3.bin"/><Relationship Id="rId5" Type="http://schemas.openxmlformats.org/officeDocument/2006/relationships/oleObject" Target="../embeddings/oleObject22.bin"/><Relationship Id="rId4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9.xml"/><Relationship Id="rId1" Type="http://schemas.openxmlformats.org/officeDocument/2006/relationships/vmlDrawing" Target="../drawings/vmlDrawing8.vml"/><Relationship Id="rId5" Type="http://schemas.openxmlformats.org/officeDocument/2006/relationships/oleObject" Target="../embeddings/oleObject26.bin"/><Relationship Id="rId4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0.bin"/><Relationship Id="rId3" Type="http://schemas.openxmlformats.org/officeDocument/2006/relationships/slideLayout" Target="../slideLayouts/slideLayout8.xml"/><Relationship Id="rId7" Type="http://schemas.openxmlformats.org/officeDocument/2006/relationships/oleObject" Target="../embeddings/oleObject29.bin"/><Relationship Id="rId2" Type="http://schemas.openxmlformats.org/officeDocument/2006/relationships/tags" Target="../tags/tag10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28.bin"/><Relationship Id="rId5" Type="http://schemas.openxmlformats.org/officeDocument/2006/relationships/oleObject" Target="../embeddings/oleObject27.bin"/><Relationship Id="rId4" Type="http://schemas.openxmlformats.org/officeDocument/2006/relationships/notesSlide" Target="../notesSlides/notesSlide12.xml"/><Relationship Id="rId9" Type="http://schemas.openxmlformats.org/officeDocument/2006/relationships/oleObject" Target="../embeddings/oleObject31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5.bin"/><Relationship Id="rId13" Type="http://schemas.openxmlformats.org/officeDocument/2006/relationships/oleObject" Target="../embeddings/oleObject40.bin"/><Relationship Id="rId3" Type="http://schemas.openxmlformats.org/officeDocument/2006/relationships/slideLayout" Target="../slideLayouts/slideLayout8.xml"/><Relationship Id="rId7" Type="http://schemas.openxmlformats.org/officeDocument/2006/relationships/oleObject" Target="../embeddings/oleObject34.bin"/><Relationship Id="rId12" Type="http://schemas.openxmlformats.org/officeDocument/2006/relationships/oleObject" Target="../embeddings/oleObject39.bin"/><Relationship Id="rId2" Type="http://schemas.openxmlformats.org/officeDocument/2006/relationships/tags" Target="../tags/tag11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33.bin"/><Relationship Id="rId11" Type="http://schemas.openxmlformats.org/officeDocument/2006/relationships/oleObject" Target="../embeddings/oleObject38.bin"/><Relationship Id="rId5" Type="http://schemas.openxmlformats.org/officeDocument/2006/relationships/oleObject" Target="../embeddings/oleObject32.bin"/><Relationship Id="rId10" Type="http://schemas.openxmlformats.org/officeDocument/2006/relationships/oleObject" Target="../embeddings/oleObject37.bin"/><Relationship Id="rId4" Type="http://schemas.openxmlformats.org/officeDocument/2006/relationships/notesSlide" Target="../notesSlides/notesSlide13.xml"/><Relationship Id="rId9" Type="http://schemas.openxmlformats.org/officeDocument/2006/relationships/oleObject" Target="../embeddings/oleObject36.bin"/><Relationship Id="rId14" Type="http://schemas.openxmlformats.org/officeDocument/2006/relationships/oleObject" Target="../embeddings/oleObject41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12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43.bin"/><Relationship Id="rId5" Type="http://schemas.openxmlformats.org/officeDocument/2006/relationships/oleObject" Target="../embeddings/oleObject42.bin"/><Relationship Id="rId4" Type="http://schemas.openxmlformats.org/officeDocument/2006/relationships/notesSlide" Target="../notesSlides/notesSlide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7.bin"/><Relationship Id="rId3" Type="http://schemas.openxmlformats.org/officeDocument/2006/relationships/slideLayout" Target="../slideLayouts/slideLayout8.xml"/><Relationship Id="rId7" Type="http://schemas.openxmlformats.org/officeDocument/2006/relationships/oleObject" Target="../embeddings/oleObject46.bin"/><Relationship Id="rId2" Type="http://schemas.openxmlformats.org/officeDocument/2006/relationships/tags" Target="../tags/tag14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45.bin"/><Relationship Id="rId5" Type="http://schemas.openxmlformats.org/officeDocument/2006/relationships/oleObject" Target="../embeddings/oleObject44.bin"/><Relationship Id="rId10" Type="http://schemas.openxmlformats.org/officeDocument/2006/relationships/oleObject" Target="../embeddings/oleObject49.bin"/><Relationship Id="rId4" Type="http://schemas.openxmlformats.org/officeDocument/2006/relationships/notesSlide" Target="../notesSlides/notesSlide16.xml"/><Relationship Id="rId9" Type="http://schemas.openxmlformats.org/officeDocument/2006/relationships/oleObject" Target="../embeddings/oleObject48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3.bin"/><Relationship Id="rId3" Type="http://schemas.openxmlformats.org/officeDocument/2006/relationships/slideLayout" Target="../slideLayouts/slideLayout8.xml"/><Relationship Id="rId7" Type="http://schemas.openxmlformats.org/officeDocument/2006/relationships/oleObject" Target="../embeddings/oleObject52.bin"/><Relationship Id="rId2" Type="http://schemas.openxmlformats.org/officeDocument/2006/relationships/tags" Target="../tags/tag15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51.bin"/><Relationship Id="rId11" Type="http://schemas.openxmlformats.org/officeDocument/2006/relationships/oleObject" Target="../embeddings/oleObject56.bin"/><Relationship Id="rId5" Type="http://schemas.openxmlformats.org/officeDocument/2006/relationships/oleObject" Target="../embeddings/oleObject50.bin"/><Relationship Id="rId10" Type="http://schemas.openxmlformats.org/officeDocument/2006/relationships/oleObject" Target="../embeddings/oleObject55.bin"/><Relationship Id="rId4" Type="http://schemas.openxmlformats.org/officeDocument/2006/relationships/notesSlide" Target="../notesSlides/notesSlide17.xml"/><Relationship Id="rId9" Type="http://schemas.openxmlformats.org/officeDocument/2006/relationships/oleObject" Target="../embeddings/oleObject54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6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0.bin"/><Relationship Id="rId3" Type="http://schemas.openxmlformats.org/officeDocument/2006/relationships/slideLayout" Target="../slideLayouts/slideLayout8.xml"/><Relationship Id="rId7" Type="http://schemas.openxmlformats.org/officeDocument/2006/relationships/oleObject" Target="../embeddings/oleObject59.bin"/><Relationship Id="rId2" Type="http://schemas.openxmlformats.org/officeDocument/2006/relationships/tags" Target="../tags/tag17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58.bin"/><Relationship Id="rId11" Type="http://schemas.openxmlformats.org/officeDocument/2006/relationships/oleObject" Target="../embeddings/oleObject63.bin"/><Relationship Id="rId5" Type="http://schemas.openxmlformats.org/officeDocument/2006/relationships/oleObject" Target="../embeddings/oleObject57.bin"/><Relationship Id="rId10" Type="http://schemas.openxmlformats.org/officeDocument/2006/relationships/oleObject" Target="../embeddings/oleObject62.bin"/><Relationship Id="rId4" Type="http://schemas.openxmlformats.org/officeDocument/2006/relationships/notesSlide" Target="../notesSlides/notesSlide19.xml"/><Relationship Id="rId9" Type="http://schemas.openxmlformats.org/officeDocument/2006/relationships/oleObject" Target="../embeddings/oleObject61.bin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7.bin"/><Relationship Id="rId3" Type="http://schemas.openxmlformats.org/officeDocument/2006/relationships/slideLayout" Target="../slideLayouts/slideLayout8.xml"/><Relationship Id="rId7" Type="http://schemas.openxmlformats.org/officeDocument/2006/relationships/oleObject" Target="../embeddings/oleObject66.bin"/><Relationship Id="rId2" Type="http://schemas.openxmlformats.org/officeDocument/2006/relationships/tags" Target="../tags/tag18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65.bin"/><Relationship Id="rId5" Type="http://schemas.openxmlformats.org/officeDocument/2006/relationships/oleObject" Target="../embeddings/oleObject64.bin"/><Relationship Id="rId4" Type="http://schemas.openxmlformats.org/officeDocument/2006/relationships/notesSlide" Target="../notesSlides/notesSlide20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1.bin"/><Relationship Id="rId3" Type="http://schemas.openxmlformats.org/officeDocument/2006/relationships/slideLayout" Target="../slideLayouts/slideLayout8.xml"/><Relationship Id="rId7" Type="http://schemas.openxmlformats.org/officeDocument/2006/relationships/oleObject" Target="../embeddings/oleObject70.bin"/><Relationship Id="rId2" Type="http://schemas.openxmlformats.org/officeDocument/2006/relationships/tags" Target="../tags/tag19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69.bin"/><Relationship Id="rId5" Type="http://schemas.openxmlformats.org/officeDocument/2006/relationships/oleObject" Target="../embeddings/oleObject68.bin"/><Relationship Id="rId10" Type="http://schemas.openxmlformats.org/officeDocument/2006/relationships/oleObject" Target="../embeddings/oleObject73.bin"/><Relationship Id="rId4" Type="http://schemas.openxmlformats.org/officeDocument/2006/relationships/notesSlide" Target="../notesSlides/notesSlide21.xml"/><Relationship Id="rId9" Type="http://schemas.openxmlformats.org/officeDocument/2006/relationships/oleObject" Target="../embeddings/oleObject72.bin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7.bin"/><Relationship Id="rId3" Type="http://schemas.openxmlformats.org/officeDocument/2006/relationships/slideLayout" Target="../slideLayouts/slideLayout8.xml"/><Relationship Id="rId7" Type="http://schemas.openxmlformats.org/officeDocument/2006/relationships/oleObject" Target="../embeddings/oleObject76.bin"/><Relationship Id="rId2" Type="http://schemas.openxmlformats.org/officeDocument/2006/relationships/tags" Target="../tags/tag20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75.bin"/><Relationship Id="rId11" Type="http://schemas.openxmlformats.org/officeDocument/2006/relationships/oleObject" Target="../embeddings/oleObject80.bin"/><Relationship Id="rId5" Type="http://schemas.openxmlformats.org/officeDocument/2006/relationships/oleObject" Target="../embeddings/oleObject74.bin"/><Relationship Id="rId10" Type="http://schemas.openxmlformats.org/officeDocument/2006/relationships/oleObject" Target="../embeddings/oleObject79.bin"/><Relationship Id="rId4" Type="http://schemas.openxmlformats.org/officeDocument/2006/relationships/notesSlide" Target="../notesSlides/notesSlide22.xml"/><Relationship Id="rId9" Type="http://schemas.openxmlformats.org/officeDocument/2006/relationships/oleObject" Target="../embeddings/oleObject78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21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82.bin"/><Relationship Id="rId5" Type="http://schemas.openxmlformats.org/officeDocument/2006/relationships/oleObject" Target="../embeddings/oleObject81.bin"/><Relationship Id="rId4" Type="http://schemas.openxmlformats.org/officeDocument/2006/relationships/notesSlide" Target="../notesSlides/notesSlide2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22.xml"/><Relationship Id="rId1" Type="http://schemas.openxmlformats.org/officeDocument/2006/relationships/vmlDrawing" Target="../drawings/vmlDrawing19.vml"/><Relationship Id="rId5" Type="http://schemas.openxmlformats.org/officeDocument/2006/relationships/oleObject" Target="../embeddings/oleObject83.bin"/><Relationship Id="rId4" Type="http://schemas.openxmlformats.org/officeDocument/2006/relationships/notesSlide" Target="../notesSlides/notesSlide2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23.xml"/><Relationship Id="rId1" Type="http://schemas.openxmlformats.org/officeDocument/2006/relationships/vmlDrawing" Target="../drawings/vmlDrawing20.vml"/><Relationship Id="rId5" Type="http://schemas.openxmlformats.org/officeDocument/2006/relationships/oleObject" Target="../embeddings/oleObject84.bin"/><Relationship Id="rId4" Type="http://schemas.openxmlformats.org/officeDocument/2006/relationships/notesSlide" Target="../notesSlides/notesSlide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8.bin"/><Relationship Id="rId3" Type="http://schemas.openxmlformats.org/officeDocument/2006/relationships/slideLayout" Target="../slideLayouts/slideLayout8.xml"/><Relationship Id="rId7" Type="http://schemas.openxmlformats.org/officeDocument/2006/relationships/oleObject" Target="../embeddings/oleObject87.bin"/><Relationship Id="rId2" Type="http://schemas.openxmlformats.org/officeDocument/2006/relationships/tags" Target="../tags/tag24.xml"/><Relationship Id="rId1" Type="http://schemas.openxmlformats.org/officeDocument/2006/relationships/vmlDrawing" Target="../drawings/vmlDrawing21.vml"/><Relationship Id="rId6" Type="http://schemas.openxmlformats.org/officeDocument/2006/relationships/oleObject" Target="../embeddings/oleObject86.bin"/><Relationship Id="rId5" Type="http://schemas.openxmlformats.org/officeDocument/2006/relationships/oleObject" Target="../embeddings/oleObject85.bin"/><Relationship Id="rId10" Type="http://schemas.openxmlformats.org/officeDocument/2006/relationships/oleObject" Target="../embeddings/oleObject90.bin"/><Relationship Id="rId4" Type="http://schemas.openxmlformats.org/officeDocument/2006/relationships/notesSlide" Target="../notesSlides/notesSlide26.xml"/><Relationship Id="rId9" Type="http://schemas.openxmlformats.org/officeDocument/2006/relationships/oleObject" Target="../embeddings/oleObject89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25.xml"/><Relationship Id="rId1" Type="http://schemas.openxmlformats.org/officeDocument/2006/relationships/vmlDrawing" Target="../drawings/vmlDrawing22.vml"/><Relationship Id="rId6" Type="http://schemas.openxmlformats.org/officeDocument/2006/relationships/oleObject" Target="../embeddings/oleObject92.bin"/><Relationship Id="rId5" Type="http://schemas.openxmlformats.org/officeDocument/2006/relationships/oleObject" Target="../embeddings/oleObject91.bin"/><Relationship Id="rId4" Type="http://schemas.openxmlformats.org/officeDocument/2006/relationships/notesSlide" Target="../notesSlides/notesSlide2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26.xml"/><Relationship Id="rId1" Type="http://schemas.openxmlformats.org/officeDocument/2006/relationships/vmlDrawing" Target="../drawings/vmlDrawing23.vml"/><Relationship Id="rId6" Type="http://schemas.openxmlformats.org/officeDocument/2006/relationships/oleObject" Target="../embeddings/oleObject94.bin"/><Relationship Id="rId5" Type="http://schemas.openxmlformats.org/officeDocument/2006/relationships/oleObject" Target="../embeddings/oleObject93.bin"/><Relationship Id="rId4" Type="http://schemas.openxmlformats.org/officeDocument/2006/relationships/notesSlide" Target="../notesSlides/notesSlide2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28.xml"/><Relationship Id="rId1" Type="http://schemas.openxmlformats.org/officeDocument/2006/relationships/vmlDrawing" Target="../drawings/vmlDrawing24.vml"/><Relationship Id="rId5" Type="http://schemas.openxmlformats.org/officeDocument/2006/relationships/oleObject" Target="../embeddings/oleObject95.bin"/><Relationship Id="rId4" Type="http://schemas.openxmlformats.org/officeDocument/2006/relationships/notesSlide" Target="../notesSlides/notesSlide30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9.bin"/><Relationship Id="rId3" Type="http://schemas.openxmlformats.org/officeDocument/2006/relationships/slideLayout" Target="../slideLayouts/slideLayout8.xml"/><Relationship Id="rId7" Type="http://schemas.openxmlformats.org/officeDocument/2006/relationships/oleObject" Target="../embeddings/oleObject98.bin"/><Relationship Id="rId2" Type="http://schemas.openxmlformats.org/officeDocument/2006/relationships/tags" Target="../tags/tag29.xml"/><Relationship Id="rId1" Type="http://schemas.openxmlformats.org/officeDocument/2006/relationships/vmlDrawing" Target="../drawings/vmlDrawing25.vml"/><Relationship Id="rId6" Type="http://schemas.openxmlformats.org/officeDocument/2006/relationships/oleObject" Target="../embeddings/oleObject97.bin"/><Relationship Id="rId5" Type="http://schemas.openxmlformats.org/officeDocument/2006/relationships/oleObject" Target="../embeddings/oleObject96.bin"/><Relationship Id="rId10" Type="http://schemas.openxmlformats.org/officeDocument/2006/relationships/oleObject" Target="../embeddings/oleObject101.bin"/><Relationship Id="rId4" Type="http://schemas.openxmlformats.org/officeDocument/2006/relationships/notesSlide" Target="../notesSlides/notesSlide31.xml"/><Relationship Id="rId9" Type="http://schemas.openxmlformats.org/officeDocument/2006/relationships/oleObject" Target="../embeddings/oleObject100.bin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slideLayout" Target="../slideLayouts/slideLayout8.xml"/><Relationship Id="rId7" Type="http://schemas.openxmlformats.org/officeDocument/2006/relationships/oleObject" Target="../embeddings/oleObject3.bin"/><Relationship Id="rId2" Type="http://schemas.openxmlformats.org/officeDocument/2006/relationships/tags" Target="../tags/tag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oleObject" Target="../embeddings/oleObject1.bin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slideLayout" Target="../slideLayouts/slideLayout8.xml"/><Relationship Id="rId7" Type="http://schemas.openxmlformats.org/officeDocument/2006/relationships/oleObject" Target="../embeddings/oleObject7.bin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6.bin"/><Relationship Id="rId5" Type="http://schemas.openxmlformats.org/officeDocument/2006/relationships/oleObject" Target="../embeddings/oleObject5.bin"/><Relationship Id="rId4" Type="http://schemas.openxmlformats.org/officeDocument/2006/relationships/notesSlide" Target="../notesSlides/notesSlide5.xml"/><Relationship Id="rId9" Type="http://schemas.openxmlformats.org/officeDocument/2006/relationships/oleObject" Target="../embeddings/oleObject9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3" Type="http://schemas.openxmlformats.org/officeDocument/2006/relationships/slideLayout" Target="../slideLayouts/slideLayout8.xml"/><Relationship Id="rId7" Type="http://schemas.openxmlformats.org/officeDocument/2006/relationships/oleObject" Target="../embeddings/oleObject12.bin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1.bin"/><Relationship Id="rId5" Type="http://schemas.openxmlformats.org/officeDocument/2006/relationships/oleObject" Target="../embeddings/oleObject10.bin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14.bin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slideLayout" Target="../slideLayouts/slideLayout8.xml"/><Relationship Id="rId7" Type="http://schemas.openxmlformats.org/officeDocument/2006/relationships/oleObject" Target="../embeddings/oleObject17.bin"/><Relationship Id="rId2" Type="http://schemas.openxmlformats.org/officeDocument/2006/relationships/tags" Target="../tags/tag6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6.bin"/><Relationship Id="rId5" Type="http://schemas.openxmlformats.org/officeDocument/2006/relationships/oleObject" Target="../embeddings/oleObject15.bin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510336" y="4931891"/>
            <a:ext cx="7612350" cy="1188000"/>
          </a:xfrm>
          <a:prstGeom prst="rect">
            <a:avLst/>
          </a:prstGeom>
          <a:solidFill>
            <a:schemeClr val="tx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350" dirty="0">
              <a:solidFill>
                <a:prstClr val="white"/>
              </a:solidFill>
              <a:ea typeface="黑体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787426" y="5154997"/>
            <a:ext cx="3014470" cy="507831"/>
          </a:xfrm>
          <a:prstGeom prst="rect">
            <a:avLst/>
          </a:prstGeom>
          <a:noFill/>
          <a:effectLst>
            <a:outerShdw blurRad="63500" dist="1016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spcBef>
                <a:spcPts val="900"/>
              </a:spcBef>
              <a:spcAft>
                <a:spcPts val="900"/>
              </a:spcAft>
            </a:pPr>
            <a:r>
              <a:rPr lang="zh-CN" altLang="en-US" sz="2700" b="1" dirty="0" smtClean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赵亮</a:t>
            </a:r>
            <a:endParaRPr lang="zh-CN" altLang="en-US" sz="2700" b="1" dirty="0">
              <a:solidFill>
                <a:schemeClr val="bg1">
                  <a:lumMod val="9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510336" y="5935516"/>
            <a:ext cx="7612350" cy="454377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CN" altLang="en-US" sz="1350" dirty="0">
                <a:solidFill>
                  <a:prstClr val="white"/>
                </a:solidFill>
                <a:latin typeface="Stencil" panose="040409050D0802020404" pitchFamily="82" charset="0"/>
                <a:ea typeface="微软雅黑" panose="020B0503020204020204" pitchFamily="34" charset="-122"/>
              </a:rPr>
              <a:t>                                                                       </a:t>
            </a:r>
            <a:r>
              <a:rPr lang="zh-CN" altLang="en-US" sz="1350" dirty="0" smtClean="0">
                <a:solidFill>
                  <a:prstClr val="white"/>
                </a:solidFill>
                <a:latin typeface="Stencil" panose="040409050D0802020404" pitchFamily="82" charset="0"/>
                <a:ea typeface="微软雅黑" panose="020B0503020204020204" pitchFamily="34" charset="-122"/>
              </a:rPr>
              <a:t>   </a:t>
            </a:r>
            <a:r>
              <a:rPr lang="en-US" altLang="zh-CN" dirty="0" smtClean="0">
                <a:solidFill>
                  <a:prstClr val="white"/>
                </a:solidFill>
                <a:latin typeface="Stencil" panose="040409050D0802020404" pitchFamily="82" charset="0"/>
                <a:ea typeface="微软雅黑" panose="020B0503020204020204" pitchFamily="34" charset="-122"/>
              </a:rPr>
              <a:t>2021</a:t>
            </a:r>
            <a:r>
              <a:rPr lang="zh-CN" altLang="en-US" dirty="0" smtClean="0">
                <a:solidFill>
                  <a:prstClr val="white"/>
                </a:solidFill>
                <a:latin typeface="Stencil" panose="040409050D0802020404" pitchFamily="82" charset="0"/>
                <a:ea typeface="微软雅黑" panose="020B0503020204020204" pitchFamily="34" charset="-122"/>
              </a:rPr>
              <a:t>年</a:t>
            </a:r>
            <a:r>
              <a:rPr lang="en-US" altLang="zh-CN" dirty="0" smtClean="0">
                <a:solidFill>
                  <a:prstClr val="white"/>
                </a:solidFill>
                <a:latin typeface="Stencil" panose="040409050D0802020404" pitchFamily="82" charset="0"/>
                <a:ea typeface="微软雅黑" panose="020B0503020204020204" pitchFamily="34" charset="-122"/>
              </a:rPr>
              <a:t>10</a:t>
            </a:r>
            <a:r>
              <a:rPr lang="zh-CN" altLang="en-US" dirty="0" smtClean="0">
                <a:solidFill>
                  <a:prstClr val="white"/>
                </a:solidFill>
                <a:latin typeface="Stencil" panose="040409050D0802020404" pitchFamily="82" charset="0"/>
                <a:ea typeface="微软雅黑" panose="020B0503020204020204" pitchFamily="34" charset="-122"/>
              </a:rPr>
              <a:t>月</a:t>
            </a:r>
            <a:endParaRPr lang="zh-CN" altLang="en-US" dirty="0">
              <a:solidFill>
                <a:prstClr val="white"/>
              </a:solidFill>
              <a:latin typeface="Stencil" panose="040409050D0802020404" pitchFamily="82" charset="0"/>
              <a:ea typeface="微软雅黑" panose="020B0503020204020204" pitchFamily="34" charset="-122"/>
            </a:endParaRPr>
          </a:p>
        </p:txBody>
      </p:sp>
      <p:sp>
        <p:nvSpPr>
          <p:cNvPr id="14" name="标题 1"/>
          <p:cNvSpPr txBox="1">
            <a:spLocks/>
          </p:cNvSpPr>
          <p:nvPr/>
        </p:nvSpPr>
        <p:spPr>
          <a:xfrm>
            <a:off x="1023257" y="2715706"/>
            <a:ext cx="10613572" cy="1145909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70C0"/>
                </a:solidFill>
                <a:latin typeface="Calibri" pitchFamily="34" charset="0"/>
                <a:ea typeface="宋体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70C0"/>
                </a:solidFill>
                <a:latin typeface="Calibri" pitchFamily="34" charset="0"/>
                <a:ea typeface="宋体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70C0"/>
                </a:solidFill>
                <a:latin typeface="Calibri" pitchFamily="34" charset="0"/>
                <a:ea typeface="宋体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70C0"/>
                </a:solidFill>
                <a:latin typeface="Calibri" pitchFamily="34" charset="0"/>
                <a:ea typeface="宋体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70C0"/>
                </a:solidFill>
                <a:latin typeface="Calibri" pitchFamily="34" charset="0"/>
                <a:ea typeface="宋体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70C0"/>
                </a:solidFill>
                <a:latin typeface="Calibri" pitchFamily="34" charset="0"/>
                <a:ea typeface="宋体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70C0"/>
                </a:solidFill>
                <a:latin typeface="Calibri" pitchFamily="34" charset="0"/>
                <a:ea typeface="宋体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70C0"/>
                </a:solidFill>
                <a:latin typeface="Calibri" pitchFamily="34" charset="0"/>
                <a:ea typeface="宋体" charset="-122"/>
              </a:defRPr>
            </a:lvl9pPr>
          </a:lstStyle>
          <a:p>
            <a:pPr algn="ctr"/>
            <a:r>
              <a:rPr lang="zh-CN" altLang="en-US" sz="4800" b="0" dirty="0" smtClean="0">
                <a:sym typeface="黑体" pitchFamily="49" charset="-122"/>
              </a:rPr>
              <a:t>短脉冲下固、液、气、真空击穿及真空沿面闪络阈值统一计算公式</a:t>
            </a:r>
            <a:endParaRPr lang="zh-CN" altLang="en-US" sz="4800" b="0" dirty="0"/>
          </a:p>
        </p:txBody>
      </p:sp>
      <p:pic>
        <p:nvPicPr>
          <p:cNvPr id="9" name="Picture 20"/>
          <p:cNvPicPr>
            <a:picLocks noChangeAspect="1" noChangeArrowheads="1"/>
          </p:cNvPicPr>
          <p:nvPr/>
        </p:nvPicPr>
        <p:blipFill>
          <a:blip r:embed="rId3" cstate="print"/>
          <a:srcRect l="32101" t="20329" r="31896" b="28896"/>
          <a:stretch>
            <a:fillRect/>
          </a:stretch>
        </p:blipFill>
        <p:spPr bwMode="auto">
          <a:xfrm>
            <a:off x="2302136" y="4916244"/>
            <a:ext cx="1484555" cy="148043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文本框 2"/>
          <p:cNvSpPr txBox="1"/>
          <p:nvPr/>
        </p:nvSpPr>
        <p:spPr>
          <a:xfrm>
            <a:off x="781483" y="517683"/>
            <a:ext cx="3014470" cy="507831"/>
          </a:xfrm>
          <a:prstGeom prst="rect">
            <a:avLst/>
          </a:prstGeom>
          <a:noFill/>
          <a:effectLst>
            <a:outerShdw blurRad="63500" dist="1016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spcBef>
                <a:spcPts val="900"/>
              </a:spcBef>
              <a:spcAft>
                <a:spcPts val="900"/>
              </a:spcAft>
            </a:pPr>
            <a:r>
              <a:rPr lang="zh-CN" altLang="en-US" sz="2700" b="1" dirty="0" smtClean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西北核技术研究所</a:t>
            </a:r>
            <a:endParaRPr lang="zh-CN" altLang="en-US" sz="2700" b="1" dirty="0">
              <a:solidFill>
                <a:schemeClr val="bg1">
                  <a:lumMod val="9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39481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接连接符 8"/>
          <p:cNvCxnSpPr/>
          <p:nvPr/>
        </p:nvCxnSpPr>
        <p:spPr>
          <a:xfrm>
            <a:off x="857251" y="1357314"/>
            <a:ext cx="102870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50" name="TextBox 10"/>
          <p:cNvSpPr txBox="1">
            <a:spLocks noChangeArrowheads="1"/>
          </p:cNvSpPr>
          <p:nvPr/>
        </p:nvSpPr>
        <p:spPr bwMode="auto">
          <a:xfrm>
            <a:off x="1102784" y="1341439"/>
            <a:ext cx="10564283" cy="506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6700" indent="-266700" eaLnBrk="1" hangingPunct="1">
              <a:lnSpc>
                <a:spcPct val="150000"/>
              </a:lnSpc>
            </a:pPr>
            <a:endParaRPr lang="en-US" altLang="zh-CN" sz="2000" b="1" dirty="0">
              <a:solidFill>
                <a:srgbClr val="FF0000"/>
              </a:solidFill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18437" name="TextBox 10"/>
          <p:cNvSpPr txBox="1">
            <a:spLocks noChangeArrowheads="1"/>
          </p:cNvSpPr>
          <p:nvPr/>
        </p:nvSpPr>
        <p:spPr bwMode="auto">
          <a:xfrm>
            <a:off x="1102784" y="1341438"/>
            <a:ext cx="11089216" cy="574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buFont typeface="Wingdings" pitchFamily="2" charset="2"/>
              <a:buChar char="u"/>
              <a:defRPr/>
            </a:pPr>
            <a:r>
              <a:rPr lang="zh-CN" altLang="en-US" sz="2400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时间效应对击穿阈值的影响</a:t>
            </a:r>
            <a:endParaRPr lang="en-US" altLang="zh-CN" sz="2400" b="1" dirty="0">
              <a:latin typeface="Arial" pitchFamily="34" charset="0"/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11274" name="TextBox 12"/>
          <p:cNvSpPr txBox="1">
            <a:spLocks noChangeArrowheads="1"/>
          </p:cNvSpPr>
          <p:nvPr/>
        </p:nvSpPr>
        <p:spPr bwMode="auto">
          <a:xfrm>
            <a:off x="857251" y="1928813"/>
            <a:ext cx="11334749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6700" indent="-266700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zh-CN" altLang="en-US" dirty="0">
                <a:latin typeface="Times New Roman" pitchFamily="18" charset="0"/>
                <a:ea typeface="黑体" pitchFamily="49" charset="-122"/>
                <a:sym typeface="黑体" pitchFamily="49" charset="-122"/>
              </a:rPr>
              <a:t>从三参数</a:t>
            </a:r>
            <a:r>
              <a:rPr lang="en-US" altLang="zh-CN" dirty="0" err="1">
                <a:latin typeface="Times New Roman" pitchFamily="18" charset="0"/>
                <a:ea typeface="黑体" pitchFamily="49" charset="-122"/>
                <a:sym typeface="黑体" pitchFamily="49" charset="-122"/>
              </a:rPr>
              <a:t>Weibull</a:t>
            </a:r>
            <a:r>
              <a:rPr lang="zh-CN" altLang="en-US" dirty="0">
                <a:latin typeface="Times New Roman" pitchFamily="18" charset="0"/>
                <a:ea typeface="黑体" pitchFamily="49" charset="-122"/>
                <a:sym typeface="黑体" pitchFamily="49" charset="-122"/>
              </a:rPr>
              <a:t>分布出发：</a:t>
            </a:r>
            <a:endParaRPr lang="en-US" altLang="zh-CN" dirty="0">
              <a:latin typeface="Times New Roman" pitchFamily="18" charset="0"/>
              <a:ea typeface="黑体" pitchFamily="49" charset="-122"/>
              <a:sym typeface="黑体" pitchFamily="49" charset="-122"/>
            </a:endParaRPr>
          </a:p>
          <a:p>
            <a:pPr marL="266700" indent="-266700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endParaRPr lang="en-US" altLang="zh-CN" dirty="0">
              <a:latin typeface="Times New Roman" pitchFamily="18" charset="0"/>
              <a:ea typeface="黑体" pitchFamily="49" charset="-122"/>
              <a:sym typeface="黑体" pitchFamily="49" charset="-122"/>
            </a:endParaRPr>
          </a:p>
          <a:p>
            <a:pPr marL="266700" indent="-266700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zh-CN" altLang="en-US" dirty="0">
                <a:latin typeface="Times New Roman" pitchFamily="18" charset="0"/>
                <a:ea typeface="黑体" pitchFamily="49" charset="-122"/>
              </a:rPr>
              <a:t>当</a:t>
            </a:r>
            <a:r>
              <a:rPr lang="en-US" dirty="0">
                <a:latin typeface="Times New Roman" pitchFamily="18" charset="0"/>
                <a:ea typeface="黑体" pitchFamily="49" charset="-122"/>
              </a:rPr>
              <a:t>Ω</a:t>
            </a:r>
            <a:r>
              <a:rPr lang="en-US" baseline="-25000" dirty="0">
                <a:latin typeface="Times New Roman" pitchFamily="18" charset="0"/>
                <a:ea typeface="黑体" pitchFamily="49" charset="-122"/>
              </a:rPr>
              <a:t>1</a:t>
            </a:r>
            <a:r>
              <a:rPr lang="zh-CN" altLang="en-US" dirty="0">
                <a:latin typeface="Times New Roman" pitchFamily="18" charset="0"/>
                <a:ea typeface="黑体" pitchFamily="49" charset="-122"/>
              </a:rPr>
              <a:t>的耐受时间从</a:t>
            </a:r>
            <a:r>
              <a:rPr lang="en-US" i="1" dirty="0">
                <a:latin typeface="Times New Roman" pitchFamily="18" charset="0"/>
                <a:ea typeface="黑体" pitchFamily="49" charset="-122"/>
              </a:rPr>
              <a:t>t</a:t>
            </a:r>
            <a:r>
              <a:rPr lang="en-US" baseline="-25000" dirty="0">
                <a:latin typeface="Times New Roman" pitchFamily="18" charset="0"/>
                <a:ea typeface="黑体" pitchFamily="49" charset="-122"/>
              </a:rPr>
              <a:t>1</a:t>
            </a:r>
            <a:r>
              <a:rPr lang="zh-CN" altLang="en-US" dirty="0">
                <a:latin typeface="Times New Roman" pitchFamily="18" charset="0"/>
                <a:ea typeface="黑体" pitchFamily="49" charset="-122"/>
              </a:rPr>
              <a:t>增加到</a:t>
            </a:r>
            <a:r>
              <a:rPr lang="en-US" i="1" dirty="0">
                <a:latin typeface="Times New Roman" pitchFamily="18" charset="0"/>
                <a:ea typeface="黑体" pitchFamily="49" charset="-122"/>
              </a:rPr>
              <a:t>t</a:t>
            </a:r>
            <a:r>
              <a:rPr lang="en-US" baseline="-25000" dirty="0">
                <a:latin typeface="Times New Roman" pitchFamily="18" charset="0"/>
                <a:ea typeface="黑体" pitchFamily="49" charset="-122"/>
              </a:rPr>
              <a:t>2</a:t>
            </a:r>
            <a:r>
              <a:rPr lang="zh-CN" altLang="en-US" dirty="0">
                <a:latin typeface="Times New Roman" pitchFamily="18" charset="0"/>
                <a:ea typeface="黑体" pitchFamily="49" charset="-122"/>
              </a:rPr>
              <a:t>时，根据击穿时击穿概率相等这个定义，</a:t>
            </a:r>
            <a:r>
              <a:rPr lang="en-US" dirty="0">
                <a:latin typeface="Times New Roman" pitchFamily="18" charset="0"/>
                <a:ea typeface="黑体" pitchFamily="49" charset="-122"/>
              </a:rPr>
              <a:t>Ω</a:t>
            </a:r>
            <a:r>
              <a:rPr lang="en-US" baseline="-25000" dirty="0">
                <a:latin typeface="Times New Roman" pitchFamily="18" charset="0"/>
                <a:ea typeface="黑体" pitchFamily="49" charset="-122"/>
              </a:rPr>
              <a:t>1</a:t>
            </a:r>
            <a:r>
              <a:rPr lang="zh-CN" altLang="en-US" dirty="0">
                <a:latin typeface="Times New Roman" pitchFamily="18" charset="0"/>
                <a:ea typeface="黑体" pitchFamily="49" charset="-122"/>
              </a:rPr>
              <a:t>在</a:t>
            </a:r>
            <a:r>
              <a:rPr lang="en-US" i="1" dirty="0">
                <a:latin typeface="Times New Roman" pitchFamily="18" charset="0"/>
                <a:ea typeface="黑体" pitchFamily="49" charset="-122"/>
              </a:rPr>
              <a:t>t</a:t>
            </a:r>
            <a:r>
              <a:rPr lang="en-US" baseline="-25000" dirty="0">
                <a:latin typeface="Times New Roman" pitchFamily="18" charset="0"/>
                <a:ea typeface="黑体" pitchFamily="49" charset="-122"/>
              </a:rPr>
              <a:t>2</a:t>
            </a:r>
            <a:r>
              <a:rPr lang="zh-CN" altLang="en-US" dirty="0">
                <a:latin typeface="Times New Roman" pitchFamily="18" charset="0"/>
                <a:ea typeface="黑体" pitchFamily="49" charset="-122"/>
              </a:rPr>
              <a:t>时刻的击穿概率</a:t>
            </a:r>
            <a:r>
              <a:rPr lang="en-GB" i="1" dirty="0">
                <a:latin typeface="Times New Roman" pitchFamily="18" charset="0"/>
                <a:ea typeface="黑体" pitchFamily="49" charset="-122"/>
              </a:rPr>
              <a:t>F</a:t>
            </a:r>
            <a:r>
              <a:rPr lang="en-US" dirty="0">
                <a:latin typeface="Times New Roman" pitchFamily="18" charset="0"/>
                <a:ea typeface="黑体" pitchFamily="49" charset="-122"/>
              </a:rPr>
              <a:t>(</a:t>
            </a:r>
            <a:r>
              <a:rPr lang="en-US" i="1" dirty="0">
                <a:latin typeface="Times New Roman" pitchFamily="18" charset="0"/>
                <a:ea typeface="黑体" pitchFamily="49" charset="-122"/>
              </a:rPr>
              <a:t>E</a:t>
            </a:r>
            <a:r>
              <a:rPr lang="en-US" dirty="0">
                <a:latin typeface="Times New Roman" pitchFamily="18" charset="0"/>
                <a:ea typeface="黑体" pitchFamily="49" charset="-122"/>
              </a:rPr>
              <a:t>)|</a:t>
            </a:r>
            <a:r>
              <a:rPr lang="en-US" i="1" baseline="-25000" dirty="0">
                <a:latin typeface="Times New Roman" pitchFamily="18" charset="0"/>
                <a:ea typeface="黑体" pitchFamily="49" charset="-122"/>
              </a:rPr>
              <a:t>t</a:t>
            </a:r>
            <a:r>
              <a:rPr lang="en-US" baseline="-25000" dirty="0">
                <a:latin typeface="Times New Roman" pitchFamily="18" charset="0"/>
                <a:ea typeface="黑体" pitchFamily="49" charset="-122"/>
              </a:rPr>
              <a:t>2</a:t>
            </a:r>
            <a:r>
              <a:rPr lang="zh-CN" altLang="en-US" dirty="0">
                <a:latin typeface="Times New Roman" pitchFamily="18" charset="0"/>
                <a:ea typeface="黑体" pitchFamily="49" charset="-122"/>
              </a:rPr>
              <a:t>必须等于</a:t>
            </a:r>
            <a:r>
              <a:rPr lang="en-US" i="1" dirty="0">
                <a:latin typeface="Times New Roman" pitchFamily="18" charset="0"/>
                <a:ea typeface="黑体" pitchFamily="49" charset="-122"/>
              </a:rPr>
              <a:t>t</a:t>
            </a:r>
            <a:r>
              <a:rPr lang="en-US" baseline="-25000" dirty="0">
                <a:latin typeface="Times New Roman" pitchFamily="18" charset="0"/>
                <a:ea typeface="黑体" pitchFamily="49" charset="-122"/>
              </a:rPr>
              <a:t>1</a:t>
            </a:r>
            <a:r>
              <a:rPr lang="zh-CN" altLang="en-US" dirty="0">
                <a:latin typeface="Times New Roman" pitchFamily="18" charset="0"/>
                <a:ea typeface="黑体" pitchFamily="49" charset="-122"/>
              </a:rPr>
              <a:t>时刻的击穿概率</a:t>
            </a:r>
            <a:r>
              <a:rPr lang="en-GB" i="1" dirty="0">
                <a:latin typeface="Times New Roman" pitchFamily="18" charset="0"/>
                <a:ea typeface="黑体" pitchFamily="49" charset="-122"/>
              </a:rPr>
              <a:t>F</a:t>
            </a:r>
            <a:r>
              <a:rPr lang="en-US" dirty="0">
                <a:latin typeface="Times New Roman" pitchFamily="18" charset="0"/>
                <a:ea typeface="黑体" pitchFamily="49" charset="-122"/>
              </a:rPr>
              <a:t>(</a:t>
            </a:r>
            <a:r>
              <a:rPr lang="en-US" i="1" dirty="0">
                <a:latin typeface="Times New Roman" pitchFamily="18" charset="0"/>
                <a:ea typeface="黑体" pitchFamily="49" charset="-122"/>
              </a:rPr>
              <a:t>E</a:t>
            </a:r>
            <a:r>
              <a:rPr lang="en-US" dirty="0">
                <a:latin typeface="Times New Roman" pitchFamily="18" charset="0"/>
                <a:ea typeface="黑体" pitchFamily="49" charset="-122"/>
              </a:rPr>
              <a:t>)|</a:t>
            </a:r>
            <a:r>
              <a:rPr lang="en-US" i="1" baseline="-25000" dirty="0">
                <a:latin typeface="Times New Roman" pitchFamily="18" charset="0"/>
                <a:ea typeface="黑体" pitchFamily="49" charset="-122"/>
              </a:rPr>
              <a:t>t</a:t>
            </a:r>
            <a:r>
              <a:rPr lang="en-US" baseline="-25000" dirty="0">
                <a:latin typeface="Times New Roman" pitchFamily="18" charset="0"/>
                <a:ea typeface="黑体" pitchFamily="49" charset="-122"/>
              </a:rPr>
              <a:t>1</a:t>
            </a:r>
            <a:r>
              <a:rPr lang="zh-CN" altLang="en-US" dirty="0">
                <a:latin typeface="Times New Roman" pitchFamily="18" charset="0"/>
                <a:ea typeface="黑体" pitchFamily="49" charset="-122"/>
              </a:rPr>
              <a:t>，并且均为</a:t>
            </a:r>
            <a:r>
              <a:rPr lang="en-US" dirty="0">
                <a:latin typeface="Times New Roman" pitchFamily="18" charset="0"/>
                <a:ea typeface="黑体" pitchFamily="49" charset="-122"/>
              </a:rPr>
              <a:t>63.2%</a:t>
            </a:r>
            <a:r>
              <a:rPr lang="zh-CN" altLang="en-US" dirty="0">
                <a:latin typeface="Times New Roman" pitchFamily="18" charset="0"/>
                <a:ea typeface="黑体" pitchFamily="49" charset="-122"/>
              </a:rPr>
              <a:t> ，即：</a:t>
            </a:r>
            <a:endParaRPr lang="en-US" altLang="zh-CN" dirty="0">
              <a:latin typeface="Times New Roman" pitchFamily="18" charset="0"/>
              <a:ea typeface="黑体" pitchFamily="49" charset="-122"/>
            </a:endParaRPr>
          </a:p>
          <a:p>
            <a:pPr marL="266700" indent="-266700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endParaRPr lang="en-US" altLang="zh-CN" b="1" dirty="0">
              <a:latin typeface="Times New Roman" pitchFamily="18" charset="0"/>
              <a:ea typeface="黑体" pitchFamily="49" charset="-122"/>
              <a:sym typeface="黑体" pitchFamily="49" charset="-122"/>
            </a:endParaRPr>
          </a:p>
          <a:p>
            <a:pPr marL="266700" indent="-266700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endParaRPr lang="en-US" altLang="zh-CN" b="1" dirty="0">
              <a:latin typeface="Times New Roman" pitchFamily="18" charset="0"/>
              <a:ea typeface="黑体" pitchFamily="49" charset="-122"/>
              <a:sym typeface="黑体" pitchFamily="49" charset="-122"/>
            </a:endParaRPr>
          </a:p>
          <a:p>
            <a:pPr marL="266700" indent="-266700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zh-CN" altLang="en-US" dirty="0">
                <a:latin typeface="黑体" pitchFamily="49" charset="-122"/>
                <a:ea typeface="黑体" pitchFamily="49" charset="-122"/>
              </a:rPr>
              <a:t>从上式中可以求解出</a:t>
            </a:r>
            <a:r>
              <a:rPr lang="en-US" dirty="0">
                <a:latin typeface="黑体" pitchFamily="49" charset="-122"/>
                <a:ea typeface="黑体" pitchFamily="49" charset="-122"/>
              </a:rPr>
              <a:t>Ω</a:t>
            </a:r>
            <a:r>
              <a:rPr lang="en-US" baseline="-25000" dirty="0">
                <a:latin typeface="黑体" pitchFamily="49" charset="-122"/>
                <a:ea typeface="黑体" pitchFamily="49" charset="-122"/>
              </a:rPr>
              <a:t>1</a:t>
            </a:r>
            <a:r>
              <a:rPr lang="zh-CN" altLang="en-US" dirty="0">
                <a:latin typeface="黑体" pitchFamily="49" charset="-122"/>
                <a:ea typeface="黑体" pitchFamily="49" charset="-122"/>
              </a:rPr>
              <a:t>的击穿电场在时间增加前后之前的关系，具体如下：</a:t>
            </a:r>
          </a:p>
          <a:p>
            <a:pPr marL="266700" indent="-266700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endParaRPr lang="zh-CN" altLang="en-US" b="1" dirty="0">
              <a:latin typeface="Times New Roman" pitchFamily="18" charset="0"/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6153" name="Rectangle 12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6154" name="Rectangle 13"/>
          <p:cNvSpPr>
            <a:spLocks noChangeArrowheads="1"/>
          </p:cNvSpPr>
          <p:nvPr/>
        </p:nvSpPr>
        <p:spPr bwMode="auto">
          <a:xfrm>
            <a:off x="0" y="487363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6155" name="Rectangle 15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6156" name="Rectangle 17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6157" name="Rectangle 19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6158" name="Rectangle 20"/>
          <p:cNvSpPr>
            <a:spLocks noChangeArrowheads="1"/>
          </p:cNvSpPr>
          <p:nvPr/>
        </p:nvSpPr>
        <p:spPr bwMode="auto">
          <a:xfrm>
            <a:off x="0" y="34290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6159" name="Rectangle 7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graphicFrame>
        <p:nvGraphicFramePr>
          <p:cNvPr id="6146" name="Object 6"/>
          <p:cNvGraphicFramePr>
            <a:graphicFrameLocks noChangeAspect="1"/>
          </p:cNvGraphicFramePr>
          <p:nvPr/>
        </p:nvGraphicFramePr>
        <p:xfrm>
          <a:off x="4757057" y="2060802"/>
          <a:ext cx="4572000" cy="461962"/>
        </p:xfrm>
        <a:graphic>
          <a:graphicData uri="http://schemas.openxmlformats.org/presentationml/2006/ole">
            <p:oleObj spid="_x0000_s948226" name="Equation" r:id="rId5" imgW="2336800" imgH="279400" progId="Equation.DSMT4">
              <p:embed/>
            </p:oleObj>
          </a:graphicData>
        </a:graphic>
      </p:graphicFrame>
      <p:sp>
        <p:nvSpPr>
          <p:cNvPr id="6160" name="Rectangle 9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graphicFrame>
        <p:nvGraphicFramePr>
          <p:cNvPr id="6147" name="Object 8"/>
          <p:cNvGraphicFramePr>
            <a:graphicFrameLocks noChangeAspect="1"/>
          </p:cNvGraphicFramePr>
          <p:nvPr/>
        </p:nvGraphicFramePr>
        <p:xfrm>
          <a:off x="4908551" y="3786188"/>
          <a:ext cx="3759200" cy="481012"/>
        </p:xfrm>
        <a:graphic>
          <a:graphicData uri="http://schemas.openxmlformats.org/presentationml/2006/ole">
            <p:oleObj spid="_x0000_s948227" name="Equation" r:id="rId6" imgW="1688760" imgH="253800" progId="Equation.DSMT4">
              <p:embed/>
            </p:oleObj>
          </a:graphicData>
        </a:graphic>
      </p:graphicFrame>
      <p:sp>
        <p:nvSpPr>
          <p:cNvPr id="6161" name="Rectangle 10"/>
          <p:cNvSpPr>
            <a:spLocks noChangeArrowheads="1"/>
          </p:cNvSpPr>
          <p:nvPr/>
        </p:nvSpPr>
        <p:spPr bwMode="auto">
          <a:xfrm>
            <a:off x="0" y="258763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6162" name="Rectangle 12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graphicFrame>
        <p:nvGraphicFramePr>
          <p:cNvPr id="6148" name="Object 11"/>
          <p:cNvGraphicFramePr>
            <a:graphicFrameLocks noChangeAspect="1"/>
          </p:cNvGraphicFramePr>
          <p:nvPr/>
        </p:nvGraphicFramePr>
        <p:xfrm>
          <a:off x="5715000" y="5000626"/>
          <a:ext cx="2091267" cy="1000125"/>
        </p:xfrm>
        <a:graphic>
          <a:graphicData uri="http://schemas.openxmlformats.org/presentationml/2006/ole">
            <p:oleObj spid="_x0000_s948228" name="Equation" r:id="rId7" imgW="990600" imgH="558800" progId="Equation.DSMT4">
              <p:embed/>
            </p:oleObj>
          </a:graphicData>
        </a:graphic>
      </p:graphicFrame>
      <p:sp>
        <p:nvSpPr>
          <p:cNvPr id="6163" name="Rectangle 13"/>
          <p:cNvSpPr>
            <a:spLocks noChangeArrowheads="1"/>
          </p:cNvSpPr>
          <p:nvPr/>
        </p:nvSpPr>
        <p:spPr bwMode="auto">
          <a:xfrm>
            <a:off x="0" y="563563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6164" name="Text Box 4"/>
          <p:cNvSpPr txBox="1">
            <a:spLocks noChangeArrowheads="1"/>
          </p:cNvSpPr>
          <p:nvPr/>
        </p:nvSpPr>
        <p:spPr bwMode="auto">
          <a:xfrm>
            <a:off x="1172634" y="476251"/>
            <a:ext cx="1025736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3600" dirty="0">
                <a:solidFill>
                  <a:schemeClr val="tx2"/>
                </a:solidFill>
                <a:ea typeface="黑体" pitchFamily="49" charset="-122"/>
                <a:sym typeface="黑体" pitchFamily="49" charset="-122"/>
              </a:rPr>
              <a:t>2 </a:t>
            </a:r>
            <a:r>
              <a:rPr lang="zh-CN" altLang="en-US" sz="3600" dirty="0">
                <a:solidFill>
                  <a:schemeClr val="tx2"/>
                </a:solidFill>
                <a:ea typeface="黑体" pitchFamily="49" charset="-122"/>
                <a:sym typeface="黑体" pitchFamily="49" charset="-122"/>
              </a:rPr>
              <a:t>统一公式的推导</a:t>
            </a:r>
          </a:p>
        </p:txBody>
      </p:sp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接连接符 8"/>
          <p:cNvCxnSpPr/>
          <p:nvPr/>
        </p:nvCxnSpPr>
        <p:spPr>
          <a:xfrm>
            <a:off x="857251" y="1357314"/>
            <a:ext cx="102870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75" name="TextBox 10"/>
          <p:cNvSpPr txBox="1">
            <a:spLocks noChangeArrowheads="1"/>
          </p:cNvSpPr>
          <p:nvPr/>
        </p:nvSpPr>
        <p:spPr bwMode="auto">
          <a:xfrm>
            <a:off x="1102784" y="1341439"/>
            <a:ext cx="10564283" cy="506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6700" indent="-266700" eaLnBrk="1" hangingPunct="1">
              <a:lnSpc>
                <a:spcPct val="150000"/>
              </a:lnSpc>
            </a:pPr>
            <a:endParaRPr lang="en-US" altLang="zh-CN" sz="2000" b="1" dirty="0">
              <a:solidFill>
                <a:srgbClr val="FF0000"/>
              </a:solidFill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18437" name="TextBox 10"/>
          <p:cNvSpPr txBox="1">
            <a:spLocks noChangeArrowheads="1"/>
          </p:cNvSpPr>
          <p:nvPr/>
        </p:nvSpPr>
        <p:spPr bwMode="auto">
          <a:xfrm>
            <a:off x="1102784" y="1341438"/>
            <a:ext cx="11089216" cy="574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buFont typeface="Wingdings" pitchFamily="2" charset="2"/>
              <a:buChar char="u"/>
              <a:defRPr/>
            </a:pPr>
            <a:r>
              <a:rPr lang="zh-CN" altLang="en-US" sz="2400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统一公式的推导</a:t>
            </a:r>
            <a:endParaRPr lang="en-US" altLang="zh-CN" sz="2400" b="1" dirty="0">
              <a:latin typeface="Arial" pitchFamily="34" charset="0"/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11274" name="TextBox 12"/>
          <p:cNvSpPr txBox="1">
            <a:spLocks noChangeArrowheads="1"/>
          </p:cNvSpPr>
          <p:nvPr/>
        </p:nvSpPr>
        <p:spPr bwMode="auto">
          <a:xfrm>
            <a:off x="857251" y="1928813"/>
            <a:ext cx="11334749" cy="3960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6700" indent="-266700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zh-CN" altLang="en-US" dirty="0">
                <a:latin typeface="Times New Roman" pitchFamily="18" charset="0"/>
                <a:ea typeface="黑体" pitchFamily="49" charset="-122"/>
              </a:rPr>
              <a:t>现考虑某一绝缘结构从</a:t>
            </a:r>
            <a:r>
              <a:rPr lang="en-US" cap="all" dirty="0">
                <a:latin typeface="Times New Roman" pitchFamily="18" charset="0"/>
                <a:ea typeface="黑体" pitchFamily="49" charset="-122"/>
              </a:rPr>
              <a:t>(Ω</a:t>
            </a:r>
            <a:r>
              <a:rPr lang="en-US" cap="all" baseline="-25000" dirty="0">
                <a:latin typeface="Times New Roman" pitchFamily="18" charset="0"/>
                <a:ea typeface="黑体" pitchFamily="49" charset="-122"/>
              </a:rPr>
              <a:t>1</a:t>
            </a:r>
            <a:r>
              <a:rPr lang="en-US" cap="all" dirty="0">
                <a:latin typeface="Times New Roman" pitchFamily="18" charset="0"/>
                <a:ea typeface="黑体" pitchFamily="49" charset="-122"/>
              </a:rPr>
              <a:t>,</a:t>
            </a:r>
            <a:r>
              <a:rPr lang="en-US" i="1" dirty="0">
                <a:latin typeface="Times New Roman" pitchFamily="18" charset="0"/>
                <a:ea typeface="黑体" pitchFamily="49" charset="-122"/>
              </a:rPr>
              <a:t> t</a:t>
            </a:r>
            <a:r>
              <a:rPr lang="en-US" baseline="-25000" dirty="0">
                <a:latin typeface="Times New Roman" pitchFamily="18" charset="0"/>
                <a:ea typeface="黑体" pitchFamily="49" charset="-122"/>
              </a:rPr>
              <a:t>1</a:t>
            </a:r>
            <a:r>
              <a:rPr lang="en-US" cap="all" dirty="0">
                <a:latin typeface="Times New Roman" pitchFamily="18" charset="0"/>
                <a:ea typeface="黑体" pitchFamily="49" charset="-122"/>
              </a:rPr>
              <a:t>)</a:t>
            </a:r>
            <a:r>
              <a:rPr lang="zh-CN" altLang="en-US" dirty="0">
                <a:latin typeface="Times New Roman" pitchFamily="18" charset="0"/>
                <a:ea typeface="黑体" pitchFamily="49" charset="-122"/>
              </a:rPr>
              <a:t>转换到</a:t>
            </a:r>
            <a:r>
              <a:rPr lang="en-US" cap="all" dirty="0">
                <a:latin typeface="Times New Roman" pitchFamily="18" charset="0"/>
                <a:ea typeface="黑体" pitchFamily="49" charset="-122"/>
              </a:rPr>
              <a:t>(Ω</a:t>
            </a:r>
            <a:r>
              <a:rPr lang="en-US" cap="all" baseline="-25000" dirty="0">
                <a:latin typeface="Times New Roman" pitchFamily="18" charset="0"/>
                <a:ea typeface="黑体" pitchFamily="49" charset="-122"/>
              </a:rPr>
              <a:t>2</a:t>
            </a:r>
            <a:r>
              <a:rPr lang="en-US" cap="all" dirty="0">
                <a:latin typeface="Times New Roman" pitchFamily="18" charset="0"/>
                <a:ea typeface="黑体" pitchFamily="49" charset="-122"/>
              </a:rPr>
              <a:t>, </a:t>
            </a:r>
            <a:r>
              <a:rPr lang="en-US" i="1" dirty="0">
                <a:latin typeface="Times New Roman" pitchFamily="18" charset="0"/>
                <a:ea typeface="黑体" pitchFamily="49" charset="-122"/>
              </a:rPr>
              <a:t>t</a:t>
            </a:r>
            <a:r>
              <a:rPr lang="en-US" baseline="-25000" dirty="0">
                <a:latin typeface="Times New Roman" pitchFamily="18" charset="0"/>
                <a:ea typeface="黑体" pitchFamily="49" charset="-122"/>
              </a:rPr>
              <a:t>2</a:t>
            </a:r>
            <a:r>
              <a:rPr lang="en-US" cap="all" dirty="0">
                <a:latin typeface="Times New Roman" pitchFamily="18" charset="0"/>
                <a:ea typeface="黑体" pitchFamily="49" charset="-122"/>
              </a:rPr>
              <a:t>)</a:t>
            </a:r>
            <a:r>
              <a:rPr lang="zh-CN" altLang="en-US" cap="all" dirty="0">
                <a:latin typeface="Times New Roman" pitchFamily="18" charset="0"/>
                <a:ea typeface="黑体" pitchFamily="49" charset="-122"/>
              </a:rPr>
              <a:t>时的阈值变化</a:t>
            </a:r>
            <a:endParaRPr lang="en-US" altLang="zh-CN" cap="all" dirty="0">
              <a:latin typeface="Times New Roman" pitchFamily="18" charset="0"/>
              <a:ea typeface="黑体" pitchFamily="49" charset="-122"/>
            </a:endParaRPr>
          </a:p>
          <a:p>
            <a:pPr marL="266700" indent="-266700" eaLnBrk="1" hangingPunct="1">
              <a:lnSpc>
                <a:spcPct val="150000"/>
              </a:lnSpc>
              <a:spcAft>
                <a:spcPts val="1000"/>
              </a:spcAft>
              <a:buFont typeface="Arial" pitchFamily="34" charset="0"/>
              <a:buChar char="•"/>
              <a:defRPr/>
            </a:pPr>
            <a:r>
              <a:rPr lang="zh-CN" altLang="en-US" cap="all" dirty="0">
                <a:latin typeface="Times New Roman" pitchFamily="18" charset="0"/>
                <a:ea typeface="黑体" pitchFamily="49" charset="-122"/>
              </a:rPr>
              <a:t>首先在</a:t>
            </a:r>
            <a:r>
              <a:rPr lang="en-US" cap="all" dirty="0">
                <a:latin typeface="Times New Roman" pitchFamily="18" charset="0"/>
                <a:ea typeface="黑体" pitchFamily="49" charset="-122"/>
              </a:rPr>
              <a:t>(Ω</a:t>
            </a:r>
            <a:r>
              <a:rPr lang="en-US" cap="all" baseline="-25000" dirty="0">
                <a:latin typeface="Times New Roman" pitchFamily="18" charset="0"/>
                <a:ea typeface="黑体" pitchFamily="49" charset="-122"/>
              </a:rPr>
              <a:t>1</a:t>
            </a:r>
            <a:r>
              <a:rPr lang="en-US" cap="all" dirty="0">
                <a:latin typeface="Times New Roman" pitchFamily="18" charset="0"/>
                <a:ea typeface="黑体" pitchFamily="49" charset="-122"/>
              </a:rPr>
              <a:t>,</a:t>
            </a:r>
            <a:r>
              <a:rPr lang="en-US" i="1" dirty="0">
                <a:latin typeface="Times New Roman" pitchFamily="18" charset="0"/>
                <a:ea typeface="黑体" pitchFamily="49" charset="-122"/>
              </a:rPr>
              <a:t> t</a:t>
            </a:r>
            <a:r>
              <a:rPr lang="en-US" baseline="-25000" dirty="0">
                <a:latin typeface="Times New Roman" pitchFamily="18" charset="0"/>
                <a:ea typeface="黑体" pitchFamily="49" charset="-122"/>
              </a:rPr>
              <a:t>1</a:t>
            </a:r>
            <a:r>
              <a:rPr lang="en-US" cap="all" dirty="0">
                <a:latin typeface="Times New Roman" pitchFamily="18" charset="0"/>
                <a:ea typeface="黑体" pitchFamily="49" charset="-122"/>
              </a:rPr>
              <a:t>)</a:t>
            </a:r>
            <a:r>
              <a:rPr lang="zh-CN" altLang="en-US" dirty="0">
                <a:latin typeface="Times New Roman" pitchFamily="18" charset="0"/>
                <a:ea typeface="黑体" pitchFamily="49" charset="-122"/>
              </a:rPr>
              <a:t>到</a:t>
            </a:r>
            <a:r>
              <a:rPr lang="en-US" cap="all" dirty="0">
                <a:latin typeface="Times New Roman" pitchFamily="18" charset="0"/>
                <a:ea typeface="黑体" pitchFamily="49" charset="-122"/>
              </a:rPr>
              <a:t>(Ω</a:t>
            </a:r>
            <a:r>
              <a:rPr lang="en-US" cap="all" baseline="-25000" dirty="0">
                <a:latin typeface="Times New Roman" pitchFamily="18" charset="0"/>
                <a:ea typeface="黑体" pitchFamily="49" charset="-122"/>
              </a:rPr>
              <a:t>2</a:t>
            </a:r>
            <a:r>
              <a:rPr lang="en-US" cap="all" dirty="0">
                <a:latin typeface="Times New Roman" pitchFamily="18" charset="0"/>
                <a:ea typeface="黑体" pitchFamily="49" charset="-122"/>
              </a:rPr>
              <a:t>, </a:t>
            </a:r>
            <a:r>
              <a:rPr lang="en-US" i="1" dirty="0">
                <a:latin typeface="Times New Roman" pitchFamily="18" charset="0"/>
                <a:ea typeface="黑体" pitchFamily="49" charset="-122"/>
              </a:rPr>
              <a:t>t</a:t>
            </a:r>
            <a:r>
              <a:rPr lang="en-US" baseline="-25000" dirty="0">
                <a:latin typeface="Times New Roman" pitchFamily="18" charset="0"/>
                <a:ea typeface="黑体" pitchFamily="49" charset="-122"/>
              </a:rPr>
              <a:t>2</a:t>
            </a:r>
            <a:r>
              <a:rPr lang="en-US" cap="all" dirty="0">
                <a:latin typeface="Times New Roman" pitchFamily="18" charset="0"/>
                <a:ea typeface="黑体" pitchFamily="49" charset="-122"/>
              </a:rPr>
              <a:t>)</a:t>
            </a:r>
            <a:r>
              <a:rPr lang="zh-CN" altLang="en-US" cap="all" dirty="0">
                <a:latin typeface="Times New Roman" pitchFamily="18" charset="0"/>
                <a:ea typeface="黑体" pitchFamily="49" charset="-122"/>
              </a:rPr>
              <a:t>之间引入一个过渡状态</a:t>
            </a:r>
            <a:r>
              <a:rPr lang="en-US" cap="all" dirty="0">
                <a:latin typeface="Times New Roman" pitchFamily="18" charset="0"/>
                <a:ea typeface="黑体" pitchFamily="49" charset="-122"/>
              </a:rPr>
              <a:t>(Ω</a:t>
            </a:r>
            <a:r>
              <a:rPr lang="en-US" cap="all" baseline="-25000" dirty="0">
                <a:latin typeface="Times New Roman" pitchFamily="18" charset="0"/>
                <a:ea typeface="黑体" pitchFamily="49" charset="-122"/>
              </a:rPr>
              <a:t>2</a:t>
            </a:r>
            <a:r>
              <a:rPr lang="en-US" cap="all" dirty="0">
                <a:latin typeface="Times New Roman" pitchFamily="18" charset="0"/>
                <a:ea typeface="黑体" pitchFamily="49" charset="-122"/>
              </a:rPr>
              <a:t>,</a:t>
            </a:r>
            <a:r>
              <a:rPr lang="en-US" i="1" dirty="0">
                <a:latin typeface="Times New Roman" pitchFamily="18" charset="0"/>
                <a:ea typeface="黑体" pitchFamily="49" charset="-122"/>
              </a:rPr>
              <a:t> t</a:t>
            </a:r>
            <a:r>
              <a:rPr lang="en-US" baseline="-25000" dirty="0">
                <a:latin typeface="Times New Roman" pitchFamily="18" charset="0"/>
                <a:ea typeface="黑体" pitchFamily="49" charset="-122"/>
              </a:rPr>
              <a:t>1</a:t>
            </a:r>
            <a:r>
              <a:rPr lang="en-US" cap="all" dirty="0">
                <a:latin typeface="Times New Roman" pitchFamily="18" charset="0"/>
                <a:ea typeface="黑体" pitchFamily="49" charset="-122"/>
              </a:rPr>
              <a:t>)</a:t>
            </a:r>
            <a:r>
              <a:rPr lang="zh-CN" altLang="en-US" cap="all" dirty="0">
                <a:latin typeface="Times New Roman" pitchFamily="18" charset="0"/>
                <a:ea typeface="黑体" pitchFamily="49" charset="-122"/>
              </a:rPr>
              <a:t>，其次分两步来实现这个转换，第一，绝缘结构从</a:t>
            </a:r>
            <a:r>
              <a:rPr lang="en-US" cap="all" dirty="0">
                <a:latin typeface="Times New Roman" pitchFamily="18" charset="0"/>
                <a:ea typeface="黑体" pitchFamily="49" charset="-122"/>
              </a:rPr>
              <a:t>(Ω</a:t>
            </a:r>
            <a:r>
              <a:rPr lang="en-US" cap="all" baseline="-25000" dirty="0">
                <a:latin typeface="Times New Roman" pitchFamily="18" charset="0"/>
                <a:ea typeface="黑体" pitchFamily="49" charset="-122"/>
              </a:rPr>
              <a:t>1</a:t>
            </a:r>
            <a:r>
              <a:rPr lang="en-US" cap="all" dirty="0">
                <a:latin typeface="Times New Roman" pitchFamily="18" charset="0"/>
                <a:ea typeface="黑体" pitchFamily="49" charset="-122"/>
              </a:rPr>
              <a:t>,</a:t>
            </a:r>
            <a:r>
              <a:rPr lang="en-US" i="1" dirty="0">
                <a:latin typeface="Times New Roman" pitchFamily="18" charset="0"/>
                <a:ea typeface="黑体" pitchFamily="49" charset="-122"/>
              </a:rPr>
              <a:t> t</a:t>
            </a:r>
            <a:r>
              <a:rPr lang="en-US" baseline="-25000" dirty="0">
                <a:latin typeface="Times New Roman" pitchFamily="18" charset="0"/>
                <a:ea typeface="黑体" pitchFamily="49" charset="-122"/>
              </a:rPr>
              <a:t>1</a:t>
            </a:r>
            <a:r>
              <a:rPr lang="en-US" cap="all" dirty="0">
                <a:latin typeface="Times New Roman" pitchFamily="18" charset="0"/>
                <a:ea typeface="黑体" pitchFamily="49" charset="-122"/>
              </a:rPr>
              <a:t>)</a:t>
            </a:r>
            <a:r>
              <a:rPr lang="zh-CN" altLang="en-US" dirty="0">
                <a:latin typeface="Times New Roman" pitchFamily="18" charset="0"/>
                <a:ea typeface="黑体" pitchFamily="49" charset="-122"/>
              </a:rPr>
              <a:t>变换为</a:t>
            </a:r>
            <a:r>
              <a:rPr lang="en-US" cap="all" dirty="0">
                <a:latin typeface="Times New Roman" pitchFamily="18" charset="0"/>
                <a:ea typeface="黑体" pitchFamily="49" charset="-122"/>
              </a:rPr>
              <a:t>(Ω</a:t>
            </a:r>
            <a:r>
              <a:rPr lang="en-US" cap="all" baseline="-25000" dirty="0">
                <a:latin typeface="Times New Roman" pitchFamily="18" charset="0"/>
                <a:ea typeface="黑体" pitchFamily="49" charset="-122"/>
              </a:rPr>
              <a:t>2</a:t>
            </a:r>
            <a:r>
              <a:rPr lang="en-US" cap="all" dirty="0">
                <a:latin typeface="Times New Roman" pitchFamily="18" charset="0"/>
                <a:ea typeface="黑体" pitchFamily="49" charset="-122"/>
              </a:rPr>
              <a:t>,</a:t>
            </a:r>
            <a:r>
              <a:rPr lang="en-US" i="1" dirty="0">
                <a:latin typeface="Times New Roman" pitchFamily="18" charset="0"/>
                <a:ea typeface="黑体" pitchFamily="49" charset="-122"/>
              </a:rPr>
              <a:t> t</a:t>
            </a:r>
            <a:r>
              <a:rPr lang="en-US" baseline="-25000" dirty="0">
                <a:latin typeface="Times New Roman" pitchFamily="18" charset="0"/>
                <a:ea typeface="黑体" pitchFamily="49" charset="-122"/>
              </a:rPr>
              <a:t>1</a:t>
            </a:r>
            <a:r>
              <a:rPr lang="en-US" cap="all" dirty="0">
                <a:latin typeface="Times New Roman" pitchFamily="18" charset="0"/>
                <a:ea typeface="黑体" pitchFamily="49" charset="-122"/>
              </a:rPr>
              <a:t>)</a:t>
            </a:r>
            <a:r>
              <a:rPr lang="zh-CN" altLang="en-US" cap="all" dirty="0">
                <a:latin typeface="Times New Roman" pitchFamily="18" charset="0"/>
                <a:ea typeface="黑体" pitchFamily="49" charset="-122"/>
              </a:rPr>
              <a:t>；第二，绝缘结构从</a:t>
            </a:r>
            <a:r>
              <a:rPr lang="en-US" cap="all" dirty="0">
                <a:latin typeface="Times New Roman" pitchFamily="18" charset="0"/>
                <a:ea typeface="黑体" pitchFamily="49" charset="-122"/>
              </a:rPr>
              <a:t>(Ω</a:t>
            </a:r>
            <a:r>
              <a:rPr lang="en-US" cap="all" baseline="-25000" dirty="0">
                <a:latin typeface="Times New Roman" pitchFamily="18" charset="0"/>
                <a:ea typeface="黑体" pitchFamily="49" charset="-122"/>
              </a:rPr>
              <a:t>2</a:t>
            </a:r>
            <a:r>
              <a:rPr lang="en-US" cap="all" dirty="0">
                <a:latin typeface="Times New Roman" pitchFamily="18" charset="0"/>
                <a:ea typeface="黑体" pitchFamily="49" charset="-122"/>
              </a:rPr>
              <a:t>,</a:t>
            </a:r>
            <a:r>
              <a:rPr lang="en-US" i="1" dirty="0">
                <a:latin typeface="Times New Roman" pitchFamily="18" charset="0"/>
                <a:ea typeface="黑体" pitchFamily="49" charset="-122"/>
              </a:rPr>
              <a:t> t</a:t>
            </a:r>
            <a:r>
              <a:rPr lang="en-US" baseline="-25000" dirty="0">
                <a:latin typeface="Times New Roman" pitchFamily="18" charset="0"/>
                <a:ea typeface="黑体" pitchFamily="49" charset="-122"/>
              </a:rPr>
              <a:t>1</a:t>
            </a:r>
            <a:r>
              <a:rPr lang="en-US" cap="all" dirty="0">
                <a:latin typeface="Times New Roman" pitchFamily="18" charset="0"/>
                <a:ea typeface="黑体" pitchFamily="49" charset="-122"/>
              </a:rPr>
              <a:t>)</a:t>
            </a:r>
            <a:r>
              <a:rPr lang="zh-CN" altLang="en-US" cap="all" dirty="0">
                <a:latin typeface="Times New Roman" pitchFamily="18" charset="0"/>
                <a:ea typeface="黑体" pitchFamily="49" charset="-122"/>
              </a:rPr>
              <a:t>变换到</a:t>
            </a:r>
            <a:r>
              <a:rPr lang="en-US" cap="all" dirty="0">
                <a:latin typeface="Times New Roman" pitchFamily="18" charset="0"/>
                <a:ea typeface="黑体" pitchFamily="49" charset="-122"/>
              </a:rPr>
              <a:t>(Ω</a:t>
            </a:r>
            <a:r>
              <a:rPr lang="en-US" cap="all" baseline="-25000" dirty="0">
                <a:latin typeface="Times New Roman" pitchFamily="18" charset="0"/>
                <a:ea typeface="黑体" pitchFamily="49" charset="-122"/>
              </a:rPr>
              <a:t>2</a:t>
            </a:r>
            <a:r>
              <a:rPr lang="en-US" cap="all" dirty="0">
                <a:latin typeface="Times New Roman" pitchFamily="18" charset="0"/>
                <a:ea typeface="黑体" pitchFamily="49" charset="-122"/>
              </a:rPr>
              <a:t>,</a:t>
            </a:r>
            <a:r>
              <a:rPr lang="en-US" i="1" dirty="0">
                <a:latin typeface="Times New Roman" pitchFamily="18" charset="0"/>
                <a:ea typeface="黑体" pitchFamily="49" charset="-122"/>
              </a:rPr>
              <a:t> t</a:t>
            </a:r>
            <a:r>
              <a:rPr lang="en-US" baseline="-25000" dirty="0">
                <a:latin typeface="Times New Roman" pitchFamily="18" charset="0"/>
                <a:ea typeface="黑体" pitchFamily="49" charset="-122"/>
              </a:rPr>
              <a:t>2</a:t>
            </a:r>
            <a:r>
              <a:rPr lang="en-US" cap="all" dirty="0">
                <a:latin typeface="Times New Roman" pitchFamily="18" charset="0"/>
                <a:ea typeface="黑体" pitchFamily="49" charset="-122"/>
              </a:rPr>
              <a:t>)</a:t>
            </a:r>
            <a:r>
              <a:rPr lang="zh-CN" altLang="en-US" cap="all" dirty="0">
                <a:latin typeface="Times New Roman" pitchFamily="18" charset="0"/>
                <a:ea typeface="黑体" pitchFamily="49" charset="-122"/>
              </a:rPr>
              <a:t>。</a:t>
            </a:r>
            <a:endParaRPr lang="en-US" altLang="zh-CN" cap="all" dirty="0">
              <a:latin typeface="Times New Roman" pitchFamily="18" charset="0"/>
              <a:ea typeface="黑体" pitchFamily="49" charset="-122"/>
            </a:endParaRPr>
          </a:p>
          <a:p>
            <a:pPr marL="266700" indent="-266700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zh-CN" altLang="en-US" cap="all" dirty="0">
                <a:latin typeface="Times New Roman" pitchFamily="18" charset="0"/>
                <a:ea typeface="黑体" pitchFamily="49" charset="-122"/>
              </a:rPr>
              <a:t>第一步为一个单纯的尺度</a:t>
            </a:r>
            <a:r>
              <a:rPr lang="zh-CN" altLang="en-US" cap="all" dirty="0" smtClean="0">
                <a:latin typeface="Times New Roman" pitchFamily="18" charset="0"/>
                <a:ea typeface="黑体" pitchFamily="49" charset="-122"/>
              </a:rPr>
              <a:t>变换          ：                                  </a:t>
            </a:r>
            <a:r>
              <a:rPr lang="zh-CN" altLang="en-US" cap="all" dirty="0">
                <a:latin typeface="Times New Roman" pitchFamily="18" charset="0"/>
                <a:ea typeface="黑体" pitchFamily="49" charset="-122"/>
              </a:rPr>
              <a:t>，其中</a:t>
            </a:r>
            <a:endParaRPr lang="en-US" altLang="zh-CN" cap="all" dirty="0">
              <a:latin typeface="Times New Roman" pitchFamily="18" charset="0"/>
              <a:ea typeface="黑体" pitchFamily="49" charset="-122"/>
            </a:endParaRPr>
          </a:p>
          <a:p>
            <a:pPr marL="266700" indent="-266700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endParaRPr lang="en-US" altLang="zh-CN" cap="all" dirty="0">
              <a:latin typeface="Times New Roman" pitchFamily="18" charset="0"/>
              <a:ea typeface="黑体" pitchFamily="49" charset="-122"/>
            </a:endParaRPr>
          </a:p>
          <a:p>
            <a:pPr marL="266700" indent="-266700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zh-CN" altLang="en-US" cap="all" dirty="0">
                <a:latin typeface="Times New Roman" pitchFamily="18" charset="0"/>
                <a:ea typeface="黑体" pitchFamily="49" charset="-122"/>
              </a:rPr>
              <a:t>第二步为一个单纯的时间变换：</a:t>
            </a:r>
            <a:endParaRPr lang="en-US" altLang="zh-CN" cap="all" dirty="0">
              <a:latin typeface="Times New Roman" pitchFamily="18" charset="0"/>
              <a:ea typeface="黑体" pitchFamily="49" charset="-122"/>
            </a:endParaRPr>
          </a:p>
          <a:p>
            <a:pPr marL="266700" indent="-266700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endParaRPr lang="en-US" altLang="zh-CN" cap="all" dirty="0">
              <a:latin typeface="Times New Roman" pitchFamily="18" charset="0"/>
              <a:ea typeface="黑体" pitchFamily="49" charset="-122"/>
            </a:endParaRPr>
          </a:p>
          <a:p>
            <a:pPr marL="266700" indent="-266700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zh-CN" altLang="en-US" cap="all" dirty="0">
                <a:latin typeface="Times New Roman" pitchFamily="18" charset="0"/>
                <a:ea typeface="黑体" pitchFamily="49" charset="-122"/>
              </a:rPr>
              <a:t>综合以上两式：</a:t>
            </a:r>
            <a:endParaRPr lang="zh-CN" altLang="en-US" dirty="0">
              <a:latin typeface="Times New Roman" pitchFamily="18" charset="0"/>
              <a:ea typeface="黑体" pitchFamily="49" charset="-122"/>
            </a:endParaRPr>
          </a:p>
          <a:p>
            <a:pPr marL="266700" indent="-266700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endParaRPr lang="zh-CN" altLang="en-US" b="1" dirty="0">
              <a:latin typeface="Times New Roman" pitchFamily="18" charset="0"/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7178" name="Rectangle 12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7179" name="Rectangle 13"/>
          <p:cNvSpPr>
            <a:spLocks noChangeArrowheads="1"/>
          </p:cNvSpPr>
          <p:nvPr/>
        </p:nvSpPr>
        <p:spPr bwMode="auto">
          <a:xfrm>
            <a:off x="0" y="487363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7180" name="Rectangle 15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7181" name="Rectangle 17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7182" name="Rectangle 19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7183" name="Rectangle 20"/>
          <p:cNvSpPr>
            <a:spLocks noChangeArrowheads="1"/>
          </p:cNvSpPr>
          <p:nvPr/>
        </p:nvSpPr>
        <p:spPr bwMode="auto">
          <a:xfrm>
            <a:off x="0" y="34290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7184" name="Rectangle 7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7185" name="Rectangle 9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7186" name="Rectangle 10"/>
          <p:cNvSpPr>
            <a:spLocks noChangeArrowheads="1"/>
          </p:cNvSpPr>
          <p:nvPr/>
        </p:nvSpPr>
        <p:spPr bwMode="auto">
          <a:xfrm>
            <a:off x="0" y="258763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7187" name="Rectangle 12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7188" name="Rectangle 13"/>
          <p:cNvSpPr>
            <a:spLocks noChangeArrowheads="1"/>
          </p:cNvSpPr>
          <p:nvPr/>
        </p:nvSpPr>
        <p:spPr bwMode="auto">
          <a:xfrm>
            <a:off x="0" y="563563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7189" name="Text Box 4"/>
          <p:cNvSpPr txBox="1">
            <a:spLocks noChangeArrowheads="1"/>
          </p:cNvSpPr>
          <p:nvPr/>
        </p:nvSpPr>
        <p:spPr bwMode="auto">
          <a:xfrm>
            <a:off x="1172634" y="476251"/>
            <a:ext cx="1025736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3600" dirty="0">
                <a:solidFill>
                  <a:schemeClr val="tx2"/>
                </a:solidFill>
                <a:ea typeface="黑体" pitchFamily="49" charset="-122"/>
                <a:sym typeface="黑体" pitchFamily="49" charset="-122"/>
              </a:rPr>
              <a:t>2 </a:t>
            </a:r>
            <a:r>
              <a:rPr lang="zh-CN" altLang="en-US" sz="3600" dirty="0">
                <a:solidFill>
                  <a:schemeClr val="tx2"/>
                </a:solidFill>
                <a:ea typeface="黑体" pitchFamily="49" charset="-122"/>
                <a:sym typeface="黑体" pitchFamily="49" charset="-122"/>
              </a:rPr>
              <a:t>统一公式的推导</a:t>
            </a:r>
          </a:p>
        </p:txBody>
      </p:sp>
      <p:sp>
        <p:nvSpPr>
          <p:cNvPr id="7190" name="Rectangle 6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graphicFrame>
        <p:nvGraphicFramePr>
          <p:cNvPr id="7170" name="Object 5"/>
          <p:cNvGraphicFramePr>
            <a:graphicFrameLocks noChangeAspect="1"/>
          </p:cNvGraphicFramePr>
          <p:nvPr/>
        </p:nvGraphicFramePr>
        <p:xfrm>
          <a:off x="4389665" y="3090183"/>
          <a:ext cx="2571749" cy="920750"/>
        </p:xfrm>
        <a:graphic>
          <a:graphicData uri="http://schemas.openxmlformats.org/presentationml/2006/ole">
            <p:oleObj spid="_x0000_s949250" name="Equation" r:id="rId5" imgW="1320480" imgH="558720" progId="Equation.DSMT4">
              <p:embed/>
            </p:oleObj>
          </a:graphicData>
        </a:graphic>
      </p:graphicFrame>
      <p:sp>
        <p:nvSpPr>
          <p:cNvPr id="7191" name="Rectangle 7"/>
          <p:cNvSpPr>
            <a:spLocks noChangeArrowheads="1"/>
          </p:cNvSpPr>
          <p:nvPr/>
        </p:nvSpPr>
        <p:spPr bwMode="auto">
          <a:xfrm>
            <a:off x="0" y="35877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7192" name="Rectangle 9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graphicFrame>
        <p:nvGraphicFramePr>
          <p:cNvPr id="7171" name="Object 8"/>
          <p:cNvGraphicFramePr>
            <a:graphicFrameLocks noChangeAspect="1"/>
          </p:cNvGraphicFramePr>
          <p:nvPr/>
        </p:nvGraphicFramePr>
        <p:xfrm>
          <a:off x="7829551" y="3172508"/>
          <a:ext cx="1907116" cy="642937"/>
        </p:xfrm>
        <a:graphic>
          <a:graphicData uri="http://schemas.openxmlformats.org/presentationml/2006/ole">
            <p:oleObj spid="_x0000_s949251" name="Equation" r:id="rId6" imgW="927100" imgH="368300" progId="Equation.DSMT4">
              <p:embed/>
            </p:oleObj>
          </a:graphicData>
        </a:graphic>
      </p:graphicFrame>
      <p:sp>
        <p:nvSpPr>
          <p:cNvPr id="7193" name="Rectangle 11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graphicFrame>
        <p:nvGraphicFramePr>
          <p:cNvPr id="7172" name="Object 10"/>
          <p:cNvGraphicFramePr>
            <a:graphicFrameLocks noChangeAspect="1"/>
          </p:cNvGraphicFramePr>
          <p:nvPr/>
        </p:nvGraphicFramePr>
        <p:xfrm>
          <a:off x="5715001" y="4143375"/>
          <a:ext cx="2493433" cy="928688"/>
        </p:xfrm>
        <a:graphic>
          <a:graphicData uri="http://schemas.openxmlformats.org/presentationml/2006/ole">
            <p:oleObj spid="_x0000_s949252" name="Equation" r:id="rId7" imgW="1270000" imgH="558800" progId="Equation.DSMT4">
              <p:embed/>
            </p:oleObj>
          </a:graphicData>
        </a:graphic>
      </p:graphicFrame>
      <p:sp>
        <p:nvSpPr>
          <p:cNvPr id="7194" name="Rectangle 12"/>
          <p:cNvSpPr>
            <a:spLocks noChangeArrowheads="1"/>
          </p:cNvSpPr>
          <p:nvPr/>
        </p:nvSpPr>
        <p:spPr bwMode="auto">
          <a:xfrm>
            <a:off x="0" y="563563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7195" name="Rectangle 14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graphicFrame>
        <p:nvGraphicFramePr>
          <p:cNvPr id="7173" name="Object 13"/>
          <p:cNvGraphicFramePr>
            <a:graphicFrameLocks noChangeAspect="1"/>
          </p:cNvGraphicFramePr>
          <p:nvPr/>
        </p:nvGraphicFramePr>
        <p:xfrm>
          <a:off x="5334000" y="5143501"/>
          <a:ext cx="3143251" cy="1000125"/>
        </p:xfrm>
        <a:graphic>
          <a:graphicData uri="http://schemas.openxmlformats.org/presentationml/2006/ole">
            <p:oleObj spid="_x0000_s949253" name="Equation" r:id="rId8" imgW="1371600" imgH="520700" progId="Equation.DSMT4">
              <p:embed/>
            </p:oleObj>
          </a:graphicData>
        </a:graphic>
      </p:graphicFrame>
      <p:sp>
        <p:nvSpPr>
          <p:cNvPr id="7196" name="Rectangle 15"/>
          <p:cNvSpPr>
            <a:spLocks noChangeArrowheads="1"/>
          </p:cNvSpPr>
          <p:nvPr/>
        </p:nvSpPr>
        <p:spPr bwMode="auto">
          <a:xfrm>
            <a:off x="0" y="51752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接连接符 8"/>
          <p:cNvCxnSpPr/>
          <p:nvPr/>
        </p:nvCxnSpPr>
        <p:spPr>
          <a:xfrm>
            <a:off x="857251" y="1357314"/>
            <a:ext cx="102870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96" name="TextBox 10"/>
          <p:cNvSpPr txBox="1">
            <a:spLocks noChangeArrowheads="1"/>
          </p:cNvSpPr>
          <p:nvPr/>
        </p:nvSpPr>
        <p:spPr bwMode="auto">
          <a:xfrm>
            <a:off x="1102784" y="1341439"/>
            <a:ext cx="10564283" cy="506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6700" indent="-266700" eaLnBrk="1" hangingPunct="1">
              <a:lnSpc>
                <a:spcPct val="150000"/>
              </a:lnSpc>
            </a:pPr>
            <a:endParaRPr lang="en-US" altLang="zh-CN" sz="2000" b="1" dirty="0">
              <a:solidFill>
                <a:srgbClr val="FF0000"/>
              </a:solidFill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18437" name="TextBox 10"/>
          <p:cNvSpPr txBox="1">
            <a:spLocks noChangeArrowheads="1"/>
          </p:cNvSpPr>
          <p:nvPr/>
        </p:nvSpPr>
        <p:spPr bwMode="auto">
          <a:xfrm>
            <a:off x="1102784" y="1341438"/>
            <a:ext cx="11089216" cy="574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buFont typeface="Wingdings" pitchFamily="2" charset="2"/>
              <a:buChar char="u"/>
              <a:defRPr/>
            </a:pPr>
            <a:r>
              <a:rPr lang="zh-CN" altLang="en-US" sz="2400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统一公式的推导</a:t>
            </a:r>
            <a:endParaRPr lang="en-US" altLang="zh-CN" sz="2400" b="1" dirty="0">
              <a:latin typeface="Arial" pitchFamily="34" charset="0"/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11274" name="TextBox 12"/>
          <p:cNvSpPr txBox="1">
            <a:spLocks noChangeArrowheads="1"/>
          </p:cNvSpPr>
          <p:nvPr/>
        </p:nvSpPr>
        <p:spPr bwMode="auto">
          <a:xfrm>
            <a:off x="857251" y="1928813"/>
            <a:ext cx="10953749" cy="3831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6700" indent="-266700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i="1" cap="all" dirty="0">
                <a:latin typeface="Times New Roman" pitchFamily="18" charset="0"/>
                <a:ea typeface="黑体" pitchFamily="49" charset="-122"/>
              </a:rPr>
              <a:t>E</a:t>
            </a:r>
            <a:r>
              <a:rPr lang="en-US" i="1" baseline="-25000" dirty="0">
                <a:latin typeface="Times New Roman" pitchFamily="18" charset="0"/>
                <a:ea typeface="黑体" pitchFamily="49" charset="-122"/>
              </a:rPr>
              <a:t>Ω</a:t>
            </a:r>
            <a:r>
              <a:rPr lang="en-US" baseline="-25000" dirty="0">
                <a:latin typeface="Times New Roman" pitchFamily="18" charset="0"/>
                <a:ea typeface="黑体" pitchFamily="49" charset="-122"/>
              </a:rPr>
              <a:t>2,</a:t>
            </a:r>
            <a:r>
              <a:rPr lang="en-US" i="1" baseline="-25000" dirty="0">
                <a:latin typeface="Times New Roman" pitchFamily="18" charset="0"/>
                <a:ea typeface="黑体" pitchFamily="49" charset="-122"/>
              </a:rPr>
              <a:t>t</a:t>
            </a:r>
            <a:r>
              <a:rPr lang="en-US" baseline="-25000" dirty="0">
                <a:latin typeface="Times New Roman" pitchFamily="18" charset="0"/>
                <a:ea typeface="黑体" pitchFamily="49" charset="-122"/>
              </a:rPr>
              <a:t>2</a:t>
            </a:r>
            <a:r>
              <a:rPr lang="zh-CN" altLang="en-US" dirty="0">
                <a:latin typeface="Times New Roman" pitchFamily="18" charset="0"/>
                <a:ea typeface="黑体" pitchFamily="49" charset="-122"/>
              </a:rPr>
              <a:t>由</a:t>
            </a:r>
            <a:r>
              <a:rPr lang="en-US" dirty="0" err="1">
                <a:latin typeface="Times New Roman" pitchFamily="18" charset="0"/>
                <a:ea typeface="黑体" pitchFamily="49" charset="-122"/>
              </a:rPr>
              <a:t>Weibull</a:t>
            </a:r>
            <a:r>
              <a:rPr lang="zh-CN" altLang="en-US" dirty="0">
                <a:latin typeface="Times New Roman" pitchFamily="18" charset="0"/>
                <a:ea typeface="黑体" pitchFamily="49" charset="-122"/>
              </a:rPr>
              <a:t>分布参数</a:t>
            </a:r>
            <a:r>
              <a:rPr lang="en-US" i="1" dirty="0">
                <a:latin typeface="Times New Roman" pitchFamily="18" charset="0"/>
                <a:ea typeface="黑体" pitchFamily="49" charset="-122"/>
              </a:rPr>
              <a:t>a</a:t>
            </a:r>
            <a:r>
              <a:rPr lang="zh-CN" altLang="en-US" dirty="0">
                <a:latin typeface="Times New Roman" pitchFamily="18" charset="0"/>
                <a:ea typeface="黑体" pitchFamily="49" charset="-122"/>
              </a:rPr>
              <a:t>、</a:t>
            </a:r>
            <a:r>
              <a:rPr lang="en-US" i="1" dirty="0">
                <a:latin typeface="Times New Roman" pitchFamily="18" charset="0"/>
                <a:ea typeface="黑体" pitchFamily="49" charset="-122"/>
              </a:rPr>
              <a:t>b</a:t>
            </a:r>
            <a:r>
              <a:rPr lang="zh-CN" altLang="en-US" dirty="0">
                <a:latin typeface="Times New Roman" pitchFamily="18" charset="0"/>
                <a:ea typeface="黑体" pitchFamily="49" charset="-122"/>
              </a:rPr>
              <a:t>、</a:t>
            </a:r>
            <a:r>
              <a:rPr lang="en-US" i="1" dirty="0">
                <a:latin typeface="Times New Roman" pitchFamily="18" charset="0"/>
                <a:ea typeface="黑体" pitchFamily="49" charset="-122"/>
              </a:rPr>
              <a:t>c</a:t>
            </a:r>
            <a:r>
              <a:rPr lang="zh-CN" altLang="en-US" dirty="0">
                <a:latin typeface="Times New Roman" pitchFamily="18" charset="0"/>
                <a:ea typeface="黑体" pitchFamily="49" charset="-122"/>
              </a:rPr>
              <a:t>及初始状态</a:t>
            </a:r>
            <a:r>
              <a:rPr lang="en-US" cap="all" dirty="0">
                <a:latin typeface="Times New Roman" pitchFamily="18" charset="0"/>
                <a:ea typeface="黑体" pitchFamily="49" charset="-122"/>
              </a:rPr>
              <a:t>(Ω</a:t>
            </a:r>
            <a:r>
              <a:rPr lang="en-US" cap="all" baseline="-25000" dirty="0">
                <a:latin typeface="Times New Roman" pitchFamily="18" charset="0"/>
                <a:ea typeface="黑体" pitchFamily="49" charset="-122"/>
              </a:rPr>
              <a:t>1</a:t>
            </a:r>
            <a:r>
              <a:rPr lang="en-US" cap="all" dirty="0">
                <a:latin typeface="Times New Roman" pitchFamily="18" charset="0"/>
                <a:ea typeface="黑体" pitchFamily="49" charset="-122"/>
              </a:rPr>
              <a:t>,</a:t>
            </a:r>
            <a:r>
              <a:rPr lang="en-US" i="1" dirty="0">
                <a:latin typeface="Times New Roman" pitchFamily="18" charset="0"/>
                <a:ea typeface="黑体" pitchFamily="49" charset="-122"/>
              </a:rPr>
              <a:t> t</a:t>
            </a:r>
            <a:r>
              <a:rPr lang="en-US" baseline="-25000" dirty="0">
                <a:latin typeface="Times New Roman" pitchFamily="18" charset="0"/>
                <a:ea typeface="黑体" pitchFamily="49" charset="-122"/>
              </a:rPr>
              <a:t>1</a:t>
            </a:r>
            <a:r>
              <a:rPr lang="en-US" cap="all" dirty="0">
                <a:latin typeface="Times New Roman" pitchFamily="18" charset="0"/>
                <a:ea typeface="黑体" pitchFamily="49" charset="-122"/>
              </a:rPr>
              <a:t>)</a:t>
            </a:r>
            <a:r>
              <a:rPr lang="zh-CN" altLang="en-US" cap="all" dirty="0">
                <a:latin typeface="Times New Roman" pitchFamily="18" charset="0"/>
                <a:ea typeface="黑体" pitchFamily="49" charset="-122"/>
              </a:rPr>
              <a:t>所决定。从式从删除角标</a:t>
            </a:r>
            <a:r>
              <a:rPr lang="en-US" cap="all" dirty="0">
                <a:latin typeface="Times New Roman" pitchFamily="18" charset="0"/>
                <a:ea typeface="黑体" pitchFamily="49" charset="-122"/>
              </a:rPr>
              <a:t>2</a:t>
            </a:r>
            <a:r>
              <a:rPr lang="zh-CN" altLang="en-US" cap="all" dirty="0">
                <a:latin typeface="Times New Roman" pitchFamily="18" charset="0"/>
                <a:ea typeface="黑体" pitchFamily="49" charset="-122"/>
              </a:rPr>
              <a:t>并且令</a:t>
            </a:r>
            <a:r>
              <a:rPr lang="x-none" i="1" dirty="0">
                <a:latin typeface="Times New Roman" pitchFamily="18" charset="0"/>
                <a:ea typeface="黑体" pitchFamily="49" charset="-122"/>
              </a:rPr>
              <a:t>k</a:t>
            </a:r>
            <a:r>
              <a:rPr lang="x-none" dirty="0">
                <a:latin typeface="Times New Roman" pitchFamily="18" charset="0"/>
                <a:ea typeface="黑体" pitchFamily="49" charset="-122"/>
              </a:rPr>
              <a:t>=(</a:t>
            </a:r>
            <a:r>
              <a:rPr lang="en-US" cap="all" dirty="0">
                <a:latin typeface="Times New Roman" pitchFamily="18" charset="0"/>
                <a:ea typeface="黑体" pitchFamily="49" charset="-122"/>
              </a:rPr>
              <a:t>Ω</a:t>
            </a:r>
            <a:r>
              <a:rPr lang="en-US" cap="all" baseline="-25000" dirty="0">
                <a:latin typeface="Times New Roman" pitchFamily="18" charset="0"/>
                <a:ea typeface="黑体" pitchFamily="49" charset="-122"/>
              </a:rPr>
              <a:t>1</a:t>
            </a:r>
            <a:r>
              <a:rPr lang="en-US" cap="all" dirty="0">
                <a:latin typeface="Times New Roman" pitchFamily="18" charset="0"/>
                <a:ea typeface="黑体" pitchFamily="49" charset="-122"/>
              </a:rPr>
              <a:t>/</a:t>
            </a:r>
            <a:r>
              <a:rPr lang="en-US" i="1" dirty="0">
                <a:latin typeface="Times New Roman" pitchFamily="18" charset="0"/>
                <a:ea typeface="黑体" pitchFamily="49" charset="-122"/>
              </a:rPr>
              <a:t>c</a:t>
            </a:r>
            <a:r>
              <a:rPr lang="x-none" dirty="0">
                <a:latin typeface="Times New Roman" pitchFamily="18" charset="0"/>
                <a:ea typeface="黑体" pitchFamily="49" charset="-122"/>
              </a:rPr>
              <a:t>)</a:t>
            </a:r>
            <a:r>
              <a:rPr lang="x-none" baseline="30000" dirty="0">
                <a:latin typeface="Times New Roman" pitchFamily="18" charset="0"/>
                <a:ea typeface="黑体" pitchFamily="49" charset="-122"/>
              </a:rPr>
              <a:t>1/</a:t>
            </a:r>
            <a:r>
              <a:rPr lang="x-none" i="1" baseline="30000" dirty="0">
                <a:latin typeface="Times New Roman" pitchFamily="18" charset="0"/>
                <a:ea typeface="黑体" pitchFamily="49" charset="-122"/>
              </a:rPr>
              <a:t>b</a:t>
            </a:r>
            <a:r>
              <a:rPr lang="zh-CN" altLang="en-US" dirty="0">
                <a:latin typeface="Times New Roman" pitchFamily="18" charset="0"/>
                <a:ea typeface="黑体" pitchFamily="49" charset="-122"/>
              </a:rPr>
              <a:t>、</a:t>
            </a:r>
            <a:r>
              <a:rPr lang="x-none" i="1" dirty="0">
                <a:latin typeface="Times New Roman" pitchFamily="18" charset="0"/>
                <a:ea typeface="黑体" pitchFamily="49" charset="-122"/>
              </a:rPr>
              <a:t>β</a:t>
            </a:r>
            <a:r>
              <a:rPr lang="x-none" dirty="0">
                <a:latin typeface="Times New Roman" pitchFamily="18" charset="0"/>
                <a:ea typeface="黑体" pitchFamily="49" charset="-122"/>
              </a:rPr>
              <a:t>=</a:t>
            </a:r>
            <a:r>
              <a:rPr lang="x-none" i="1" dirty="0">
                <a:latin typeface="Times New Roman" pitchFamily="18" charset="0"/>
                <a:ea typeface="黑体" pitchFamily="49" charset="-122"/>
              </a:rPr>
              <a:t>b</a:t>
            </a:r>
            <a:r>
              <a:rPr lang="zh-CN" altLang="en-US" dirty="0">
                <a:latin typeface="Times New Roman" pitchFamily="18" charset="0"/>
                <a:ea typeface="黑体" pitchFamily="49" charset="-122"/>
              </a:rPr>
              <a:t>以及</a:t>
            </a:r>
            <a:r>
              <a:rPr lang="x-none" i="1" dirty="0">
                <a:latin typeface="Times New Roman" pitchFamily="18" charset="0"/>
                <a:ea typeface="黑体" pitchFamily="49" charset="-122"/>
              </a:rPr>
              <a:t>α</a:t>
            </a:r>
            <a:r>
              <a:rPr lang="x-none" dirty="0">
                <a:latin typeface="Times New Roman" pitchFamily="18" charset="0"/>
                <a:ea typeface="黑体" pitchFamily="49" charset="-122"/>
              </a:rPr>
              <a:t>=</a:t>
            </a:r>
            <a:r>
              <a:rPr lang="x-none" i="1" dirty="0">
                <a:latin typeface="Times New Roman" pitchFamily="18" charset="0"/>
                <a:ea typeface="黑体" pitchFamily="49" charset="-122"/>
              </a:rPr>
              <a:t>a</a:t>
            </a:r>
            <a:r>
              <a:rPr lang="x-none" dirty="0">
                <a:latin typeface="Times New Roman" pitchFamily="18" charset="0"/>
                <a:ea typeface="黑体" pitchFamily="49" charset="-122"/>
              </a:rPr>
              <a:t>/</a:t>
            </a:r>
            <a:r>
              <a:rPr lang="x-none" i="1" dirty="0">
                <a:latin typeface="Times New Roman" pitchFamily="18" charset="0"/>
                <a:ea typeface="黑体" pitchFamily="49" charset="-122"/>
              </a:rPr>
              <a:t>b</a:t>
            </a:r>
            <a:r>
              <a:rPr lang="zh-CN" altLang="en-US" dirty="0">
                <a:latin typeface="Times New Roman" pitchFamily="18" charset="0"/>
                <a:ea typeface="黑体" pitchFamily="49" charset="-122"/>
              </a:rPr>
              <a:t>，则可以得到</a:t>
            </a:r>
            <a:endParaRPr lang="en-US" altLang="zh-CN" dirty="0">
              <a:latin typeface="Times New Roman" pitchFamily="18" charset="0"/>
              <a:ea typeface="黑体" pitchFamily="49" charset="-122"/>
            </a:endParaRPr>
          </a:p>
          <a:p>
            <a:pPr marL="266700" indent="-266700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endParaRPr lang="en-US" altLang="zh-CN" cap="all" dirty="0">
              <a:latin typeface="Times New Roman" pitchFamily="18" charset="0"/>
              <a:ea typeface="黑体" pitchFamily="49" charset="-122"/>
            </a:endParaRPr>
          </a:p>
          <a:p>
            <a:pPr marL="266700" indent="-266700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endParaRPr lang="en-US" altLang="zh-CN" cap="all" dirty="0">
              <a:latin typeface="Times New Roman" pitchFamily="18" charset="0"/>
              <a:ea typeface="黑体" pitchFamily="49" charset="-122"/>
            </a:endParaRPr>
          </a:p>
          <a:p>
            <a:pPr marL="266700" indent="-266700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endParaRPr lang="en-US" altLang="zh-CN" cap="all" dirty="0">
              <a:latin typeface="Times New Roman" pitchFamily="18" charset="0"/>
              <a:ea typeface="黑体" pitchFamily="49" charset="-122"/>
            </a:endParaRPr>
          </a:p>
          <a:p>
            <a:pPr marL="266700" indent="-266700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zh-CN" altLang="en-US" cap="all" dirty="0">
                <a:latin typeface="Times New Roman" pitchFamily="18" charset="0"/>
                <a:ea typeface="黑体" pitchFamily="49" charset="-122"/>
              </a:rPr>
              <a:t>其中，</a:t>
            </a:r>
            <a:r>
              <a:rPr lang="x-none" i="1" dirty="0">
                <a:latin typeface="Times New Roman" pitchFamily="18" charset="0"/>
                <a:ea typeface="黑体" pitchFamily="49" charset="-122"/>
              </a:rPr>
              <a:t> α</a:t>
            </a:r>
            <a:r>
              <a:rPr lang="zh-CN" altLang="en-US" dirty="0">
                <a:latin typeface="Times New Roman" pitchFamily="18" charset="0"/>
                <a:ea typeface="黑体" pitchFamily="49" charset="-122"/>
              </a:rPr>
              <a:t>和</a:t>
            </a:r>
            <a:r>
              <a:rPr lang="x-none" i="1" dirty="0">
                <a:latin typeface="Times New Roman" pitchFamily="18" charset="0"/>
                <a:ea typeface="黑体" pitchFamily="49" charset="-122"/>
              </a:rPr>
              <a:t>β</a:t>
            </a:r>
            <a:r>
              <a:rPr lang="zh-CN" altLang="en-US" dirty="0">
                <a:latin typeface="Times New Roman" pitchFamily="18" charset="0"/>
                <a:ea typeface="黑体" pitchFamily="49" charset="-122"/>
              </a:rPr>
              <a:t>均为正常数。上式即短脉冲下固、液、气、真空击穿即沿面闪络阈值的统一计算公式</a:t>
            </a:r>
          </a:p>
          <a:p>
            <a:pPr marL="266700" indent="-266700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endParaRPr lang="en-US" altLang="zh-CN" cap="all" dirty="0">
              <a:latin typeface="Times New Roman" pitchFamily="18" charset="0"/>
              <a:ea typeface="黑体" pitchFamily="49" charset="-122"/>
            </a:endParaRPr>
          </a:p>
          <a:p>
            <a:pPr marL="266700" indent="-266700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endParaRPr lang="en-US" altLang="zh-CN" cap="all" dirty="0">
              <a:latin typeface="Times New Roman" pitchFamily="18" charset="0"/>
              <a:ea typeface="黑体" pitchFamily="49" charset="-122"/>
            </a:endParaRPr>
          </a:p>
          <a:p>
            <a:pPr marL="266700" indent="-266700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endParaRPr lang="zh-CN" altLang="en-US" b="1" dirty="0">
              <a:latin typeface="Times New Roman" pitchFamily="18" charset="0"/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8199" name="Rectangle 12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8200" name="Rectangle 13"/>
          <p:cNvSpPr>
            <a:spLocks noChangeArrowheads="1"/>
          </p:cNvSpPr>
          <p:nvPr/>
        </p:nvSpPr>
        <p:spPr bwMode="auto">
          <a:xfrm>
            <a:off x="0" y="487363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8201" name="Rectangle 15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8202" name="Rectangle 17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8203" name="Rectangle 19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8204" name="Rectangle 20"/>
          <p:cNvSpPr>
            <a:spLocks noChangeArrowheads="1"/>
          </p:cNvSpPr>
          <p:nvPr/>
        </p:nvSpPr>
        <p:spPr bwMode="auto">
          <a:xfrm>
            <a:off x="0" y="34290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8205" name="Rectangle 7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8206" name="Rectangle 9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8207" name="Rectangle 10"/>
          <p:cNvSpPr>
            <a:spLocks noChangeArrowheads="1"/>
          </p:cNvSpPr>
          <p:nvPr/>
        </p:nvSpPr>
        <p:spPr bwMode="auto">
          <a:xfrm>
            <a:off x="0" y="258763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8208" name="Rectangle 12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8209" name="Rectangle 13"/>
          <p:cNvSpPr>
            <a:spLocks noChangeArrowheads="1"/>
          </p:cNvSpPr>
          <p:nvPr/>
        </p:nvSpPr>
        <p:spPr bwMode="auto">
          <a:xfrm>
            <a:off x="0" y="563563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8210" name="Text Box 4"/>
          <p:cNvSpPr txBox="1">
            <a:spLocks noChangeArrowheads="1"/>
          </p:cNvSpPr>
          <p:nvPr/>
        </p:nvSpPr>
        <p:spPr bwMode="auto">
          <a:xfrm>
            <a:off x="1172634" y="476251"/>
            <a:ext cx="1025736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3600" dirty="0">
                <a:solidFill>
                  <a:schemeClr val="tx2"/>
                </a:solidFill>
                <a:ea typeface="黑体" pitchFamily="49" charset="-122"/>
                <a:sym typeface="黑体" pitchFamily="49" charset="-122"/>
              </a:rPr>
              <a:t>2 </a:t>
            </a:r>
            <a:r>
              <a:rPr lang="zh-CN" altLang="en-US" sz="3600" dirty="0">
                <a:solidFill>
                  <a:schemeClr val="tx2"/>
                </a:solidFill>
                <a:ea typeface="黑体" pitchFamily="49" charset="-122"/>
                <a:sym typeface="黑体" pitchFamily="49" charset="-122"/>
              </a:rPr>
              <a:t>统一公式的推导</a:t>
            </a:r>
          </a:p>
        </p:txBody>
      </p:sp>
      <p:sp>
        <p:nvSpPr>
          <p:cNvPr id="8211" name="Rectangle 6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8212" name="Rectangle 7"/>
          <p:cNvSpPr>
            <a:spLocks noChangeArrowheads="1"/>
          </p:cNvSpPr>
          <p:nvPr/>
        </p:nvSpPr>
        <p:spPr bwMode="auto">
          <a:xfrm>
            <a:off x="0" y="35877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8213" name="Rectangle 9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8214" name="Rectangle 11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8215" name="Rectangle 12"/>
          <p:cNvSpPr>
            <a:spLocks noChangeArrowheads="1"/>
          </p:cNvSpPr>
          <p:nvPr/>
        </p:nvSpPr>
        <p:spPr bwMode="auto">
          <a:xfrm>
            <a:off x="0" y="563563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8216" name="Rectangle 14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8217" name="Rectangle 15"/>
          <p:cNvSpPr>
            <a:spLocks noChangeArrowheads="1"/>
          </p:cNvSpPr>
          <p:nvPr/>
        </p:nvSpPr>
        <p:spPr bwMode="auto">
          <a:xfrm>
            <a:off x="0" y="51752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8218" name="Rectangle 7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graphicFrame>
        <p:nvGraphicFramePr>
          <p:cNvPr id="8194" name="Object 6"/>
          <p:cNvGraphicFramePr>
            <a:graphicFrameLocks noChangeAspect="1"/>
          </p:cNvGraphicFramePr>
          <p:nvPr/>
        </p:nvGraphicFramePr>
        <p:xfrm>
          <a:off x="5048251" y="2928939"/>
          <a:ext cx="2095500" cy="885825"/>
        </p:xfrm>
        <a:graphic>
          <a:graphicData uri="http://schemas.openxmlformats.org/presentationml/2006/ole">
            <p:oleObj spid="_x0000_s950274" name="Equation" r:id="rId5" imgW="723586" imgH="368140" progId="Equation.DSMT4">
              <p:embed/>
            </p:oleObj>
          </a:graphicData>
        </a:graphic>
      </p:graphicFrame>
      <p:sp>
        <p:nvSpPr>
          <p:cNvPr id="8219" name="Rectangle 8"/>
          <p:cNvSpPr>
            <a:spLocks noChangeArrowheads="1"/>
          </p:cNvSpPr>
          <p:nvPr/>
        </p:nvSpPr>
        <p:spPr bwMode="auto">
          <a:xfrm>
            <a:off x="0" y="36512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圆角矩形 1"/>
          <p:cNvSpPr>
            <a:spLocks noChangeArrowheads="1"/>
          </p:cNvSpPr>
          <p:nvPr/>
        </p:nvSpPr>
        <p:spPr bwMode="auto">
          <a:xfrm>
            <a:off x="3905251" y="2928938"/>
            <a:ext cx="1219200" cy="514325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ct val="150000"/>
              </a:lnSpc>
            </a:pPr>
            <a:endParaRPr lang="zh-CN" altLang="en-US" dirty="0"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32771" name="圆角矩形 3"/>
          <p:cNvSpPr>
            <a:spLocks noChangeArrowheads="1"/>
          </p:cNvSpPr>
          <p:nvPr/>
        </p:nvSpPr>
        <p:spPr bwMode="auto">
          <a:xfrm>
            <a:off x="3619501" y="3000375"/>
            <a:ext cx="4762500" cy="514325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ct val="150000"/>
              </a:lnSpc>
            </a:pPr>
            <a:endParaRPr lang="zh-CN" altLang="en-US" dirty="0"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32772" name="圆角矩形 5"/>
          <p:cNvSpPr>
            <a:spLocks noChangeArrowheads="1"/>
          </p:cNvSpPr>
          <p:nvPr/>
        </p:nvSpPr>
        <p:spPr bwMode="auto">
          <a:xfrm>
            <a:off x="3143252" y="2643189"/>
            <a:ext cx="4286249" cy="514325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ct val="150000"/>
              </a:lnSpc>
            </a:pPr>
            <a:endParaRPr lang="zh-CN" altLang="en-US" dirty="0"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2762251" y="2857501"/>
            <a:ext cx="7810500" cy="514325"/>
          </a:xfrm>
          <a:prstGeom prst="roundRect">
            <a:avLst/>
          </a:prstGeom>
        </p:spPr>
        <p:txBody>
          <a:bodyPr anchor="ctr">
            <a:spAutoFit/>
          </a:bodyPr>
          <a:lstStyle/>
          <a:p>
            <a:pPr algn="ctr" eaLnBrk="1" hangingPunct="1">
              <a:lnSpc>
                <a:spcPct val="150000"/>
              </a:lnSpc>
              <a:defRPr/>
            </a:pPr>
            <a:endParaRPr lang="zh-CN" altLang="en-US" dirty="0">
              <a:ln>
                <a:solidFill>
                  <a:srgbClr val="FF0000"/>
                </a:solidFill>
              </a:ln>
              <a:ea typeface="黑体" pitchFamily="49" charset="-122"/>
            </a:endParaRPr>
          </a:p>
        </p:txBody>
      </p:sp>
      <p:sp>
        <p:nvSpPr>
          <p:cNvPr id="10" name="圆角矩形 9"/>
          <p:cNvSpPr/>
          <p:nvPr/>
        </p:nvSpPr>
        <p:spPr>
          <a:xfrm>
            <a:off x="3048000" y="2857500"/>
            <a:ext cx="7334251" cy="200025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ea typeface="黑体" pitchFamily="49" charset="-122"/>
            </a:endParaRPr>
          </a:p>
        </p:txBody>
      </p:sp>
      <p:sp>
        <p:nvSpPr>
          <p:cNvPr id="32775" name="TextBox 6"/>
          <p:cNvSpPr txBox="1">
            <a:spLocks noChangeArrowheads="1"/>
          </p:cNvSpPr>
          <p:nvPr/>
        </p:nvSpPr>
        <p:spPr bwMode="auto">
          <a:xfrm>
            <a:off x="3714751" y="3143251"/>
            <a:ext cx="6191249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zh-CN" sz="4000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3 </a:t>
            </a:r>
            <a:r>
              <a:rPr lang="zh-CN" altLang="en-US" sz="4000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统一公式的支撑及应用条件</a:t>
            </a:r>
            <a:endParaRPr lang="zh-CN" altLang="en-US" sz="4000" b="1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接连接符 8"/>
          <p:cNvCxnSpPr/>
          <p:nvPr/>
        </p:nvCxnSpPr>
        <p:spPr>
          <a:xfrm>
            <a:off x="857251" y="1357314"/>
            <a:ext cx="102870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24" name="TextBox 10"/>
          <p:cNvSpPr txBox="1">
            <a:spLocks noChangeArrowheads="1"/>
          </p:cNvSpPr>
          <p:nvPr/>
        </p:nvSpPr>
        <p:spPr bwMode="auto">
          <a:xfrm>
            <a:off x="1102784" y="1341439"/>
            <a:ext cx="10564283" cy="506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6700" indent="-266700" eaLnBrk="1" hangingPunct="1">
              <a:lnSpc>
                <a:spcPct val="150000"/>
              </a:lnSpc>
            </a:pPr>
            <a:endParaRPr lang="en-US" altLang="zh-CN" sz="2000" b="1" dirty="0">
              <a:solidFill>
                <a:srgbClr val="FF0000"/>
              </a:solidFill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20485" name="TextBox 10"/>
          <p:cNvSpPr txBox="1">
            <a:spLocks noChangeArrowheads="1"/>
          </p:cNvSpPr>
          <p:nvPr/>
        </p:nvSpPr>
        <p:spPr bwMode="auto">
          <a:xfrm>
            <a:off x="1102785" y="1341439"/>
            <a:ext cx="10136716" cy="560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buFont typeface="Wingdings" pitchFamily="2" charset="2"/>
              <a:buChar char="u"/>
              <a:defRPr/>
            </a:pPr>
            <a:r>
              <a:rPr lang="zh-CN" altLang="en-US" sz="2400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统一公式的支撑</a:t>
            </a:r>
            <a:r>
              <a:rPr lang="en-US" altLang="zh-CN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——</a:t>
            </a:r>
            <a:r>
              <a:rPr lang="zh-CN" altLang="en-US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来自</a:t>
            </a:r>
            <a:r>
              <a:rPr lang="en-US" altLang="zh-CN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AWRE</a:t>
            </a:r>
            <a:r>
              <a:rPr lang="zh-CN" altLang="en-US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（英国原子武器中心）</a:t>
            </a:r>
            <a:endParaRPr lang="en-US" altLang="zh-CN" b="1" dirty="0">
              <a:latin typeface="Arial" pitchFamily="34" charset="0"/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12294" name="TextBox 12"/>
          <p:cNvSpPr txBox="1">
            <a:spLocks noChangeArrowheads="1"/>
          </p:cNvSpPr>
          <p:nvPr/>
        </p:nvSpPr>
        <p:spPr bwMode="auto">
          <a:xfrm>
            <a:off x="857251" y="2000251"/>
            <a:ext cx="11334749" cy="1338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6700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zh-CN" altLang="en-US" b="1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 </a:t>
            </a:r>
            <a:r>
              <a:rPr lang="en-US" altLang="zh-CN" dirty="0">
                <a:latin typeface="Times New Roman" pitchFamily="18" charset="0"/>
                <a:ea typeface="黑体" pitchFamily="49" charset="-122"/>
                <a:cs typeface="Times New Roman" pitchFamily="18" charset="0"/>
                <a:sym typeface="黑体" pitchFamily="49" charset="-122"/>
              </a:rPr>
              <a:t>Martin</a:t>
            </a:r>
            <a:r>
              <a:rPr lang="zh-CN" altLang="en-US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气体击穿公式：</a:t>
            </a:r>
            <a:endParaRPr lang="en-US" altLang="zh-CN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marL="266700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endParaRPr lang="en-US" altLang="zh-CN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marL="266700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endParaRPr lang="zh-CN" altLang="en-US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9227" name="Rectangle 10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graphicFrame>
        <p:nvGraphicFramePr>
          <p:cNvPr id="9218" name="Object 9"/>
          <p:cNvGraphicFramePr>
            <a:graphicFrameLocks noChangeAspect="1"/>
          </p:cNvGraphicFramePr>
          <p:nvPr/>
        </p:nvGraphicFramePr>
        <p:xfrm>
          <a:off x="2667001" y="2571751"/>
          <a:ext cx="2307167" cy="428625"/>
        </p:xfrm>
        <a:graphic>
          <a:graphicData uri="http://schemas.openxmlformats.org/presentationml/2006/ole">
            <p:oleObj spid="_x0000_s951298" name="Equation" r:id="rId5" imgW="1015559" imgH="253890" progId="Equation.DSMT4">
              <p:embed/>
            </p:oleObj>
          </a:graphicData>
        </a:graphic>
      </p:graphicFrame>
      <p:sp>
        <p:nvSpPr>
          <p:cNvPr id="9228" name="Rectangle 12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graphicFrame>
        <p:nvGraphicFramePr>
          <p:cNvPr id="9219" name="Object 11"/>
          <p:cNvGraphicFramePr>
            <a:graphicFrameLocks noChangeAspect="1"/>
          </p:cNvGraphicFramePr>
          <p:nvPr/>
        </p:nvGraphicFramePr>
        <p:xfrm>
          <a:off x="6858001" y="2571750"/>
          <a:ext cx="2095500" cy="476250"/>
        </p:xfrm>
        <a:graphic>
          <a:graphicData uri="http://schemas.openxmlformats.org/presentationml/2006/ole">
            <p:oleObj spid="_x0000_s951299" name="Equation" r:id="rId6" imgW="952087" imgH="253890" progId="Equation.DSMT4">
              <p:embed/>
            </p:oleObj>
          </a:graphicData>
        </a:graphic>
      </p:graphicFrame>
      <p:sp>
        <p:nvSpPr>
          <p:cNvPr id="9229" name="Rectangle 13"/>
          <p:cNvSpPr>
            <a:spLocks noChangeArrowheads="1"/>
          </p:cNvSpPr>
          <p:nvPr/>
        </p:nvSpPr>
        <p:spPr bwMode="auto">
          <a:xfrm>
            <a:off x="0" y="258763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9230" name="右箭头 13"/>
          <p:cNvSpPr>
            <a:spLocks noChangeArrowheads="1"/>
          </p:cNvSpPr>
          <p:nvPr/>
        </p:nvSpPr>
        <p:spPr bwMode="auto">
          <a:xfrm>
            <a:off x="5429251" y="2714626"/>
            <a:ext cx="1333500" cy="923448"/>
          </a:xfrm>
          <a:prstGeom prst="rightArrow">
            <a:avLst>
              <a:gd name="adj1" fmla="val 50000"/>
              <a:gd name="adj2" fmla="val 49994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150000"/>
              </a:lnSpc>
            </a:pPr>
            <a:endParaRPr lang="zh-CN" altLang="en-US" dirty="0">
              <a:ea typeface="黑体" pitchFamily="49" charset="-122"/>
            </a:endParaRPr>
          </a:p>
        </p:txBody>
      </p:sp>
      <p:sp>
        <p:nvSpPr>
          <p:cNvPr id="9232" name="矩形 15"/>
          <p:cNvSpPr>
            <a:spLocks noChangeArrowheads="1"/>
          </p:cNvSpPr>
          <p:nvPr/>
        </p:nvSpPr>
        <p:spPr bwMode="auto">
          <a:xfrm>
            <a:off x="5429251" y="2286000"/>
            <a:ext cx="98135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i="1" dirty="0" err="1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k</a:t>
            </a:r>
            <a:r>
              <a:rPr lang="en-US" altLang="zh-CN" i="1" baseline="-25000" dirty="0" err="1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g,p</a:t>
            </a:r>
            <a:r>
              <a:rPr lang="en-US" altLang="zh-CN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=</a:t>
            </a:r>
            <a:r>
              <a:rPr lang="en-US" altLang="zh-CN" i="1" dirty="0" err="1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k</a:t>
            </a:r>
            <a:r>
              <a:rPr lang="en-US" altLang="zh-CN" i="1" baseline="-25000" dirty="0" err="1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g</a:t>
            </a:r>
            <a:r>
              <a:rPr lang="en-US" altLang="zh-CN" i="1" dirty="0" err="1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p</a:t>
            </a:r>
            <a:r>
              <a:rPr lang="en-US" altLang="zh-CN" i="1" baseline="30000" dirty="0" err="1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n</a:t>
            </a:r>
            <a:endParaRPr lang="zh-CN" altLang="en-US" dirty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17" name="TextBox 12"/>
          <p:cNvSpPr txBox="1">
            <a:spLocks noChangeArrowheads="1"/>
          </p:cNvSpPr>
          <p:nvPr/>
        </p:nvSpPr>
        <p:spPr bwMode="auto">
          <a:xfrm>
            <a:off x="857251" y="3000376"/>
            <a:ext cx="11334749" cy="1338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6700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zh-CN" altLang="en-US" b="1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 </a:t>
            </a:r>
            <a:r>
              <a:rPr lang="en-US" altLang="zh-CN" dirty="0">
                <a:latin typeface="Times New Roman" pitchFamily="18" charset="0"/>
                <a:ea typeface="黑体" pitchFamily="49" charset="-122"/>
                <a:cs typeface="Times New Roman" pitchFamily="18" charset="0"/>
                <a:sym typeface="黑体" pitchFamily="49" charset="-122"/>
              </a:rPr>
              <a:t>Martin</a:t>
            </a:r>
            <a:r>
              <a:rPr lang="zh-CN" altLang="en-US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液体击穿公式：</a:t>
            </a:r>
            <a:endParaRPr lang="en-US" altLang="zh-CN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marL="266700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endParaRPr lang="en-US" altLang="zh-CN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marL="266700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endParaRPr lang="zh-CN" altLang="en-US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9234" name="Rectangle 15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graphicFrame>
        <p:nvGraphicFramePr>
          <p:cNvPr id="9220" name="Object 14"/>
          <p:cNvGraphicFramePr>
            <a:graphicFrameLocks noChangeAspect="1"/>
          </p:cNvGraphicFramePr>
          <p:nvPr/>
        </p:nvGraphicFramePr>
        <p:xfrm>
          <a:off x="5143500" y="3571875"/>
          <a:ext cx="2286000" cy="477838"/>
        </p:xfrm>
        <a:graphic>
          <a:graphicData uri="http://schemas.openxmlformats.org/presentationml/2006/ole">
            <p:oleObj spid="_x0000_s951300" name="Equation" r:id="rId7" imgW="901309" imgH="253890" progId="Equation.DSMT4">
              <p:embed/>
            </p:oleObj>
          </a:graphicData>
        </a:graphic>
      </p:graphicFrame>
      <p:sp>
        <p:nvSpPr>
          <p:cNvPr id="20" name="TextBox 12"/>
          <p:cNvSpPr txBox="1">
            <a:spLocks noChangeArrowheads="1"/>
          </p:cNvSpPr>
          <p:nvPr/>
        </p:nvSpPr>
        <p:spPr bwMode="auto">
          <a:xfrm>
            <a:off x="857251" y="4071938"/>
            <a:ext cx="11334749" cy="1338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6700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zh-CN" altLang="en-US" b="1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 </a:t>
            </a:r>
            <a:r>
              <a:rPr lang="en-US" altLang="zh-CN" dirty="0">
                <a:latin typeface="Times New Roman" pitchFamily="18" charset="0"/>
                <a:ea typeface="黑体" pitchFamily="49" charset="-122"/>
                <a:cs typeface="Times New Roman" pitchFamily="18" charset="0"/>
                <a:sym typeface="黑体" pitchFamily="49" charset="-122"/>
              </a:rPr>
              <a:t>Martin</a:t>
            </a:r>
            <a:r>
              <a:rPr lang="zh-CN" altLang="en-US" dirty="0">
                <a:latin typeface="黑体" pitchFamily="49" charset="-122"/>
                <a:ea typeface="黑体" pitchFamily="49" charset="-122"/>
                <a:cs typeface="Times New Roman" pitchFamily="18" charset="0"/>
                <a:sym typeface="黑体" pitchFamily="49" charset="-122"/>
              </a:rPr>
              <a:t>真空沿面闪络</a:t>
            </a:r>
            <a:r>
              <a:rPr lang="zh-CN" altLang="en-US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公式：</a:t>
            </a:r>
            <a:endParaRPr lang="en-US" altLang="zh-CN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marL="266700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endParaRPr lang="en-US" altLang="zh-CN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marL="266700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endParaRPr lang="zh-CN" altLang="en-US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9236" name="Rectangle 17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graphicFrame>
        <p:nvGraphicFramePr>
          <p:cNvPr id="9221" name="Object 16"/>
          <p:cNvGraphicFramePr>
            <a:graphicFrameLocks noChangeAspect="1"/>
          </p:cNvGraphicFramePr>
          <p:nvPr/>
        </p:nvGraphicFramePr>
        <p:xfrm>
          <a:off x="5143500" y="4714875"/>
          <a:ext cx="2571751" cy="496888"/>
        </p:xfrm>
        <a:graphic>
          <a:graphicData uri="http://schemas.openxmlformats.org/presentationml/2006/ole">
            <p:oleObj spid="_x0000_s951301" name="Equation" r:id="rId8" imgW="977476" imgH="253890" progId="Equation.DSMT4">
              <p:embed/>
            </p:oleObj>
          </a:graphicData>
        </a:graphic>
      </p:graphicFrame>
      <p:sp>
        <p:nvSpPr>
          <p:cNvPr id="9237" name="Text Box 4"/>
          <p:cNvSpPr txBox="1">
            <a:spLocks noChangeArrowheads="1"/>
          </p:cNvSpPr>
          <p:nvPr/>
        </p:nvSpPr>
        <p:spPr bwMode="auto">
          <a:xfrm>
            <a:off x="1172634" y="476251"/>
            <a:ext cx="1025736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3600" dirty="0">
                <a:solidFill>
                  <a:schemeClr val="tx2"/>
                </a:solidFill>
                <a:ea typeface="黑体" pitchFamily="49" charset="-122"/>
                <a:sym typeface="黑体" pitchFamily="49" charset="-122"/>
              </a:rPr>
              <a:t>3 </a:t>
            </a:r>
            <a:r>
              <a:rPr lang="zh-CN" altLang="en-US" sz="3600" dirty="0">
                <a:solidFill>
                  <a:schemeClr val="tx2"/>
                </a:solidFill>
                <a:ea typeface="黑体" pitchFamily="49" charset="-122"/>
                <a:sym typeface="黑体" pitchFamily="49" charset="-122"/>
              </a:rPr>
              <a:t>统一公式的支撑及应用条件</a:t>
            </a:r>
          </a:p>
        </p:txBody>
      </p:sp>
      <p:graphicFrame>
        <p:nvGraphicFramePr>
          <p:cNvPr id="9222" name="Object 6"/>
          <p:cNvGraphicFramePr>
            <a:graphicFrameLocks noChangeAspect="1"/>
          </p:cNvGraphicFramePr>
          <p:nvPr/>
        </p:nvGraphicFramePr>
        <p:xfrm>
          <a:off x="9429752" y="3357564"/>
          <a:ext cx="2000249" cy="846137"/>
        </p:xfrm>
        <a:graphic>
          <a:graphicData uri="http://schemas.openxmlformats.org/presentationml/2006/ole">
            <p:oleObj spid="_x0000_s951302" name="Equation" r:id="rId9" imgW="723586" imgH="368140" progId="Equation.DSMT4">
              <p:embed/>
            </p:oleObj>
          </a:graphicData>
        </a:graphic>
      </p:graphicFrame>
      <p:sp>
        <p:nvSpPr>
          <p:cNvPr id="22" name="右箭头 21"/>
          <p:cNvSpPr/>
          <p:nvPr/>
        </p:nvSpPr>
        <p:spPr>
          <a:xfrm>
            <a:off x="5290457" y="2667000"/>
            <a:ext cx="1382486" cy="261257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b="1" dirty="0" smtClean="0">
              <a:solidFill>
                <a:srgbClr val="FF0000"/>
              </a:solidFill>
            </a:endParaRPr>
          </a:p>
        </p:txBody>
      </p:sp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接连接符 8"/>
          <p:cNvCxnSpPr/>
          <p:nvPr/>
        </p:nvCxnSpPr>
        <p:spPr>
          <a:xfrm>
            <a:off x="857251" y="1357314"/>
            <a:ext cx="102870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53" name="TextBox 10"/>
          <p:cNvSpPr txBox="1">
            <a:spLocks noChangeArrowheads="1"/>
          </p:cNvSpPr>
          <p:nvPr/>
        </p:nvSpPr>
        <p:spPr bwMode="auto">
          <a:xfrm>
            <a:off x="1102784" y="1341439"/>
            <a:ext cx="10564283" cy="506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6700" indent="-266700" eaLnBrk="1" hangingPunct="1">
              <a:lnSpc>
                <a:spcPct val="150000"/>
              </a:lnSpc>
            </a:pPr>
            <a:endParaRPr lang="en-US" altLang="zh-CN" sz="2000" b="1" dirty="0">
              <a:solidFill>
                <a:srgbClr val="FF0000"/>
              </a:solidFill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20485" name="TextBox 10"/>
          <p:cNvSpPr txBox="1">
            <a:spLocks noChangeArrowheads="1"/>
          </p:cNvSpPr>
          <p:nvPr/>
        </p:nvSpPr>
        <p:spPr bwMode="auto">
          <a:xfrm>
            <a:off x="1102785" y="1341438"/>
            <a:ext cx="10136716" cy="560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buFont typeface="Wingdings" pitchFamily="2" charset="2"/>
              <a:buChar char="u"/>
              <a:defRPr/>
            </a:pPr>
            <a:r>
              <a:rPr lang="zh-CN" altLang="en-US" sz="2400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统一公式的支撑</a:t>
            </a:r>
            <a:r>
              <a:rPr lang="en-US" altLang="zh-CN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——</a:t>
            </a:r>
            <a:r>
              <a:rPr lang="zh-CN" altLang="en-US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来自</a:t>
            </a:r>
            <a:r>
              <a:rPr lang="en-US" altLang="zh-CN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NINT</a:t>
            </a:r>
            <a:r>
              <a:rPr lang="zh-CN" altLang="en-US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（西北核技术研究所）</a:t>
            </a:r>
            <a:endParaRPr lang="en-US" altLang="zh-CN" b="1" dirty="0">
              <a:latin typeface="Arial" pitchFamily="34" charset="0"/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12294" name="TextBox 12"/>
          <p:cNvSpPr txBox="1">
            <a:spLocks noChangeArrowheads="1"/>
          </p:cNvSpPr>
          <p:nvPr/>
        </p:nvSpPr>
        <p:spPr bwMode="auto">
          <a:xfrm>
            <a:off x="857251" y="2000251"/>
            <a:ext cx="11334749" cy="217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6700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zh-CN" altLang="en-US" b="1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 </a:t>
            </a:r>
            <a:r>
              <a:rPr lang="zh-CN" altLang="en-US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纳秒脉冲固体击穿公式：</a:t>
            </a:r>
            <a:endParaRPr lang="en-US" altLang="zh-CN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marL="266700" eaLnBrk="1" hangingPunct="1">
              <a:lnSpc>
                <a:spcPct val="150000"/>
              </a:lnSpc>
              <a:defRPr/>
            </a:pPr>
            <a:r>
              <a:rPr lang="en-US" altLang="zh-CN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       </a:t>
            </a:r>
            <a:r>
              <a:rPr lang="zh-CN" altLang="en-US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尺寸效应：</a:t>
            </a:r>
            <a:endParaRPr lang="en-US" altLang="zh-CN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marL="266700" eaLnBrk="1" hangingPunct="1">
              <a:lnSpc>
                <a:spcPct val="150000"/>
              </a:lnSpc>
              <a:defRPr/>
            </a:pPr>
            <a:r>
              <a:rPr lang="en-US" altLang="zh-CN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       </a:t>
            </a:r>
            <a:r>
              <a:rPr lang="zh-CN" altLang="en-US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脉宽效应：</a:t>
            </a:r>
            <a:endParaRPr lang="en-US" altLang="zh-CN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marL="266700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endParaRPr lang="en-US" altLang="zh-CN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marL="266700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endParaRPr lang="zh-CN" altLang="en-US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10256" name="Rectangle 10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0257" name="Rectangle 12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0258" name="Rectangle 13"/>
          <p:cNvSpPr>
            <a:spLocks noChangeArrowheads="1"/>
          </p:cNvSpPr>
          <p:nvPr/>
        </p:nvSpPr>
        <p:spPr bwMode="auto">
          <a:xfrm>
            <a:off x="0" y="258763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0259" name="右箭头 13"/>
          <p:cNvSpPr>
            <a:spLocks noChangeArrowheads="1"/>
          </p:cNvSpPr>
          <p:nvPr/>
        </p:nvSpPr>
        <p:spPr bwMode="auto">
          <a:xfrm>
            <a:off x="5429251" y="2714626"/>
            <a:ext cx="1333500" cy="923448"/>
          </a:xfrm>
          <a:prstGeom prst="rightArrow">
            <a:avLst>
              <a:gd name="adj1" fmla="val 50000"/>
              <a:gd name="adj2" fmla="val 49994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150000"/>
              </a:lnSpc>
            </a:pPr>
            <a:endParaRPr lang="zh-CN" altLang="en-US" dirty="0">
              <a:ea typeface="黑体" pitchFamily="49" charset="-122"/>
            </a:endParaRPr>
          </a:p>
        </p:txBody>
      </p:sp>
      <p:sp>
        <p:nvSpPr>
          <p:cNvPr id="10260" name="Rectangle 15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0261" name="Rectangle 17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0262" name="Rectangle 7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graphicFrame>
        <p:nvGraphicFramePr>
          <p:cNvPr id="10242" name="Object 6"/>
          <p:cNvGraphicFramePr>
            <a:graphicFrameLocks noChangeAspect="1"/>
          </p:cNvGraphicFramePr>
          <p:nvPr/>
        </p:nvGraphicFramePr>
        <p:xfrm>
          <a:off x="3905251" y="2500314"/>
          <a:ext cx="1524000" cy="403225"/>
        </p:xfrm>
        <a:graphic>
          <a:graphicData uri="http://schemas.openxmlformats.org/presentationml/2006/ole">
            <p:oleObj spid="_x0000_s952322" name="Equation" r:id="rId5" imgW="774364" imgH="241195" progId="Equation.DSMT4">
              <p:embed/>
            </p:oleObj>
          </a:graphicData>
        </a:graphic>
      </p:graphicFrame>
      <p:sp>
        <p:nvSpPr>
          <p:cNvPr id="10263" name="Rectangle 9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graphicFrame>
        <p:nvGraphicFramePr>
          <p:cNvPr id="10243" name="Object 8"/>
          <p:cNvGraphicFramePr>
            <a:graphicFrameLocks noChangeAspect="1"/>
          </p:cNvGraphicFramePr>
          <p:nvPr/>
        </p:nvGraphicFramePr>
        <p:xfrm>
          <a:off x="3833284" y="2928939"/>
          <a:ext cx="2834216" cy="428625"/>
        </p:xfrm>
        <a:graphic>
          <a:graphicData uri="http://schemas.openxmlformats.org/presentationml/2006/ole">
            <p:oleObj spid="_x0000_s952323" name="Equation" r:id="rId6" imgW="1562100" imgH="279400" progId="Equation.DSMT4">
              <p:embed/>
            </p:oleObj>
          </a:graphicData>
        </a:graphic>
      </p:graphicFrame>
      <p:sp>
        <p:nvSpPr>
          <p:cNvPr id="25" name="右大括号 24"/>
          <p:cNvSpPr/>
          <p:nvPr/>
        </p:nvSpPr>
        <p:spPr>
          <a:xfrm>
            <a:off x="7143751" y="2428876"/>
            <a:ext cx="476249" cy="785813"/>
          </a:xfrm>
          <a:prstGeom prst="rightBrac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CN" altLang="en-US" dirty="0">
              <a:ea typeface="黑体" pitchFamily="49" charset="-122"/>
            </a:endParaRPr>
          </a:p>
        </p:txBody>
      </p:sp>
      <p:sp>
        <p:nvSpPr>
          <p:cNvPr id="10265" name="Rectangle 11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graphicFrame>
        <p:nvGraphicFramePr>
          <p:cNvPr id="10244" name="Object 10"/>
          <p:cNvGraphicFramePr>
            <a:graphicFrameLocks noChangeAspect="1"/>
          </p:cNvGraphicFramePr>
          <p:nvPr/>
        </p:nvGraphicFramePr>
        <p:xfrm>
          <a:off x="8572501" y="2643189"/>
          <a:ext cx="1665817" cy="428625"/>
        </p:xfrm>
        <a:graphic>
          <a:graphicData uri="http://schemas.openxmlformats.org/presentationml/2006/ole">
            <p:oleObj spid="_x0000_s952324" name="Equation" r:id="rId7" imgW="850531" imgH="253890" progId="Equation.DSMT4">
              <p:embed/>
            </p:oleObj>
          </a:graphicData>
        </a:graphic>
      </p:graphicFrame>
      <p:sp>
        <p:nvSpPr>
          <p:cNvPr id="10266" name="Rectangle 12"/>
          <p:cNvSpPr>
            <a:spLocks noChangeArrowheads="1"/>
          </p:cNvSpPr>
          <p:nvPr/>
        </p:nvSpPr>
        <p:spPr bwMode="auto">
          <a:xfrm>
            <a:off x="0" y="258763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0267" name="矩形 28"/>
          <p:cNvSpPr>
            <a:spLocks noChangeArrowheads="1"/>
          </p:cNvSpPr>
          <p:nvPr/>
        </p:nvSpPr>
        <p:spPr bwMode="auto">
          <a:xfrm>
            <a:off x="8096252" y="2286000"/>
            <a:ext cx="22621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尺寸、脉宽相互独立</a:t>
            </a:r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30" name="TextBox 12"/>
          <p:cNvSpPr txBox="1">
            <a:spLocks noChangeArrowheads="1"/>
          </p:cNvSpPr>
          <p:nvPr/>
        </p:nvSpPr>
        <p:spPr bwMode="auto">
          <a:xfrm>
            <a:off x="857251" y="3429001"/>
            <a:ext cx="11334749" cy="217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6700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zh-CN" altLang="en-US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真空间隙击穿公式：</a:t>
            </a:r>
            <a:endParaRPr lang="en-US" altLang="zh-CN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marL="266700" eaLnBrk="1" hangingPunct="1">
              <a:lnSpc>
                <a:spcPct val="150000"/>
              </a:lnSpc>
              <a:defRPr/>
            </a:pPr>
            <a:r>
              <a:rPr lang="en-US" altLang="zh-CN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       </a:t>
            </a:r>
            <a:r>
              <a:rPr lang="zh-CN" altLang="en-US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间隙效应：</a:t>
            </a:r>
            <a:endParaRPr lang="en-US" altLang="zh-CN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marL="266700" eaLnBrk="1" hangingPunct="1">
              <a:lnSpc>
                <a:spcPct val="150000"/>
              </a:lnSpc>
              <a:defRPr/>
            </a:pPr>
            <a:r>
              <a:rPr lang="en-US" altLang="zh-CN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       </a:t>
            </a:r>
            <a:r>
              <a:rPr lang="zh-CN" altLang="en-US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脉宽效应：</a:t>
            </a:r>
            <a:endParaRPr lang="en-US" altLang="zh-CN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marL="266700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endParaRPr lang="en-US" altLang="zh-CN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marL="266700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endParaRPr lang="zh-CN" altLang="en-US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</p:txBody>
      </p:sp>
      <p:graphicFrame>
        <p:nvGraphicFramePr>
          <p:cNvPr id="10245" name="Object 14"/>
          <p:cNvGraphicFramePr>
            <a:graphicFrameLocks noChangeAspect="1"/>
          </p:cNvGraphicFramePr>
          <p:nvPr/>
        </p:nvGraphicFramePr>
        <p:xfrm>
          <a:off x="3890434" y="4357689"/>
          <a:ext cx="1729317" cy="369887"/>
        </p:xfrm>
        <a:graphic>
          <a:graphicData uri="http://schemas.openxmlformats.org/presentationml/2006/ole">
            <p:oleObj spid="_x0000_s952325" name="Equation" r:id="rId8" imgW="952200" imgH="241200" progId="Equation.DSMT4">
              <p:embed/>
            </p:oleObj>
          </a:graphicData>
        </a:graphic>
      </p:graphicFrame>
      <p:sp>
        <p:nvSpPr>
          <p:cNvPr id="33" name="右大括号 32"/>
          <p:cNvSpPr/>
          <p:nvPr/>
        </p:nvSpPr>
        <p:spPr>
          <a:xfrm>
            <a:off x="7143751" y="3857626"/>
            <a:ext cx="476249" cy="785813"/>
          </a:xfrm>
          <a:prstGeom prst="rightBrac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CN" altLang="en-US" dirty="0">
              <a:ea typeface="黑体" pitchFamily="49" charset="-122"/>
            </a:endParaRPr>
          </a:p>
        </p:txBody>
      </p:sp>
      <p:sp>
        <p:nvSpPr>
          <p:cNvPr id="10270" name="矩形 34"/>
          <p:cNvSpPr>
            <a:spLocks noChangeArrowheads="1"/>
          </p:cNvSpPr>
          <p:nvPr/>
        </p:nvSpPr>
        <p:spPr bwMode="auto">
          <a:xfrm>
            <a:off x="8096252" y="3714750"/>
            <a:ext cx="22621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间隙、脉宽相互独立</a:t>
            </a:r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36" name="TextBox 12"/>
          <p:cNvSpPr txBox="1">
            <a:spLocks noChangeArrowheads="1"/>
          </p:cNvSpPr>
          <p:nvPr/>
        </p:nvSpPr>
        <p:spPr bwMode="auto">
          <a:xfrm>
            <a:off x="857251" y="4830763"/>
            <a:ext cx="11334749" cy="217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6700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zh-CN" altLang="en-US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真空击穿的面积效应公式：</a:t>
            </a:r>
            <a:endParaRPr lang="en-US" altLang="zh-CN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marL="266700" eaLnBrk="1" hangingPunct="1">
              <a:lnSpc>
                <a:spcPct val="150000"/>
              </a:lnSpc>
              <a:defRPr/>
            </a:pPr>
            <a:r>
              <a:rPr lang="en-US" altLang="zh-CN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       </a:t>
            </a:r>
            <a:r>
              <a:rPr lang="zh-CN" altLang="en-US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面积效应：</a:t>
            </a:r>
            <a:endParaRPr lang="en-US" altLang="zh-CN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marL="266700" eaLnBrk="1" hangingPunct="1">
              <a:lnSpc>
                <a:spcPct val="150000"/>
              </a:lnSpc>
              <a:defRPr/>
            </a:pPr>
            <a:r>
              <a:rPr lang="en-US" altLang="zh-CN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       </a:t>
            </a:r>
            <a:r>
              <a:rPr lang="zh-CN" altLang="en-US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脉宽效应：</a:t>
            </a:r>
            <a:endParaRPr lang="en-US" altLang="zh-CN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marL="266700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endParaRPr lang="en-US" altLang="zh-CN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marL="266700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endParaRPr lang="zh-CN" altLang="en-US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</p:txBody>
      </p:sp>
      <p:graphicFrame>
        <p:nvGraphicFramePr>
          <p:cNvPr id="10246" name="Object 17"/>
          <p:cNvGraphicFramePr>
            <a:graphicFrameLocks noChangeAspect="1"/>
          </p:cNvGraphicFramePr>
          <p:nvPr/>
        </p:nvGraphicFramePr>
        <p:xfrm>
          <a:off x="3833284" y="5759451"/>
          <a:ext cx="2834216" cy="428625"/>
        </p:xfrm>
        <a:graphic>
          <a:graphicData uri="http://schemas.openxmlformats.org/presentationml/2006/ole">
            <p:oleObj spid="_x0000_s952326" name="Equation" r:id="rId9" imgW="1562100" imgH="279400" progId="Equation.DSMT4">
              <p:embed/>
            </p:oleObj>
          </a:graphicData>
        </a:graphic>
      </p:graphicFrame>
      <p:sp>
        <p:nvSpPr>
          <p:cNvPr id="39" name="右大括号 38"/>
          <p:cNvSpPr/>
          <p:nvPr/>
        </p:nvSpPr>
        <p:spPr>
          <a:xfrm>
            <a:off x="7143751" y="5259388"/>
            <a:ext cx="476249" cy="785812"/>
          </a:xfrm>
          <a:prstGeom prst="rightBrac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CN" altLang="en-US" dirty="0">
              <a:ea typeface="黑体" pitchFamily="49" charset="-122"/>
            </a:endParaRPr>
          </a:p>
        </p:txBody>
      </p:sp>
      <p:sp>
        <p:nvSpPr>
          <p:cNvPr id="10273" name="矩形 40"/>
          <p:cNvSpPr>
            <a:spLocks noChangeArrowheads="1"/>
          </p:cNvSpPr>
          <p:nvPr/>
        </p:nvSpPr>
        <p:spPr bwMode="auto">
          <a:xfrm>
            <a:off x="8096252" y="5116514"/>
            <a:ext cx="22621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面积、脉宽相互独立</a:t>
            </a:r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0274" name="Rectangle 20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graphicFrame>
        <p:nvGraphicFramePr>
          <p:cNvPr id="10247" name="Object 19"/>
          <p:cNvGraphicFramePr>
            <a:graphicFrameLocks noChangeAspect="1"/>
          </p:cNvGraphicFramePr>
          <p:nvPr/>
        </p:nvGraphicFramePr>
        <p:xfrm>
          <a:off x="3871384" y="3929064"/>
          <a:ext cx="1557867" cy="357187"/>
        </p:xfrm>
        <a:graphic>
          <a:graphicData uri="http://schemas.openxmlformats.org/presentationml/2006/ole">
            <p:oleObj spid="_x0000_s952327" name="Equation" r:id="rId10" imgW="888614" imgH="241195" progId="Equation.DSMT4">
              <p:embed/>
            </p:oleObj>
          </a:graphicData>
        </a:graphic>
      </p:graphicFrame>
      <p:sp>
        <p:nvSpPr>
          <p:cNvPr id="10275" name="Rectangle 21"/>
          <p:cNvSpPr>
            <a:spLocks noChangeArrowheads="1"/>
          </p:cNvSpPr>
          <p:nvPr/>
        </p:nvSpPr>
        <p:spPr bwMode="auto">
          <a:xfrm>
            <a:off x="0" y="24447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0276" name="Rectangle 23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graphicFrame>
        <p:nvGraphicFramePr>
          <p:cNvPr id="10248" name="Object 22"/>
          <p:cNvGraphicFramePr>
            <a:graphicFrameLocks noChangeAspect="1"/>
          </p:cNvGraphicFramePr>
          <p:nvPr/>
        </p:nvGraphicFramePr>
        <p:xfrm>
          <a:off x="8667751" y="4143375"/>
          <a:ext cx="1519767" cy="357188"/>
        </p:xfrm>
        <a:graphic>
          <a:graphicData uri="http://schemas.openxmlformats.org/presentationml/2006/ole">
            <p:oleObj spid="_x0000_s952328" name="Equation" r:id="rId11" imgW="901309" imgH="253890" progId="Equation.DSMT4">
              <p:embed/>
            </p:oleObj>
          </a:graphicData>
        </a:graphic>
      </p:graphicFrame>
      <p:sp>
        <p:nvSpPr>
          <p:cNvPr id="10277" name="Rectangle 25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graphicFrame>
        <p:nvGraphicFramePr>
          <p:cNvPr id="10249" name="Object 24"/>
          <p:cNvGraphicFramePr>
            <a:graphicFrameLocks noChangeAspect="1"/>
          </p:cNvGraphicFramePr>
          <p:nvPr/>
        </p:nvGraphicFramePr>
        <p:xfrm>
          <a:off x="3905251" y="5357814"/>
          <a:ext cx="1394883" cy="357187"/>
        </p:xfrm>
        <a:graphic>
          <a:graphicData uri="http://schemas.openxmlformats.org/presentationml/2006/ole">
            <p:oleObj spid="_x0000_s952329" name="Equation" r:id="rId12" imgW="799753" imgH="241195" progId="Equation.DSMT4">
              <p:embed/>
            </p:oleObj>
          </a:graphicData>
        </a:graphic>
      </p:graphicFrame>
      <p:sp>
        <p:nvSpPr>
          <p:cNvPr id="10278" name="Rectangle 26"/>
          <p:cNvSpPr>
            <a:spLocks noChangeArrowheads="1"/>
          </p:cNvSpPr>
          <p:nvPr/>
        </p:nvSpPr>
        <p:spPr bwMode="auto">
          <a:xfrm>
            <a:off x="0" y="24447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0279" name="Rectangle 28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graphicFrame>
        <p:nvGraphicFramePr>
          <p:cNvPr id="10250" name="Object 27"/>
          <p:cNvGraphicFramePr>
            <a:graphicFrameLocks noChangeAspect="1"/>
          </p:cNvGraphicFramePr>
          <p:nvPr/>
        </p:nvGraphicFramePr>
        <p:xfrm>
          <a:off x="8572501" y="5500689"/>
          <a:ext cx="1858433" cy="428625"/>
        </p:xfrm>
        <a:graphic>
          <a:graphicData uri="http://schemas.openxmlformats.org/presentationml/2006/ole">
            <p:oleObj spid="_x0000_s952330" name="Equation" r:id="rId13" imgW="914400" imgH="254000" progId="Equation.DSMT4">
              <p:embed/>
            </p:oleObj>
          </a:graphicData>
        </a:graphic>
      </p:graphicFrame>
      <p:sp>
        <p:nvSpPr>
          <p:cNvPr id="10280" name="Text Box 4"/>
          <p:cNvSpPr txBox="1">
            <a:spLocks noChangeArrowheads="1"/>
          </p:cNvSpPr>
          <p:nvPr/>
        </p:nvSpPr>
        <p:spPr bwMode="auto">
          <a:xfrm>
            <a:off x="1172634" y="476251"/>
            <a:ext cx="1025736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3600" dirty="0">
                <a:solidFill>
                  <a:schemeClr val="tx2"/>
                </a:solidFill>
                <a:ea typeface="黑体" pitchFamily="49" charset="-122"/>
                <a:sym typeface="黑体" pitchFamily="49" charset="-122"/>
              </a:rPr>
              <a:t>3 </a:t>
            </a:r>
            <a:r>
              <a:rPr lang="zh-CN" altLang="en-US" sz="3600" dirty="0">
                <a:solidFill>
                  <a:schemeClr val="tx2"/>
                </a:solidFill>
                <a:ea typeface="黑体" pitchFamily="49" charset="-122"/>
                <a:sym typeface="黑体" pitchFamily="49" charset="-122"/>
              </a:rPr>
              <a:t>统一公式的支撑及应用条件</a:t>
            </a:r>
          </a:p>
        </p:txBody>
      </p:sp>
      <p:graphicFrame>
        <p:nvGraphicFramePr>
          <p:cNvPr id="10251" name="Object 6"/>
          <p:cNvGraphicFramePr>
            <a:graphicFrameLocks noChangeAspect="1"/>
          </p:cNvGraphicFramePr>
          <p:nvPr/>
        </p:nvGraphicFramePr>
        <p:xfrm>
          <a:off x="9906001" y="1428751"/>
          <a:ext cx="1809751" cy="765175"/>
        </p:xfrm>
        <a:graphic>
          <a:graphicData uri="http://schemas.openxmlformats.org/presentationml/2006/ole">
            <p:oleObj spid="_x0000_s952331" name="Equation" r:id="rId14" imgW="723586" imgH="368140" progId="Equation.DSMT4">
              <p:embed/>
            </p:oleObj>
          </a:graphicData>
        </a:graphic>
      </p:graphicFrame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接连接符 8"/>
          <p:cNvCxnSpPr/>
          <p:nvPr/>
        </p:nvCxnSpPr>
        <p:spPr>
          <a:xfrm>
            <a:off x="857251" y="1357314"/>
            <a:ext cx="102870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69" name="TextBox 10"/>
          <p:cNvSpPr txBox="1">
            <a:spLocks noChangeArrowheads="1"/>
          </p:cNvSpPr>
          <p:nvPr/>
        </p:nvSpPr>
        <p:spPr bwMode="auto">
          <a:xfrm>
            <a:off x="1102784" y="1341439"/>
            <a:ext cx="10564283" cy="506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6700" indent="-266700" eaLnBrk="1" hangingPunct="1">
              <a:lnSpc>
                <a:spcPct val="150000"/>
              </a:lnSpc>
            </a:pPr>
            <a:endParaRPr lang="en-US" altLang="zh-CN" sz="2000" b="1" dirty="0">
              <a:solidFill>
                <a:srgbClr val="FF0000"/>
              </a:solidFill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22533" name="TextBox 10"/>
          <p:cNvSpPr txBox="1">
            <a:spLocks noChangeArrowheads="1"/>
          </p:cNvSpPr>
          <p:nvPr/>
        </p:nvSpPr>
        <p:spPr bwMode="auto">
          <a:xfrm>
            <a:off x="1102784" y="1341439"/>
            <a:ext cx="11089216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buFont typeface="Wingdings" pitchFamily="2" charset="2"/>
              <a:buChar char="u"/>
              <a:defRPr/>
            </a:pPr>
            <a:r>
              <a:rPr lang="zh-CN" altLang="en-US" sz="2400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各个公式的应用条件</a:t>
            </a:r>
            <a:r>
              <a:rPr lang="en-US" altLang="zh-CN" sz="2400" b="1" dirty="0">
                <a:latin typeface="Arial" pitchFamily="34" charset="0"/>
                <a:ea typeface="黑体" pitchFamily="49" charset="-122"/>
                <a:sym typeface="黑体" pitchFamily="49" charset="-122"/>
              </a:rPr>
              <a:t>  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u"/>
              <a:defRPr/>
            </a:pPr>
            <a:endParaRPr lang="en-US" altLang="zh-CN" sz="2400" b="1" dirty="0">
              <a:latin typeface="Arial" pitchFamily="34" charset="0"/>
              <a:ea typeface="黑体" pitchFamily="49" charset="-122"/>
              <a:sym typeface="黑体" pitchFamily="49" charset="-122"/>
            </a:endParaRPr>
          </a:p>
          <a:p>
            <a:pPr eaLnBrk="1" hangingPunct="1">
              <a:lnSpc>
                <a:spcPct val="150000"/>
              </a:lnSpc>
              <a:defRPr/>
            </a:pPr>
            <a:endParaRPr lang="en-US" altLang="zh-CN" sz="2400" b="1" dirty="0">
              <a:latin typeface="Arial" pitchFamily="34" charset="0"/>
              <a:ea typeface="黑体" pitchFamily="49" charset="-122"/>
              <a:sym typeface="黑体" pitchFamily="49" charset="-122"/>
            </a:endParaRPr>
          </a:p>
          <a:p>
            <a:pPr eaLnBrk="1" hangingPunct="1">
              <a:lnSpc>
                <a:spcPct val="150000"/>
              </a:lnSpc>
              <a:defRPr/>
            </a:pPr>
            <a:endParaRPr lang="en-US" altLang="zh-CN" sz="2400" b="1" dirty="0">
              <a:latin typeface="Arial" pitchFamily="34" charset="0"/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13318" name="TextBox 12"/>
          <p:cNvSpPr txBox="1">
            <a:spLocks noChangeArrowheads="1"/>
          </p:cNvSpPr>
          <p:nvPr/>
        </p:nvSpPr>
        <p:spPr bwMode="auto">
          <a:xfrm>
            <a:off x="1047751" y="1928813"/>
            <a:ext cx="10763249" cy="217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8775" indent="-266700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altLang="zh-CN" dirty="0">
                <a:latin typeface="Times New Roman" pitchFamily="18" charset="0"/>
                <a:ea typeface="黑体" pitchFamily="49" charset="-122"/>
                <a:sym typeface="黑体" pitchFamily="49" charset="-122"/>
              </a:rPr>
              <a:t>Martin</a:t>
            </a:r>
            <a:r>
              <a:rPr lang="zh-CN" altLang="en-US" dirty="0">
                <a:latin typeface="Times New Roman" pitchFamily="18" charset="0"/>
                <a:ea typeface="黑体" pitchFamily="49" charset="-122"/>
                <a:sym typeface="黑体" pitchFamily="49" charset="-122"/>
              </a:rPr>
              <a:t>气体击穿公式：</a:t>
            </a:r>
            <a:r>
              <a:rPr lang="en-US" altLang="zh-CN" dirty="0">
                <a:latin typeface="Times New Roman" pitchFamily="18" charset="0"/>
                <a:ea typeface="黑体" pitchFamily="49" charset="-122"/>
                <a:sym typeface="黑体" pitchFamily="49" charset="-122"/>
              </a:rPr>
              <a:t>Martin</a:t>
            </a:r>
            <a:r>
              <a:rPr lang="zh-CN" altLang="en-US" dirty="0">
                <a:latin typeface="Times New Roman" pitchFamily="18" charset="0"/>
                <a:ea typeface="黑体" pitchFamily="49" charset="-122"/>
                <a:sym typeface="黑体" pitchFamily="49" charset="-122"/>
              </a:rPr>
              <a:t>原著给出</a:t>
            </a:r>
            <a:r>
              <a:rPr lang="zh-CN" altLang="en-US" dirty="0">
                <a:latin typeface="Times New Roman" pitchFamily="18" charset="0"/>
                <a:ea typeface="黑体" pitchFamily="49" charset="-122"/>
              </a:rPr>
              <a:t>间隙</a:t>
            </a:r>
            <a:r>
              <a:rPr lang="en-US" i="1" dirty="0">
                <a:latin typeface="Times New Roman" pitchFamily="18" charset="0"/>
                <a:ea typeface="黑体" pitchFamily="49" charset="-122"/>
              </a:rPr>
              <a:t>g</a:t>
            </a:r>
            <a:r>
              <a:rPr lang="zh-CN" altLang="en-US" dirty="0">
                <a:latin typeface="Times New Roman" pitchFamily="18" charset="0"/>
                <a:ea typeface="黑体" pitchFamily="49" charset="-122"/>
              </a:rPr>
              <a:t>的适用范围可到</a:t>
            </a:r>
            <a:r>
              <a:rPr lang="en-US" dirty="0">
                <a:latin typeface="Times New Roman" pitchFamily="18" charset="0"/>
                <a:ea typeface="黑体" pitchFamily="49" charset="-122"/>
              </a:rPr>
              <a:t>10 cm</a:t>
            </a:r>
            <a:r>
              <a:rPr lang="zh-CN" altLang="en-US" dirty="0">
                <a:latin typeface="Times New Roman" pitchFamily="18" charset="0"/>
                <a:ea typeface="黑体" pitchFamily="49" charset="-122"/>
              </a:rPr>
              <a:t>；同时，文献分析得出</a:t>
            </a:r>
            <a:r>
              <a:rPr lang="en-US" i="1" dirty="0" err="1">
                <a:latin typeface="Times New Roman" pitchFamily="18" charset="0"/>
                <a:ea typeface="黑体" pitchFamily="49" charset="-122"/>
              </a:rPr>
              <a:t>t</a:t>
            </a:r>
            <a:r>
              <a:rPr lang="en-US" i="1" baseline="-25000" dirty="0" err="1">
                <a:latin typeface="Times New Roman" pitchFamily="18" charset="0"/>
                <a:ea typeface="黑体" pitchFamily="49" charset="-122"/>
              </a:rPr>
              <a:t>eff</a:t>
            </a:r>
            <a:r>
              <a:rPr lang="zh-CN" altLang="en-US" dirty="0">
                <a:latin typeface="Times New Roman" pitchFamily="18" charset="0"/>
                <a:ea typeface="黑体" pitchFamily="49" charset="-122"/>
              </a:rPr>
              <a:t>的范围为</a:t>
            </a:r>
            <a:r>
              <a:rPr lang="en-US" dirty="0">
                <a:latin typeface="Times New Roman" pitchFamily="18" charset="0"/>
                <a:ea typeface="黑体" pitchFamily="49" charset="-122"/>
              </a:rPr>
              <a:t>0.1 ns</a:t>
            </a:r>
            <a:r>
              <a:rPr lang="zh-CN" altLang="en-US" dirty="0">
                <a:latin typeface="Times New Roman" pitchFamily="18" charset="0"/>
                <a:ea typeface="黑体" pitchFamily="49" charset="-122"/>
              </a:rPr>
              <a:t>至</a:t>
            </a:r>
            <a:r>
              <a:rPr lang="en-US" dirty="0">
                <a:latin typeface="Times New Roman" pitchFamily="18" charset="0"/>
                <a:ea typeface="黑体" pitchFamily="49" charset="-122"/>
              </a:rPr>
              <a:t>10 </a:t>
            </a:r>
            <a:r>
              <a:rPr lang="en-US" dirty="0" err="1">
                <a:latin typeface="Times New Roman" pitchFamily="18" charset="0"/>
                <a:ea typeface="黑体" pitchFamily="49" charset="-122"/>
              </a:rPr>
              <a:t>μs</a:t>
            </a:r>
            <a:endParaRPr lang="en-US" dirty="0">
              <a:latin typeface="Times New Roman" pitchFamily="18" charset="0"/>
              <a:ea typeface="黑体" pitchFamily="49" charset="-122"/>
            </a:endParaRPr>
          </a:p>
          <a:p>
            <a:pPr marL="358775" indent="-266700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altLang="zh-CN" dirty="0">
                <a:latin typeface="Times New Roman" pitchFamily="18" charset="0"/>
                <a:ea typeface="黑体" pitchFamily="49" charset="-122"/>
                <a:sym typeface="黑体" pitchFamily="49" charset="-122"/>
              </a:rPr>
              <a:t>Martin</a:t>
            </a:r>
            <a:r>
              <a:rPr lang="zh-CN" altLang="en-US" dirty="0">
                <a:latin typeface="Times New Roman" pitchFamily="18" charset="0"/>
                <a:ea typeface="黑体" pitchFamily="49" charset="-122"/>
                <a:sym typeface="黑体" pitchFamily="49" charset="-122"/>
              </a:rPr>
              <a:t>液体击穿公式：</a:t>
            </a:r>
            <a:r>
              <a:rPr lang="zh-CN" altLang="en-US" dirty="0">
                <a:latin typeface="Times New Roman" pitchFamily="18" charset="0"/>
                <a:ea typeface="黑体" pitchFamily="49" charset="-122"/>
              </a:rPr>
              <a:t>文献回顾得出</a:t>
            </a:r>
            <a:r>
              <a:rPr lang="en-US" i="1" dirty="0" err="1">
                <a:latin typeface="Times New Roman" pitchFamily="18" charset="0"/>
                <a:ea typeface="黑体" pitchFamily="49" charset="-122"/>
              </a:rPr>
              <a:t>t</a:t>
            </a:r>
            <a:r>
              <a:rPr lang="en-US" i="1" baseline="-25000" dirty="0" err="1">
                <a:latin typeface="Times New Roman" pitchFamily="18" charset="0"/>
                <a:ea typeface="黑体" pitchFamily="49" charset="-122"/>
              </a:rPr>
              <a:t>eff</a:t>
            </a:r>
            <a:r>
              <a:rPr lang="zh-CN" altLang="en-US" dirty="0">
                <a:latin typeface="Times New Roman" pitchFamily="18" charset="0"/>
                <a:ea typeface="黑体" pitchFamily="49" charset="-122"/>
              </a:rPr>
              <a:t>的范围为</a:t>
            </a:r>
            <a:r>
              <a:rPr lang="en-US" dirty="0">
                <a:latin typeface="Times New Roman" pitchFamily="18" charset="0"/>
                <a:ea typeface="黑体" pitchFamily="49" charset="-122"/>
              </a:rPr>
              <a:t>0.1 </a:t>
            </a:r>
            <a:r>
              <a:rPr lang="en-US" dirty="0" err="1">
                <a:latin typeface="Times New Roman" pitchFamily="18" charset="0"/>
                <a:ea typeface="黑体" pitchFamily="49" charset="-122"/>
              </a:rPr>
              <a:t>μs</a:t>
            </a:r>
            <a:r>
              <a:rPr lang="en-US" dirty="0">
                <a:latin typeface="Times New Roman" pitchFamily="18" charset="0"/>
                <a:ea typeface="黑体" pitchFamily="49" charset="-122"/>
              </a:rPr>
              <a:t> </a:t>
            </a:r>
            <a:r>
              <a:rPr lang="zh-CN" altLang="en-US" dirty="0">
                <a:latin typeface="Times New Roman" pitchFamily="18" charset="0"/>
                <a:ea typeface="黑体" pitchFamily="49" charset="-122"/>
              </a:rPr>
              <a:t>至</a:t>
            </a:r>
            <a:r>
              <a:rPr lang="en-US" dirty="0">
                <a:latin typeface="Times New Roman" pitchFamily="18" charset="0"/>
                <a:ea typeface="黑体" pitchFamily="49" charset="-122"/>
              </a:rPr>
              <a:t>10 </a:t>
            </a:r>
            <a:r>
              <a:rPr lang="en-US" dirty="0" err="1">
                <a:latin typeface="Times New Roman" pitchFamily="18" charset="0"/>
                <a:ea typeface="黑体" pitchFamily="49" charset="-122"/>
              </a:rPr>
              <a:t>μs</a:t>
            </a:r>
            <a:r>
              <a:rPr lang="zh-CN" altLang="en-US" dirty="0">
                <a:latin typeface="Times New Roman" pitchFamily="18" charset="0"/>
                <a:ea typeface="黑体" pitchFamily="49" charset="-122"/>
              </a:rPr>
              <a:t>；对于变压器油中的电极面积</a:t>
            </a:r>
            <a:r>
              <a:rPr lang="en-US" i="1" dirty="0">
                <a:latin typeface="Times New Roman" pitchFamily="18" charset="0"/>
                <a:ea typeface="黑体" pitchFamily="49" charset="-122"/>
              </a:rPr>
              <a:t>A</a:t>
            </a:r>
            <a:r>
              <a:rPr lang="en-US" i="1" baseline="-25000" dirty="0">
                <a:latin typeface="Times New Roman" pitchFamily="18" charset="0"/>
                <a:ea typeface="黑体" pitchFamily="49" charset="-122"/>
              </a:rPr>
              <a:t>l</a:t>
            </a:r>
            <a:r>
              <a:rPr lang="zh-CN" altLang="en-US" dirty="0">
                <a:latin typeface="Times New Roman" pitchFamily="18" charset="0"/>
                <a:ea typeface="黑体" pitchFamily="49" charset="-122"/>
              </a:rPr>
              <a:t>，文献中给出了其范围，具体为</a:t>
            </a:r>
            <a:r>
              <a:rPr lang="en-US" dirty="0">
                <a:latin typeface="Times New Roman" pitchFamily="18" charset="0"/>
                <a:ea typeface="黑体" pitchFamily="49" charset="-122"/>
              </a:rPr>
              <a:t>0.1 cm</a:t>
            </a:r>
            <a:r>
              <a:rPr lang="en-US" baseline="30000" dirty="0">
                <a:latin typeface="Times New Roman" pitchFamily="18" charset="0"/>
                <a:ea typeface="黑体" pitchFamily="49" charset="-122"/>
              </a:rPr>
              <a:t>2</a:t>
            </a:r>
            <a:r>
              <a:rPr lang="zh-CN" altLang="en-US" dirty="0">
                <a:latin typeface="Times New Roman" pitchFamily="18" charset="0"/>
                <a:ea typeface="黑体" pitchFamily="49" charset="-122"/>
              </a:rPr>
              <a:t>到</a:t>
            </a:r>
            <a:r>
              <a:rPr lang="en-US" dirty="0">
                <a:latin typeface="Times New Roman" pitchFamily="18" charset="0"/>
                <a:ea typeface="黑体" pitchFamily="49" charset="-122"/>
              </a:rPr>
              <a:t>10</a:t>
            </a:r>
            <a:r>
              <a:rPr lang="en-US" baseline="30000" dirty="0">
                <a:latin typeface="Times New Roman" pitchFamily="18" charset="0"/>
                <a:ea typeface="黑体" pitchFamily="49" charset="-122"/>
              </a:rPr>
              <a:t>5</a:t>
            </a:r>
            <a:r>
              <a:rPr lang="en-US" dirty="0">
                <a:latin typeface="Times New Roman" pitchFamily="18" charset="0"/>
                <a:ea typeface="黑体" pitchFamily="49" charset="-122"/>
              </a:rPr>
              <a:t> cm</a:t>
            </a:r>
            <a:r>
              <a:rPr lang="en-US" baseline="30000" dirty="0">
                <a:latin typeface="Times New Roman" pitchFamily="18" charset="0"/>
                <a:ea typeface="黑体" pitchFamily="49" charset="-122"/>
              </a:rPr>
              <a:t>2</a:t>
            </a:r>
            <a:endParaRPr lang="en-US" altLang="zh-CN" dirty="0">
              <a:latin typeface="Times New Roman" pitchFamily="18" charset="0"/>
              <a:ea typeface="黑体" pitchFamily="49" charset="-122"/>
              <a:sym typeface="黑体" pitchFamily="49" charset="-122"/>
            </a:endParaRPr>
          </a:p>
          <a:p>
            <a:pPr indent="447675" eaLnBrk="1" hangingPunct="1">
              <a:lnSpc>
                <a:spcPct val="150000"/>
              </a:lnSpc>
              <a:defRPr/>
            </a:pPr>
            <a:r>
              <a:rPr lang="en-US" altLang="zh-CN" b="1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 </a:t>
            </a:r>
            <a:endParaRPr lang="zh-CN" altLang="en-US" b="1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11272" name="Rectangle 10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1273" name="Rectangle 12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1274" name="Text Box 4"/>
          <p:cNvSpPr txBox="1">
            <a:spLocks noChangeArrowheads="1"/>
          </p:cNvSpPr>
          <p:nvPr/>
        </p:nvSpPr>
        <p:spPr bwMode="auto">
          <a:xfrm>
            <a:off x="1172634" y="476251"/>
            <a:ext cx="1025736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3600" dirty="0">
                <a:solidFill>
                  <a:schemeClr val="tx2"/>
                </a:solidFill>
                <a:ea typeface="黑体" pitchFamily="49" charset="-122"/>
                <a:sym typeface="黑体" pitchFamily="49" charset="-122"/>
              </a:rPr>
              <a:t>3 </a:t>
            </a:r>
            <a:r>
              <a:rPr lang="zh-CN" altLang="en-US" sz="3600" dirty="0">
                <a:solidFill>
                  <a:schemeClr val="tx2"/>
                </a:solidFill>
                <a:ea typeface="黑体" pitchFamily="49" charset="-122"/>
                <a:sym typeface="黑体" pitchFamily="49" charset="-122"/>
              </a:rPr>
              <a:t>统一公式的支撑及应用条件</a:t>
            </a:r>
          </a:p>
        </p:txBody>
      </p:sp>
      <p:graphicFrame>
        <p:nvGraphicFramePr>
          <p:cNvPr id="953348" name="Object 9"/>
          <p:cNvGraphicFramePr>
            <a:graphicFrameLocks noChangeAspect="1"/>
          </p:cNvGraphicFramePr>
          <p:nvPr/>
        </p:nvGraphicFramePr>
        <p:xfrm>
          <a:off x="1655310" y="3663724"/>
          <a:ext cx="4046537" cy="2857500"/>
        </p:xfrm>
        <a:graphic>
          <a:graphicData uri="http://schemas.openxmlformats.org/presentationml/2006/ole">
            <p:oleObj spid="_x0000_s953348" name="Graph" r:id="rId5" imgW="26730843" imgH="18889848" progId="Origin50.Graph">
              <p:embed/>
            </p:oleObj>
          </a:graphicData>
        </a:graphic>
      </p:graphicFrame>
      <p:graphicFrame>
        <p:nvGraphicFramePr>
          <p:cNvPr id="953349" name="Object 11"/>
          <p:cNvGraphicFramePr>
            <a:graphicFrameLocks noChangeAspect="1"/>
          </p:cNvGraphicFramePr>
          <p:nvPr/>
        </p:nvGraphicFramePr>
        <p:xfrm>
          <a:off x="6901543" y="3696381"/>
          <a:ext cx="4143375" cy="2925762"/>
        </p:xfrm>
        <a:graphic>
          <a:graphicData uri="http://schemas.openxmlformats.org/presentationml/2006/ole">
            <p:oleObj spid="_x0000_s953349" name="Graph" r:id="rId6" imgW="26730843" imgH="18889848" progId="Origin50.Graph">
              <p:embed/>
            </p:oleObj>
          </a:graphicData>
        </a:graphic>
      </p:graphicFrame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接连接符 8"/>
          <p:cNvCxnSpPr/>
          <p:nvPr/>
        </p:nvCxnSpPr>
        <p:spPr>
          <a:xfrm>
            <a:off x="857251" y="1357314"/>
            <a:ext cx="102870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795" name="TextBox 10"/>
          <p:cNvSpPr txBox="1">
            <a:spLocks noChangeArrowheads="1"/>
          </p:cNvSpPr>
          <p:nvPr/>
        </p:nvSpPr>
        <p:spPr bwMode="auto">
          <a:xfrm>
            <a:off x="1102784" y="1341439"/>
            <a:ext cx="10564283" cy="506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6700" indent="-266700" eaLnBrk="1" hangingPunct="1">
              <a:lnSpc>
                <a:spcPct val="150000"/>
              </a:lnSpc>
            </a:pPr>
            <a:endParaRPr lang="en-US" altLang="zh-CN" sz="2000" b="1" dirty="0">
              <a:solidFill>
                <a:srgbClr val="FF0000"/>
              </a:solidFill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22533" name="TextBox 10"/>
          <p:cNvSpPr txBox="1">
            <a:spLocks noChangeArrowheads="1"/>
          </p:cNvSpPr>
          <p:nvPr/>
        </p:nvSpPr>
        <p:spPr bwMode="auto">
          <a:xfrm>
            <a:off x="1102784" y="1341439"/>
            <a:ext cx="11089216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buFont typeface="Wingdings" pitchFamily="2" charset="2"/>
              <a:buChar char="u"/>
              <a:defRPr/>
            </a:pPr>
            <a:r>
              <a:rPr lang="zh-CN" altLang="en-US" sz="2400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各个公式的应用条件</a:t>
            </a:r>
            <a:r>
              <a:rPr lang="en-US" altLang="zh-CN" sz="2400" b="1" dirty="0">
                <a:latin typeface="Arial" pitchFamily="34" charset="0"/>
                <a:ea typeface="黑体" pitchFamily="49" charset="-122"/>
                <a:sym typeface="黑体" pitchFamily="49" charset="-122"/>
              </a:rPr>
              <a:t>  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u"/>
              <a:defRPr/>
            </a:pPr>
            <a:endParaRPr lang="en-US" altLang="zh-CN" sz="2400" b="1" dirty="0">
              <a:latin typeface="Arial" pitchFamily="34" charset="0"/>
              <a:ea typeface="黑体" pitchFamily="49" charset="-122"/>
              <a:sym typeface="黑体" pitchFamily="49" charset="-122"/>
            </a:endParaRPr>
          </a:p>
          <a:p>
            <a:pPr eaLnBrk="1" hangingPunct="1">
              <a:lnSpc>
                <a:spcPct val="150000"/>
              </a:lnSpc>
              <a:defRPr/>
            </a:pPr>
            <a:endParaRPr lang="en-US" altLang="zh-CN" sz="2400" b="1" dirty="0">
              <a:latin typeface="Arial" pitchFamily="34" charset="0"/>
              <a:ea typeface="黑体" pitchFamily="49" charset="-122"/>
              <a:sym typeface="黑体" pitchFamily="49" charset="-122"/>
            </a:endParaRPr>
          </a:p>
          <a:p>
            <a:pPr eaLnBrk="1" hangingPunct="1">
              <a:lnSpc>
                <a:spcPct val="150000"/>
              </a:lnSpc>
              <a:defRPr/>
            </a:pPr>
            <a:endParaRPr lang="en-US" altLang="zh-CN" sz="2400" b="1" dirty="0">
              <a:latin typeface="Arial" pitchFamily="34" charset="0"/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13318" name="TextBox 12"/>
          <p:cNvSpPr txBox="1">
            <a:spLocks noChangeArrowheads="1"/>
          </p:cNvSpPr>
          <p:nvPr/>
        </p:nvSpPr>
        <p:spPr bwMode="auto">
          <a:xfrm>
            <a:off x="1047751" y="1928814"/>
            <a:ext cx="10763249" cy="216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8775" indent="-266700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zh-CN" altLang="en-US" dirty="0">
                <a:latin typeface="Times New Roman" pitchFamily="18" charset="0"/>
                <a:ea typeface="黑体" pitchFamily="49" charset="-122"/>
                <a:sym typeface="黑体" pitchFamily="49" charset="-122"/>
              </a:rPr>
              <a:t>真空沿面公式：</a:t>
            </a:r>
            <a:r>
              <a:rPr lang="en-US" altLang="zh-CN" dirty="0">
                <a:latin typeface="Times New Roman" pitchFamily="18" charset="0"/>
                <a:ea typeface="黑体" pitchFamily="49" charset="-122"/>
                <a:sym typeface="黑体" pitchFamily="49" charset="-122"/>
              </a:rPr>
              <a:t>Martin</a:t>
            </a:r>
            <a:r>
              <a:rPr lang="zh-CN" altLang="en-US" dirty="0">
                <a:latin typeface="Times New Roman" pitchFamily="18" charset="0"/>
                <a:ea typeface="黑体" pitchFamily="49" charset="-122"/>
                <a:sym typeface="黑体" pitchFamily="49" charset="-122"/>
              </a:rPr>
              <a:t>原著中没有明确给出适用范围，需要文献回顾</a:t>
            </a:r>
            <a:endParaRPr lang="en-US" altLang="zh-CN" dirty="0">
              <a:latin typeface="Times New Roman" pitchFamily="18" charset="0"/>
              <a:ea typeface="黑体" pitchFamily="49" charset="-122"/>
              <a:sym typeface="黑体" pitchFamily="49" charset="-122"/>
            </a:endParaRPr>
          </a:p>
          <a:p>
            <a:pPr marL="358775" indent="-266700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zh-CN" altLang="en-US" dirty="0">
                <a:latin typeface="Times New Roman" pitchFamily="18" charset="0"/>
                <a:ea typeface="黑体" pitchFamily="49" charset="-122"/>
              </a:rPr>
              <a:t>第一：对于</a:t>
            </a:r>
            <a:r>
              <a:rPr lang="zh-CN" altLang="en-US" dirty="0">
                <a:ea typeface="黑体" pitchFamily="49" charset="-122"/>
              </a:rPr>
              <a:t>，单体绝缘子，根据</a:t>
            </a:r>
            <a:r>
              <a:rPr lang="en-US" dirty="0">
                <a:ea typeface="黑体" pitchFamily="49" charset="-122"/>
              </a:rPr>
              <a:t>I. D. Smith</a:t>
            </a:r>
            <a:r>
              <a:rPr lang="zh-CN" altLang="en-US" dirty="0">
                <a:ea typeface="黑体" pitchFamily="49" charset="-122"/>
              </a:rPr>
              <a:t>的实验结果，</a:t>
            </a:r>
            <a:r>
              <a:rPr lang="en-US" i="1" dirty="0" err="1">
                <a:ea typeface="黑体" pitchFamily="49" charset="-122"/>
              </a:rPr>
              <a:t>t</a:t>
            </a:r>
            <a:r>
              <a:rPr lang="en-US" i="1" baseline="-25000" dirty="0" err="1">
                <a:ea typeface="黑体" pitchFamily="49" charset="-122"/>
              </a:rPr>
              <a:t>eff</a:t>
            </a:r>
            <a:r>
              <a:rPr lang="zh-CN" altLang="en-US" dirty="0">
                <a:ea typeface="黑体" pitchFamily="49" charset="-122"/>
              </a:rPr>
              <a:t>的适用范围为</a:t>
            </a:r>
            <a:r>
              <a:rPr lang="en-US" dirty="0">
                <a:ea typeface="黑体" pitchFamily="49" charset="-122"/>
              </a:rPr>
              <a:t>10 ns</a:t>
            </a:r>
            <a:r>
              <a:rPr lang="zh-CN" altLang="en-US" dirty="0">
                <a:ea typeface="黑体" pitchFamily="49" charset="-122"/>
              </a:rPr>
              <a:t>到</a:t>
            </a:r>
            <a:r>
              <a:rPr lang="en-US" dirty="0">
                <a:latin typeface="Times New Roman" pitchFamily="18" charset="0"/>
                <a:ea typeface="黑体" pitchFamily="49" charset="-122"/>
              </a:rPr>
              <a:t>10μs</a:t>
            </a:r>
            <a:r>
              <a:rPr lang="zh-CN" altLang="en-US" dirty="0">
                <a:latin typeface="Times New Roman" pitchFamily="18" charset="0"/>
                <a:ea typeface="黑体" pitchFamily="49" charset="-122"/>
              </a:rPr>
              <a:t>，其他文献给出了关于</a:t>
            </a:r>
            <a:r>
              <a:rPr lang="en-US" i="1" dirty="0" err="1">
                <a:latin typeface="Times New Roman" pitchFamily="18" charset="0"/>
                <a:ea typeface="黑体" pitchFamily="49" charset="-122"/>
              </a:rPr>
              <a:t>A</a:t>
            </a:r>
            <a:r>
              <a:rPr lang="en-US" i="1" baseline="-25000" dirty="0" err="1">
                <a:latin typeface="Times New Roman" pitchFamily="18" charset="0"/>
                <a:ea typeface="黑体" pitchFamily="49" charset="-122"/>
              </a:rPr>
              <a:t>vf</a:t>
            </a:r>
            <a:r>
              <a:rPr lang="zh-CN" altLang="en-US" dirty="0">
                <a:latin typeface="Times New Roman" pitchFamily="18" charset="0"/>
                <a:ea typeface="黑体" pitchFamily="49" charset="-122"/>
              </a:rPr>
              <a:t>的一个上限，为</a:t>
            </a:r>
            <a:r>
              <a:rPr lang="en-US" dirty="0">
                <a:latin typeface="Times New Roman" pitchFamily="18" charset="0"/>
                <a:ea typeface="黑体" pitchFamily="49" charset="-122"/>
              </a:rPr>
              <a:t>40 cm</a:t>
            </a:r>
            <a:r>
              <a:rPr lang="en-US" baseline="30000" dirty="0">
                <a:latin typeface="Times New Roman" pitchFamily="18" charset="0"/>
                <a:ea typeface="黑体" pitchFamily="49" charset="-122"/>
              </a:rPr>
              <a:t>2</a:t>
            </a:r>
            <a:endParaRPr lang="en-US" altLang="zh-CN" dirty="0">
              <a:latin typeface="Times New Roman" pitchFamily="18" charset="0"/>
              <a:ea typeface="黑体" pitchFamily="49" charset="-122"/>
            </a:endParaRPr>
          </a:p>
          <a:p>
            <a:pPr marL="358775" indent="-266700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zh-CN" altLang="en-US" dirty="0">
                <a:latin typeface="Times New Roman" pitchFamily="18" charset="0"/>
                <a:ea typeface="黑体" pitchFamily="49" charset="-122"/>
              </a:rPr>
              <a:t>第二，堆栈型绝缘子，</a:t>
            </a:r>
            <a:r>
              <a:rPr lang="en-US" i="1" dirty="0" err="1">
                <a:latin typeface="Times New Roman" pitchFamily="18" charset="0"/>
                <a:ea typeface="黑体" pitchFamily="49" charset="-122"/>
              </a:rPr>
              <a:t>t</a:t>
            </a:r>
            <a:r>
              <a:rPr lang="en-US" i="1" baseline="-25000" dirty="0" err="1">
                <a:latin typeface="Times New Roman" pitchFamily="18" charset="0"/>
                <a:ea typeface="黑体" pitchFamily="49" charset="-122"/>
              </a:rPr>
              <a:t>eff</a:t>
            </a:r>
            <a:r>
              <a:rPr lang="zh-CN" altLang="en-US" dirty="0">
                <a:latin typeface="Times New Roman" pitchFamily="18" charset="0"/>
                <a:ea typeface="黑体" pitchFamily="49" charset="-122"/>
              </a:rPr>
              <a:t>的适用范围为</a:t>
            </a:r>
            <a:r>
              <a:rPr lang="en-US" dirty="0">
                <a:latin typeface="Times New Roman" pitchFamily="18" charset="0"/>
                <a:ea typeface="黑体" pitchFamily="49" charset="-122"/>
              </a:rPr>
              <a:t>30 ns</a:t>
            </a:r>
            <a:r>
              <a:rPr lang="zh-CN" altLang="en-US" dirty="0">
                <a:latin typeface="Times New Roman" pitchFamily="18" charset="0"/>
                <a:ea typeface="黑体" pitchFamily="49" charset="-122"/>
              </a:rPr>
              <a:t>至</a:t>
            </a:r>
            <a:r>
              <a:rPr lang="en-US" dirty="0">
                <a:latin typeface="Times New Roman" pitchFamily="18" charset="0"/>
                <a:ea typeface="黑体" pitchFamily="49" charset="-122"/>
              </a:rPr>
              <a:t>1 </a:t>
            </a:r>
            <a:r>
              <a:rPr lang="en-US" dirty="0" err="1">
                <a:latin typeface="Times New Roman" pitchFamily="18" charset="0"/>
                <a:ea typeface="黑体" pitchFamily="49" charset="-122"/>
              </a:rPr>
              <a:t>μs</a:t>
            </a:r>
            <a:r>
              <a:rPr lang="zh-CN" altLang="en-US" dirty="0">
                <a:latin typeface="Times New Roman" pitchFamily="18" charset="0"/>
                <a:ea typeface="黑体" pitchFamily="49" charset="-122"/>
              </a:rPr>
              <a:t>；根据</a:t>
            </a:r>
            <a:r>
              <a:rPr lang="en-US" dirty="0">
                <a:latin typeface="Times New Roman" pitchFamily="18" charset="0"/>
                <a:ea typeface="黑体" pitchFamily="49" charset="-122"/>
              </a:rPr>
              <a:t>W. A. </a:t>
            </a:r>
            <a:r>
              <a:rPr lang="en-US" dirty="0" err="1">
                <a:latin typeface="Times New Roman" pitchFamily="18" charset="0"/>
                <a:ea typeface="黑体" pitchFamily="49" charset="-122"/>
              </a:rPr>
              <a:t>Stygar</a:t>
            </a:r>
            <a:r>
              <a:rPr lang="en-US" dirty="0">
                <a:latin typeface="Times New Roman" pitchFamily="18" charset="0"/>
                <a:ea typeface="黑体" pitchFamily="49" charset="-122"/>
              </a:rPr>
              <a:t> </a:t>
            </a:r>
            <a:r>
              <a:rPr lang="zh-CN" altLang="en-US" dirty="0">
                <a:latin typeface="Times New Roman" pitchFamily="18" charset="0"/>
                <a:ea typeface="黑体" pitchFamily="49" charset="-122"/>
              </a:rPr>
              <a:t>，</a:t>
            </a:r>
            <a:r>
              <a:rPr lang="en-US" i="1" dirty="0" err="1">
                <a:latin typeface="Times New Roman" pitchFamily="18" charset="0"/>
                <a:ea typeface="黑体" pitchFamily="49" charset="-122"/>
              </a:rPr>
              <a:t>A</a:t>
            </a:r>
            <a:r>
              <a:rPr lang="en-US" i="1" baseline="-25000" dirty="0" err="1">
                <a:latin typeface="Times New Roman" pitchFamily="18" charset="0"/>
                <a:ea typeface="黑体" pitchFamily="49" charset="-122"/>
              </a:rPr>
              <a:t>vf</a:t>
            </a:r>
            <a:r>
              <a:rPr lang="zh-CN" altLang="en-US" dirty="0">
                <a:latin typeface="Times New Roman" pitchFamily="18" charset="0"/>
                <a:ea typeface="黑体" pitchFamily="49" charset="-122"/>
              </a:rPr>
              <a:t>的上限为</a:t>
            </a:r>
            <a:r>
              <a:rPr lang="en-US" dirty="0">
                <a:latin typeface="Times New Roman" pitchFamily="18" charset="0"/>
                <a:ea typeface="黑体" pitchFamily="49" charset="-122"/>
              </a:rPr>
              <a:t>4×10</a:t>
            </a:r>
            <a:r>
              <a:rPr lang="en-US" baseline="30000" dirty="0">
                <a:latin typeface="Times New Roman" pitchFamily="18" charset="0"/>
                <a:ea typeface="黑体" pitchFamily="49" charset="-122"/>
              </a:rPr>
              <a:t>4</a:t>
            </a:r>
            <a:r>
              <a:rPr lang="en-US" dirty="0">
                <a:latin typeface="Times New Roman" pitchFamily="18" charset="0"/>
                <a:ea typeface="黑体" pitchFamily="49" charset="-122"/>
              </a:rPr>
              <a:t> cm</a:t>
            </a:r>
            <a:r>
              <a:rPr lang="en-US" baseline="30000" dirty="0">
                <a:latin typeface="Times New Roman" pitchFamily="18" charset="0"/>
                <a:ea typeface="黑体" pitchFamily="49" charset="-122"/>
              </a:rPr>
              <a:t>2</a:t>
            </a:r>
            <a:endParaRPr lang="zh-CN" altLang="en-US" dirty="0">
              <a:latin typeface="Times New Roman" pitchFamily="18" charset="0"/>
              <a:ea typeface="黑体" pitchFamily="49" charset="-122"/>
            </a:endParaRPr>
          </a:p>
          <a:p>
            <a:pPr indent="447675" eaLnBrk="1" hangingPunct="1">
              <a:lnSpc>
                <a:spcPct val="150000"/>
              </a:lnSpc>
              <a:defRPr/>
            </a:pPr>
            <a:r>
              <a:rPr lang="en-US" altLang="zh-CN" b="1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 </a:t>
            </a:r>
            <a:endParaRPr lang="zh-CN" altLang="en-US" b="1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33798" name="Rectangle 10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33799" name="Rectangle 12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33800" name="Text Box 4"/>
          <p:cNvSpPr txBox="1">
            <a:spLocks noChangeArrowheads="1"/>
          </p:cNvSpPr>
          <p:nvPr/>
        </p:nvSpPr>
        <p:spPr bwMode="auto">
          <a:xfrm>
            <a:off x="1172634" y="476251"/>
            <a:ext cx="1025736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3600" dirty="0">
                <a:solidFill>
                  <a:schemeClr val="tx2"/>
                </a:solidFill>
                <a:ea typeface="黑体" pitchFamily="49" charset="-122"/>
                <a:sym typeface="黑体" pitchFamily="49" charset="-122"/>
              </a:rPr>
              <a:t>3 </a:t>
            </a:r>
            <a:r>
              <a:rPr lang="zh-CN" altLang="en-US" sz="3600" dirty="0">
                <a:solidFill>
                  <a:schemeClr val="tx2"/>
                </a:solidFill>
                <a:ea typeface="黑体" pitchFamily="49" charset="-122"/>
                <a:sym typeface="黑体" pitchFamily="49" charset="-122"/>
              </a:rPr>
              <a:t>统一公式的支撑及应用条件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接连接符 8"/>
          <p:cNvCxnSpPr/>
          <p:nvPr/>
        </p:nvCxnSpPr>
        <p:spPr>
          <a:xfrm>
            <a:off x="857251" y="1357314"/>
            <a:ext cx="102870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98" name="TextBox 10"/>
          <p:cNvSpPr txBox="1">
            <a:spLocks noChangeArrowheads="1"/>
          </p:cNvSpPr>
          <p:nvPr/>
        </p:nvSpPr>
        <p:spPr bwMode="auto">
          <a:xfrm>
            <a:off x="1102784" y="1341439"/>
            <a:ext cx="10564283" cy="506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6700" indent="-266700" eaLnBrk="1" hangingPunct="1">
              <a:lnSpc>
                <a:spcPct val="150000"/>
              </a:lnSpc>
            </a:pPr>
            <a:endParaRPr lang="en-US" altLang="zh-CN" sz="2000" b="1" dirty="0">
              <a:solidFill>
                <a:srgbClr val="FF0000"/>
              </a:solidFill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22533" name="TextBox 10"/>
          <p:cNvSpPr txBox="1">
            <a:spLocks noChangeArrowheads="1"/>
          </p:cNvSpPr>
          <p:nvPr/>
        </p:nvSpPr>
        <p:spPr bwMode="auto">
          <a:xfrm>
            <a:off x="1102784" y="1341439"/>
            <a:ext cx="11089216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buFont typeface="Wingdings" pitchFamily="2" charset="2"/>
              <a:buChar char="u"/>
              <a:defRPr/>
            </a:pPr>
            <a:r>
              <a:rPr lang="zh-CN" altLang="en-US" sz="2400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各个公式的应用条件</a:t>
            </a:r>
            <a:r>
              <a:rPr lang="en-US" altLang="zh-CN" sz="2400" b="1" dirty="0">
                <a:latin typeface="Arial" pitchFamily="34" charset="0"/>
                <a:ea typeface="黑体" pitchFamily="49" charset="-122"/>
                <a:sym typeface="黑体" pitchFamily="49" charset="-122"/>
              </a:rPr>
              <a:t>  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u"/>
              <a:defRPr/>
            </a:pPr>
            <a:endParaRPr lang="en-US" altLang="zh-CN" sz="2400" b="1" dirty="0">
              <a:latin typeface="Arial" pitchFamily="34" charset="0"/>
              <a:ea typeface="黑体" pitchFamily="49" charset="-122"/>
              <a:sym typeface="黑体" pitchFamily="49" charset="-122"/>
            </a:endParaRPr>
          </a:p>
          <a:p>
            <a:pPr eaLnBrk="1" hangingPunct="1">
              <a:lnSpc>
                <a:spcPct val="150000"/>
              </a:lnSpc>
              <a:defRPr/>
            </a:pPr>
            <a:endParaRPr lang="en-US" altLang="zh-CN" sz="2400" b="1" dirty="0">
              <a:latin typeface="Arial" pitchFamily="34" charset="0"/>
              <a:ea typeface="黑体" pitchFamily="49" charset="-122"/>
              <a:sym typeface="黑体" pitchFamily="49" charset="-122"/>
            </a:endParaRPr>
          </a:p>
          <a:p>
            <a:pPr eaLnBrk="1" hangingPunct="1">
              <a:lnSpc>
                <a:spcPct val="150000"/>
              </a:lnSpc>
              <a:defRPr/>
            </a:pPr>
            <a:endParaRPr lang="en-US" altLang="zh-CN" sz="2400" b="1" dirty="0">
              <a:latin typeface="Arial" pitchFamily="34" charset="0"/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12300" name="TextBox 12"/>
          <p:cNvSpPr txBox="1">
            <a:spLocks noChangeArrowheads="1"/>
          </p:cNvSpPr>
          <p:nvPr/>
        </p:nvSpPr>
        <p:spPr bwMode="auto">
          <a:xfrm>
            <a:off x="1047751" y="1928814"/>
            <a:ext cx="10763249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8775" indent="-266700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zh-CN" altLang="en-US" dirty="0">
                <a:latin typeface="Times New Roman" pitchFamily="18" charset="0"/>
                <a:ea typeface="黑体" pitchFamily="49" charset="-122"/>
                <a:sym typeface="黑体" pitchFamily="49" charset="-122"/>
              </a:rPr>
              <a:t>对于本文总结的固体击穿公式：                           ， </a:t>
            </a:r>
            <a:r>
              <a:rPr lang="en-US" altLang="zh-CN" i="1" dirty="0" err="1">
                <a:latin typeface="Times New Roman" pitchFamily="18" charset="0"/>
                <a:ea typeface="黑体" pitchFamily="49" charset="-122"/>
              </a:rPr>
              <a:t>t</a:t>
            </a:r>
            <a:r>
              <a:rPr lang="en-US" altLang="zh-CN" i="1" baseline="-25000" dirty="0" err="1">
                <a:latin typeface="Times New Roman" pitchFamily="18" charset="0"/>
                <a:ea typeface="黑体" pitchFamily="49" charset="-122"/>
              </a:rPr>
              <a:t>eff</a:t>
            </a:r>
            <a:r>
              <a:rPr lang="zh-CN" altLang="en-US" dirty="0">
                <a:latin typeface="Times New Roman" pitchFamily="18" charset="0"/>
                <a:ea typeface="黑体" pitchFamily="49" charset="-122"/>
              </a:rPr>
              <a:t>上限为</a:t>
            </a:r>
            <a:r>
              <a:rPr lang="en-US" altLang="zh-CN" dirty="0">
                <a:latin typeface="Times New Roman" pitchFamily="18" charset="0"/>
                <a:ea typeface="黑体" pitchFamily="49" charset="-122"/>
              </a:rPr>
              <a:t>100 ns</a:t>
            </a:r>
            <a:r>
              <a:rPr lang="zh-CN" altLang="en-US" dirty="0">
                <a:latin typeface="Times New Roman" pitchFamily="18" charset="0"/>
                <a:ea typeface="黑体" pitchFamily="49" charset="-122"/>
              </a:rPr>
              <a:t>，体积效应，其适用范围为</a:t>
            </a:r>
            <a:r>
              <a:rPr lang="en-US" altLang="zh-CN" dirty="0">
                <a:latin typeface="Times New Roman" pitchFamily="18" charset="0"/>
                <a:ea typeface="黑体" pitchFamily="49" charset="-122"/>
              </a:rPr>
              <a:t>10</a:t>
            </a:r>
            <a:r>
              <a:rPr lang="en-US" altLang="zh-CN" baseline="30000" dirty="0">
                <a:latin typeface="Times New Roman" pitchFamily="18" charset="0"/>
                <a:ea typeface="黑体" pitchFamily="49" charset="-122"/>
              </a:rPr>
              <a:t>-6</a:t>
            </a:r>
            <a:r>
              <a:rPr lang="en-US" altLang="zh-CN" dirty="0">
                <a:latin typeface="Times New Roman" pitchFamily="18" charset="0"/>
                <a:ea typeface="黑体" pitchFamily="49" charset="-122"/>
              </a:rPr>
              <a:t> cm</a:t>
            </a:r>
            <a:r>
              <a:rPr lang="en-US" altLang="zh-CN" baseline="30000" dirty="0">
                <a:latin typeface="Times New Roman" pitchFamily="18" charset="0"/>
                <a:ea typeface="黑体" pitchFamily="49" charset="-122"/>
              </a:rPr>
              <a:t>3</a:t>
            </a:r>
            <a:r>
              <a:rPr lang="zh-CN" altLang="en-US" dirty="0">
                <a:latin typeface="Times New Roman" pitchFamily="18" charset="0"/>
                <a:ea typeface="黑体" pitchFamily="49" charset="-122"/>
              </a:rPr>
              <a:t>至</a:t>
            </a:r>
            <a:r>
              <a:rPr lang="en-US" altLang="zh-CN" dirty="0">
                <a:latin typeface="Times New Roman" pitchFamily="18" charset="0"/>
                <a:ea typeface="黑体" pitchFamily="49" charset="-122"/>
              </a:rPr>
              <a:t>10</a:t>
            </a:r>
            <a:r>
              <a:rPr lang="en-US" altLang="zh-CN" baseline="30000" dirty="0">
                <a:latin typeface="Times New Roman" pitchFamily="18" charset="0"/>
                <a:ea typeface="黑体" pitchFamily="49" charset="-122"/>
              </a:rPr>
              <a:t>4</a:t>
            </a:r>
            <a:r>
              <a:rPr lang="en-US" altLang="zh-CN" dirty="0">
                <a:latin typeface="Times New Roman" pitchFamily="18" charset="0"/>
                <a:ea typeface="黑体" pitchFamily="49" charset="-122"/>
              </a:rPr>
              <a:t> cm</a:t>
            </a:r>
            <a:r>
              <a:rPr lang="en-US" altLang="zh-CN" baseline="30000" dirty="0">
                <a:latin typeface="Times New Roman" pitchFamily="18" charset="0"/>
                <a:ea typeface="黑体" pitchFamily="49" charset="-122"/>
              </a:rPr>
              <a:t>3</a:t>
            </a:r>
            <a:r>
              <a:rPr lang="zh-CN" altLang="en-US" dirty="0">
                <a:latin typeface="Times New Roman" pitchFamily="18" charset="0"/>
                <a:ea typeface="黑体" pitchFamily="49" charset="-122"/>
              </a:rPr>
              <a:t>；对于面积效应，面积上限是</a:t>
            </a:r>
            <a:r>
              <a:rPr lang="en-US" altLang="zh-CN" dirty="0">
                <a:latin typeface="Times New Roman" pitchFamily="18" charset="0"/>
                <a:ea typeface="黑体" pitchFamily="49" charset="-122"/>
              </a:rPr>
              <a:t>10</a:t>
            </a:r>
            <a:r>
              <a:rPr lang="en-US" altLang="zh-CN" baseline="30000" dirty="0">
                <a:latin typeface="Times New Roman" pitchFamily="18" charset="0"/>
                <a:ea typeface="黑体" pitchFamily="49" charset="-122"/>
              </a:rPr>
              <a:t>4</a:t>
            </a:r>
            <a:r>
              <a:rPr lang="en-US" altLang="zh-CN" dirty="0">
                <a:latin typeface="Times New Roman" pitchFamily="18" charset="0"/>
                <a:ea typeface="黑体" pitchFamily="49" charset="-122"/>
              </a:rPr>
              <a:t> cm</a:t>
            </a:r>
            <a:r>
              <a:rPr lang="en-US" altLang="zh-CN" baseline="30000" dirty="0">
                <a:latin typeface="Times New Roman" pitchFamily="18" charset="0"/>
                <a:ea typeface="黑体" pitchFamily="49" charset="-122"/>
              </a:rPr>
              <a:t>2</a:t>
            </a:r>
            <a:r>
              <a:rPr lang="zh-CN" altLang="en-US" dirty="0">
                <a:latin typeface="Times New Roman" pitchFamily="18" charset="0"/>
                <a:ea typeface="黑体" pitchFamily="49" charset="-122"/>
              </a:rPr>
              <a:t>；对于厚度效应，厚度从</a:t>
            </a:r>
            <a:r>
              <a:rPr lang="en-US" altLang="zh-CN" dirty="0">
                <a:latin typeface="Times New Roman" pitchFamily="18" charset="0"/>
                <a:ea typeface="黑体" pitchFamily="49" charset="-122"/>
              </a:rPr>
              <a:t>nm</a:t>
            </a:r>
            <a:r>
              <a:rPr lang="zh-CN" altLang="en-US" dirty="0">
                <a:latin typeface="Times New Roman" pitchFamily="18" charset="0"/>
                <a:ea typeface="黑体" pitchFamily="49" charset="-122"/>
              </a:rPr>
              <a:t>可以延伸到</a:t>
            </a:r>
            <a:r>
              <a:rPr lang="en-US" altLang="zh-CN" dirty="0">
                <a:latin typeface="Times New Roman" pitchFamily="18" charset="0"/>
                <a:ea typeface="黑体" pitchFamily="49" charset="-122"/>
              </a:rPr>
              <a:t>cm</a:t>
            </a:r>
          </a:p>
          <a:p>
            <a:pPr marL="358775" indent="-266700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zh-CN" altLang="en-US" dirty="0">
                <a:latin typeface="Times New Roman" pitchFamily="18" charset="0"/>
                <a:ea typeface="黑体" pitchFamily="49" charset="-122"/>
                <a:sym typeface="黑体" pitchFamily="49" charset="-122"/>
              </a:rPr>
              <a:t>对于本文总结的真空击穿公式： </a:t>
            </a:r>
            <a:r>
              <a:rPr lang="zh-CN" altLang="en-US" dirty="0" smtClean="0">
                <a:latin typeface="Times New Roman" pitchFamily="18" charset="0"/>
                <a:ea typeface="黑体" pitchFamily="49" charset="-122"/>
                <a:sym typeface="黑体" pitchFamily="49" charset="-122"/>
              </a:rPr>
              <a:t>                        及                              </a:t>
            </a:r>
            <a:r>
              <a:rPr lang="zh-CN" altLang="en-US" dirty="0">
                <a:latin typeface="Times New Roman" pitchFamily="18" charset="0"/>
                <a:ea typeface="黑体" pitchFamily="49" charset="-122"/>
                <a:sym typeface="黑体" pitchFamily="49" charset="-122"/>
              </a:rPr>
              <a:t>， </a:t>
            </a:r>
            <a:r>
              <a:rPr lang="en-US" altLang="zh-CN" i="1" dirty="0" err="1">
                <a:latin typeface="Times New Roman" pitchFamily="18" charset="0"/>
                <a:ea typeface="黑体" pitchFamily="49" charset="-122"/>
              </a:rPr>
              <a:t>t</a:t>
            </a:r>
            <a:r>
              <a:rPr lang="en-US" altLang="zh-CN" i="1" baseline="-25000" dirty="0" err="1">
                <a:latin typeface="Times New Roman" pitchFamily="18" charset="0"/>
                <a:ea typeface="黑体" pitchFamily="49" charset="-122"/>
              </a:rPr>
              <a:t>eff</a:t>
            </a:r>
            <a:r>
              <a:rPr lang="zh-CN" altLang="en-US" dirty="0">
                <a:latin typeface="Times New Roman" pitchFamily="18" charset="0"/>
                <a:ea typeface="黑体" pitchFamily="49" charset="-122"/>
              </a:rPr>
              <a:t>上限为</a:t>
            </a:r>
            <a:r>
              <a:rPr lang="en-US" altLang="zh-CN" dirty="0">
                <a:latin typeface="Times New Roman" pitchFamily="18" charset="0"/>
                <a:ea typeface="黑体" pitchFamily="49" charset="-122"/>
              </a:rPr>
              <a:t>1ms</a:t>
            </a:r>
            <a:r>
              <a:rPr lang="zh-CN" altLang="en-US" dirty="0">
                <a:latin typeface="Times New Roman" pitchFamily="18" charset="0"/>
                <a:ea typeface="黑体" pitchFamily="49" charset="-122"/>
              </a:rPr>
              <a:t>；间隙效应，其适用范围为</a:t>
            </a:r>
            <a:r>
              <a:rPr lang="en-US" altLang="zh-CN" dirty="0">
                <a:latin typeface="Times New Roman" pitchFamily="18" charset="0"/>
                <a:ea typeface="黑体" pitchFamily="49" charset="-122"/>
              </a:rPr>
              <a:t>4mm</a:t>
            </a:r>
            <a:r>
              <a:rPr lang="zh-CN" altLang="en-US" dirty="0">
                <a:latin typeface="Times New Roman" pitchFamily="18" charset="0"/>
                <a:ea typeface="黑体" pitchFamily="49" charset="-122"/>
              </a:rPr>
              <a:t>至</a:t>
            </a:r>
            <a:r>
              <a:rPr lang="en-US" altLang="zh-CN" dirty="0">
                <a:latin typeface="Times New Roman" pitchFamily="18" charset="0"/>
                <a:ea typeface="黑体" pitchFamily="49" charset="-122"/>
              </a:rPr>
              <a:t>4m</a:t>
            </a:r>
            <a:r>
              <a:rPr lang="zh-CN" altLang="en-US" dirty="0">
                <a:latin typeface="Times New Roman" pitchFamily="18" charset="0"/>
                <a:ea typeface="黑体" pitchFamily="49" charset="-122"/>
              </a:rPr>
              <a:t>；对于面积效应，真空电极面积</a:t>
            </a:r>
            <a:r>
              <a:rPr lang="en-US" altLang="zh-CN" i="1" dirty="0">
                <a:latin typeface="Times New Roman" pitchFamily="18" charset="0"/>
                <a:ea typeface="黑体" pitchFamily="49" charset="-122"/>
              </a:rPr>
              <a:t>A</a:t>
            </a:r>
            <a:r>
              <a:rPr lang="zh-CN" altLang="en-US" dirty="0">
                <a:latin typeface="Times New Roman" pitchFamily="18" charset="0"/>
                <a:ea typeface="黑体" pitchFamily="49" charset="-122"/>
              </a:rPr>
              <a:t>的范围为是</a:t>
            </a:r>
            <a:r>
              <a:rPr lang="en-US" altLang="zh-CN" dirty="0">
                <a:latin typeface="Times New Roman" pitchFamily="18" charset="0"/>
                <a:ea typeface="黑体" pitchFamily="49" charset="-122"/>
              </a:rPr>
              <a:t>2×10</a:t>
            </a:r>
            <a:r>
              <a:rPr lang="en-US" altLang="zh-CN" baseline="30000" dirty="0">
                <a:latin typeface="Times New Roman" pitchFamily="18" charset="0"/>
                <a:ea typeface="黑体" pitchFamily="49" charset="-122"/>
              </a:rPr>
              <a:t>3</a:t>
            </a:r>
            <a:r>
              <a:rPr lang="en-US" altLang="zh-CN" dirty="0">
                <a:latin typeface="Times New Roman" pitchFamily="18" charset="0"/>
                <a:ea typeface="黑体" pitchFamily="49" charset="-122"/>
              </a:rPr>
              <a:t> cm</a:t>
            </a:r>
            <a:r>
              <a:rPr lang="en-US" altLang="zh-CN" baseline="30000" dirty="0">
                <a:latin typeface="Times New Roman" pitchFamily="18" charset="0"/>
                <a:ea typeface="黑体" pitchFamily="49" charset="-122"/>
              </a:rPr>
              <a:t>2</a:t>
            </a:r>
            <a:r>
              <a:rPr lang="zh-CN" altLang="en-US" dirty="0">
                <a:latin typeface="Times New Roman" pitchFamily="18" charset="0"/>
                <a:ea typeface="黑体" pitchFamily="49" charset="-122"/>
              </a:rPr>
              <a:t>至</a:t>
            </a:r>
            <a:r>
              <a:rPr lang="en-US" altLang="zh-CN" dirty="0">
                <a:latin typeface="Times New Roman" pitchFamily="18" charset="0"/>
                <a:ea typeface="黑体" pitchFamily="49" charset="-122"/>
              </a:rPr>
              <a:t>10</a:t>
            </a:r>
            <a:r>
              <a:rPr lang="en-US" altLang="zh-CN" baseline="30000" dirty="0">
                <a:latin typeface="Times New Roman" pitchFamily="18" charset="0"/>
                <a:ea typeface="黑体" pitchFamily="49" charset="-122"/>
              </a:rPr>
              <a:t>5</a:t>
            </a:r>
            <a:r>
              <a:rPr lang="en-US" altLang="zh-CN" dirty="0">
                <a:latin typeface="Times New Roman" pitchFamily="18" charset="0"/>
                <a:ea typeface="黑体" pitchFamily="49" charset="-122"/>
              </a:rPr>
              <a:t> cm</a:t>
            </a:r>
            <a:r>
              <a:rPr lang="en-US" altLang="zh-CN" baseline="30000" dirty="0">
                <a:latin typeface="Times New Roman" pitchFamily="18" charset="0"/>
                <a:ea typeface="黑体" pitchFamily="49" charset="-122"/>
              </a:rPr>
              <a:t>2</a:t>
            </a:r>
            <a:endParaRPr lang="zh-CN" altLang="en-US" b="1" dirty="0">
              <a:latin typeface="Times New Roman" pitchFamily="18" charset="0"/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12301" name="Rectangle 10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2302" name="Rectangle 12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graphicFrame>
        <p:nvGraphicFramePr>
          <p:cNvPr id="12290" name="Object 1"/>
          <p:cNvGraphicFramePr>
            <a:graphicFrameLocks noChangeAspect="1"/>
          </p:cNvGraphicFramePr>
          <p:nvPr/>
        </p:nvGraphicFramePr>
        <p:xfrm>
          <a:off x="4648201" y="2032908"/>
          <a:ext cx="1665817" cy="428625"/>
        </p:xfrm>
        <a:graphic>
          <a:graphicData uri="http://schemas.openxmlformats.org/presentationml/2006/ole">
            <p:oleObj spid="_x0000_s954370" name="Equation" r:id="rId5" imgW="850531" imgH="253890" progId="Equation.DSMT4">
              <p:embed/>
            </p:oleObj>
          </a:graphicData>
        </a:graphic>
      </p:graphicFrame>
      <p:graphicFrame>
        <p:nvGraphicFramePr>
          <p:cNvPr id="12291" name="Object 2"/>
          <p:cNvGraphicFramePr>
            <a:graphicFrameLocks noChangeAspect="1"/>
          </p:cNvGraphicFramePr>
          <p:nvPr/>
        </p:nvGraphicFramePr>
        <p:xfrm>
          <a:off x="4588330" y="2872468"/>
          <a:ext cx="1519767" cy="357188"/>
        </p:xfrm>
        <a:graphic>
          <a:graphicData uri="http://schemas.openxmlformats.org/presentationml/2006/ole">
            <p:oleObj spid="_x0000_s954371" name="Equation" r:id="rId6" imgW="901309" imgH="253890" progId="Equation.DSMT4">
              <p:embed/>
            </p:oleObj>
          </a:graphicData>
        </a:graphic>
      </p:graphicFrame>
      <p:sp>
        <p:nvSpPr>
          <p:cNvPr id="12303" name="Rectangle 4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graphicFrame>
        <p:nvGraphicFramePr>
          <p:cNvPr id="12292" name="Object 5"/>
          <p:cNvGraphicFramePr>
            <a:graphicFrameLocks noChangeAspect="1"/>
          </p:cNvGraphicFramePr>
          <p:nvPr/>
        </p:nvGraphicFramePr>
        <p:xfrm>
          <a:off x="6468837" y="2861582"/>
          <a:ext cx="1549400" cy="357188"/>
        </p:xfrm>
        <a:graphic>
          <a:graphicData uri="http://schemas.openxmlformats.org/presentationml/2006/ole">
            <p:oleObj spid="_x0000_s954372" name="Equation" r:id="rId7" imgW="914400" imgH="254000" progId="Equation.DSMT4">
              <p:embed/>
            </p:oleObj>
          </a:graphicData>
        </a:graphic>
      </p:graphicFrame>
      <p:sp>
        <p:nvSpPr>
          <p:cNvPr id="12304" name="Rectangle 7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2305" name="Rectangle 9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2306" name="矩形 18"/>
          <p:cNvSpPr>
            <a:spLocks noChangeArrowheads="1"/>
          </p:cNvSpPr>
          <p:nvPr/>
        </p:nvSpPr>
        <p:spPr bwMode="auto">
          <a:xfrm>
            <a:off x="9810751" y="5500688"/>
            <a:ext cx="1905000" cy="46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150000"/>
              </a:lnSpc>
            </a:pPr>
            <a:endParaRPr lang="zh-CN" altLang="en-US" dirty="0">
              <a:ea typeface="黑体" pitchFamily="49" charset="-122"/>
            </a:endParaRPr>
          </a:p>
        </p:txBody>
      </p:sp>
      <p:sp>
        <p:nvSpPr>
          <p:cNvPr id="12307" name="矩形 19"/>
          <p:cNvSpPr>
            <a:spLocks noChangeArrowheads="1"/>
          </p:cNvSpPr>
          <p:nvPr/>
        </p:nvSpPr>
        <p:spPr bwMode="auto">
          <a:xfrm>
            <a:off x="8858252" y="4714876"/>
            <a:ext cx="1238249" cy="46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150000"/>
              </a:lnSpc>
            </a:pPr>
            <a:endParaRPr lang="zh-CN" altLang="en-US" dirty="0">
              <a:ea typeface="黑体" pitchFamily="49" charset="-122"/>
            </a:endParaRPr>
          </a:p>
        </p:txBody>
      </p:sp>
      <p:sp>
        <p:nvSpPr>
          <p:cNvPr id="12308" name="矩形 20"/>
          <p:cNvSpPr>
            <a:spLocks noChangeArrowheads="1"/>
          </p:cNvSpPr>
          <p:nvPr/>
        </p:nvSpPr>
        <p:spPr bwMode="auto">
          <a:xfrm>
            <a:off x="9810751" y="500063"/>
            <a:ext cx="666749" cy="46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150000"/>
              </a:lnSpc>
            </a:pPr>
            <a:endParaRPr lang="zh-CN" altLang="en-US" dirty="0">
              <a:ea typeface="黑体" pitchFamily="49" charset="-122"/>
            </a:endParaRPr>
          </a:p>
        </p:txBody>
      </p:sp>
      <p:sp>
        <p:nvSpPr>
          <p:cNvPr id="12309" name="Rectangle 11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2310" name="Text Box 4"/>
          <p:cNvSpPr txBox="1">
            <a:spLocks noChangeArrowheads="1"/>
          </p:cNvSpPr>
          <p:nvPr/>
        </p:nvSpPr>
        <p:spPr bwMode="auto">
          <a:xfrm>
            <a:off x="1172634" y="476251"/>
            <a:ext cx="1025736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3600" dirty="0">
                <a:solidFill>
                  <a:schemeClr val="tx2"/>
                </a:solidFill>
                <a:ea typeface="黑体" pitchFamily="49" charset="-122"/>
                <a:sym typeface="黑体" pitchFamily="49" charset="-122"/>
              </a:rPr>
              <a:t>3 </a:t>
            </a:r>
            <a:r>
              <a:rPr lang="zh-CN" altLang="en-US" sz="3600" dirty="0">
                <a:solidFill>
                  <a:schemeClr val="tx2"/>
                </a:solidFill>
                <a:ea typeface="黑体" pitchFamily="49" charset="-122"/>
                <a:sym typeface="黑体" pitchFamily="49" charset="-122"/>
              </a:rPr>
              <a:t>统一公式的支撑及应用条件</a:t>
            </a:r>
          </a:p>
        </p:txBody>
      </p:sp>
      <p:graphicFrame>
        <p:nvGraphicFramePr>
          <p:cNvPr id="954376" name="Object 6"/>
          <p:cNvGraphicFramePr>
            <a:graphicFrameLocks noChangeAspect="1"/>
          </p:cNvGraphicFramePr>
          <p:nvPr/>
        </p:nvGraphicFramePr>
        <p:xfrm>
          <a:off x="4612820" y="3824286"/>
          <a:ext cx="3769179" cy="2715669"/>
        </p:xfrm>
        <a:graphic>
          <a:graphicData uri="http://schemas.openxmlformats.org/presentationml/2006/ole">
            <p:oleObj spid="_x0000_s954376" name="Graph" r:id="rId8" imgW="26730843" imgH="18889848" progId="Origin50.Graph">
              <p:embed/>
            </p:oleObj>
          </a:graphicData>
        </a:graphic>
      </p:graphicFrame>
      <p:graphicFrame>
        <p:nvGraphicFramePr>
          <p:cNvPr id="954377" name="Object 8"/>
          <p:cNvGraphicFramePr>
            <a:graphicFrameLocks noChangeAspect="1"/>
          </p:cNvGraphicFramePr>
          <p:nvPr/>
        </p:nvGraphicFramePr>
        <p:xfrm>
          <a:off x="8112579" y="3831318"/>
          <a:ext cx="3692753" cy="2580368"/>
        </p:xfrm>
        <a:graphic>
          <a:graphicData uri="http://schemas.openxmlformats.org/presentationml/2006/ole">
            <p:oleObj spid="_x0000_s954377" name="Graph" r:id="rId9" imgW="26723279" imgH="18897408" progId="Origin50.Graph">
              <p:embed/>
            </p:oleObj>
          </a:graphicData>
        </a:graphic>
      </p:graphicFrame>
      <p:graphicFrame>
        <p:nvGraphicFramePr>
          <p:cNvPr id="954378" name="Object 10"/>
          <p:cNvGraphicFramePr>
            <a:graphicFrameLocks noChangeAspect="1"/>
          </p:cNvGraphicFramePr>
          <p:nvPr/>
        </p:nvGraphicFramePr>
        <p:xfrm>
          <a:off x="926646" y="3762375"/>
          <a:ext cx="3950153" cy="2791012"/>
        </p:xfrm>
        <a:graphic>
          <a:graphicData uri="http://schemas.openxmlformats.org/presentationml/2006/ole">
            <p:oleObj spid="_x0000_s954378" name="Graph" r:id="rId10" imgW="26730843" imgH="18889848" progId="Origin50.Graph">
              <p:embed/>
            </p:oleObj>
          </a:graphicData>
        </a:graphic>
      </p:graphicFrame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1" name="矩形 21"/>
          <p:cNvSpPr>
            <a:spLocks noChangeArrowheads="1"/>
          </p:cNvSpPr>
          <p:nvPr/>
        </p:nvSpPr>
        <p:spPr bwMode="auto">
          <a:xfrm>
            <a:off x="0" y="5072064"/>
            <a:ext cx="12192000" cy="17859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150000"/>
              </a:lnSpc>
            </a:pPr>
            <a:endParaRPr lang="en-US" altLang="zh-CN" dirty="0">
              <a:ea typeface="黑体" pitchFamily="49" charset="-122"/>
            </a:endParaRPr>
          </a:p>
          <a:p>
            <a:pPr algn="ctr">
              <a:lnSpc>
                <a:spcPct val="150000"/>
              </a:lnSpc>
            </a:pPr>
            <a:endParaRPr lang="en-US" altLang="zh-CN" dirty="0">
              <a:ea typeface="黑体" pitchFamily="49" charset="-122"/>
            </a:endParaRPr>
          </a:p>
          <a:p>
            <a:pPr algn="ctr">
              <a:lnSpc>
                <a:spcPct val="150000"/>
              </a:lnSpc>
            </a:pPr>
            <a:endParaRPr lang="en-US" altLang="zh-CN" dirty="0">
              <a:ea typeface="黑体" pitchFamily="49" charset="-122"/>
            </a:endParaRPr>
          </a:p>
          <a:p>
            <a:pPr algn="ctr">
              <a:lnSpc>
                <a:spcPct val="150000"/>
              </a:lnSpc>
            </a:pPr>
            <a:endParaRPr lang="zh-CN" altLang="en-US" dirty="0">
              <a:ea typeface="黑体" pitchFamily="49" charset="-122"/>
            </a:endParaRPr>
          </a:p>
        </p:txBody>
      </p:sp>
      <p:cxnSp>
        <p:nvCxnSpPr>
          <p:cNvPr id="9" name="直接连接符 8"/>
          <p:cNvCxnSpPr/>
          <p:nvPr/>
        </p:nvCxnSpPr>
        <p:spPr>
          <a:xfrm>
            <a:off x="857251" y="1357314"/>
            <a:ext cx="102870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23" name="TextBox 10"/>
          <p:cNvSpPr txBox="1">
            <a:spLocks noChangeArrowheads="1"/>
          </p:cNvSpPr>
          <p:nvPr/>
        </p:nvSpPr>
        <p:spPr bwMode="auto">
          <a:xfrm>
            <a:off x="1102784" y="1341439"/>
            <a:ext cx="10564283" cy="506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6700" indent="-266700" eaLnBrk="1" hangingPunct="1">
              <a:lnSpc>
                <a:spcPct val="150000"/>
              </a:lnSpc>
            </a:pPr>
            <a:endParaRPr lang="en-US" altLang="zh-CN" sz="2000" b="1" dirty="0">
              <a:solidFill>
                <a:srgbClr val="FF0000"/>
              </a:solidFill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13324" name="Rectangle 10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3325" name="Rectangle 12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3326" name="Rectangle 4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3327" name="Rectangle 7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3328" name="Rectangle 9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3329" name="矩形 18"/>
          <p:cNvSpPr>
            <a:spLocks noChangeArrowheads="1"/>
          </p:cNvSpPr>
          <p:nvPr/>
        </p:nvSpPr>
        <p:spPr bwMode="auto">
          <a:xfrm>
            <a:off x="9810751" y="5500688"/>
            <a:ext cx="1905000" cy="46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150000"/>
              </a:lnSpc>
            </a:pPr>
            <a:endParaRPr lang="zh-CN" altLang="en-US" dirty="0">
              <a:ea typeface="黑体" pitchFamily="49" charset="-122"/>
            </a:endParaRPr>
          </a:p>
        </p:txBody>
      </p:sp>
      <p:sp>
        <p:nvSpPr>
          <p:cNvPr id="13330" name="矩形 19"/>
          <p:cNvSpPr>
            <a:spLocks noChangeArrowheads="1"/>
          </p:cNvSpPr>
          <p:nvPr/>
        </p:nvSpPr>
        <p:spPr bwMode="auto">
          <a:xfrm>
            <a:off x="8858252" y="4714876"/>
            <a:ext cx="1238249" cy="46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150000"/>
              </a:lnSpc>
            </a:pPr>
            <a:endParaRPr lang="zh-CN" altLang="en-US" dirty="0">
              <a:ea typeface="黑体" pitchFamily="49" charset="-122"/>
            </a:endParaRPr>
          </a:p>
        </p:txBody>
      </p:sp>
      <p:sp>
        <p:nvSpPr>
          <p:cNvPr id="13331" name="矩形 20"/>
          <p:cNvSpPr>
            <a:spLocks noChangeArrowheads="1"/>
          </p:cNvSpPr>
          <p:nvPr/>
        </p:nvSpPr>
        <p:spPr bwMode="auto">
          <a:xfrm>
            <a:off x="9810751" y="500063"/>
            <a:ext cx="666749" cy="46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150000"/>
              </a:lnSpc>
            </a:pPr>
            <a:endParaRPr lang="zh-CN" altLang="en-US" dirty="0">
              <a:ea typeface="黑体" pitchFamily="49" charset="-122"/>
            </a:endParaRPr>
          </a:p>
        </p:txBody>
      </p:sp>
      <p:graphicFrame>
        <p:nvGraphicFramePr>
          <p:cNvPr id="23" name="表格 22"/>
          <p:cNvGraphicFramePr>
            <a:graphicFrameLocks noGrp="1"/>
          </p:cNvGraphicFramePr>
          <p:nvPr/>
        </p:nvGraphicFramePr>
        <p:xfrm>
          <a:off x="54430" y="1357313"/>
          <a:ext cx="11996057" cy="5119687"/>
        </p:xfrm>
        <a:graphic>
          <a:graphicData uri="http://schemas.openxmlformats.org/drawingml/2006/table">
            <a:tbl>
              <a:tblPr/>
              <a:tblGrid>
                <a:gridCol w="1644841"/>
                <a:gridCol w="1644841"/>
                <a:gridCol w="3426842"/>
                <a:gridCol w="667854"/>
                <a:gridCol w="760702"/>
                <a:gridCol w="3090275"/>
                <a:gridCol w="760702"/>
              </a:tblGrid>
              <a:tr h="818137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zh-CN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绝缘失效形式</a:t>
                      </a:r>
                    </a:p>
                  </a:txBody>
                  <a:tcPr marL="85960" marR="8596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18745" algn="ctr">
                        <a:spcAft>
                          <a:spcPts val="0"/>
                        </a:spcAft>
                      </a:pPr>
                      <a:r>
                        <a:rPr lang="zh-CN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阈值公式</a:t>
                      </a:r>
                    </a:p>
                  </a:txBody>
                  <a:tcPr marL="85960" marR="85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18745" algn="ctr">
                        <a:spcAft>
                          <a:spcPts val="0"/>
                        </a:spcAft>
                      </a:pPr>
                      <a:r>
                        <a:rPr lang="zh-CN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定义和单位</a:t>
                      </a:r>
                    </a:p>
                  </a:txBody>
                  <a:tcPr marL="85960" marR="85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18745" algn="ctr">
                        <a:spcAft>
                          <a:spcPts val="0"/>
                        </a:spcAft>
                      </a:pPr>
                      <a:r>
                        <a:rPr lang="en-GB" sz="1200" i="1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α</a:t>
                      </a:r>
                      <a:endParaRPr lang="zh-CN" sz="1200" kern="100" dirty="0">
                        <a:latin typeface="Times New Roman" pitchFamily="18" charset="0"/>
                        <a:ea typeface="黑体" pitchFamily="49" charset="-122"/>
                        <a:cs typeface="Times New Roman"/>
                      </a:endParaRPr>
                    </a:p>
                  </a:txBody>
                  <a:tcPr marL="85960" marR="85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en-GB" sz="1200" i="1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β</a:t>
                      </a:r>
                      <a:r>
                        <a:rPr lang="zh-CN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或</a:t>
                      </a:r>
                      <a:r>
                        <a:rPr lang="en-GB" sz="1200" i="1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m</a:t>
                      </a:r>
                      <a:endParaRPr lang="zh-CN" sz="1200" kern="100" dirty="0">
                        <a:latin typeface="Times New Roman" pitchFamily="18" charset="0"/>
                        <a:ea typeface="黑体" pitchFamily="49" charset="-122"/>
                        <a:cs typeface="Times New Roman"/>
                      </a:endParaRPr>
                    </a:p>
                  </a:txBody>
                  <a:tcPr marL="85960" marR="85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18745" algn="ctr">
                        <a:spcAft>
                          <a:spcPts val="0"/>
                        </a:spcAft>
                      </a:pPr>
                      <a:r>
                        <a:rPr lang="zh-CN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适用条件</a:t>
                      </a:r>
                    </a:p>
                  </a:txBody>
                  <a:tcPr marL="85960" marR="85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18745" algn="ctr">
                        <a:spcAft>
                          <a:spcPts val="0"/>
                        </a:spcAft>
                      </a:pPr>
                      <a:r>
                        <a:rPr lang="zh-CN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研究</a:t>
                      </a:r>
                    </a:p>
                    <a:p>
                      <a:pPr indent="118745" algn="ctr">
                        <a:spcAft>
                          <a:spcPts val="0"/>
                        </a:spcAft>
                      </a:pPr>
                      <a:r>
                        <a:rPr lang="zh-CN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单位</a:t>
                      </a:r>
                    </a:p>
                  </a:txBody>
                  <a:tcPr marL="85960" marR="85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3603">
                <a:tc>
                  <a:txBody>
                    <a:bodyPr/>
                    <a:lstStyle/>
                    <a:p>
                      <a:pPr indent="118745" algn="l">
                        <a:spcAft>
                          <a:spcPts val="0"/>
                        </a:spcAft>
                      </a:pPr>
                      <a:r>
                        <a:rPr lang="zh-CN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气体击穿</a:t>
                      </a:r>
                    </a:p>
                  </a:txBody>
                  <a:tcPr marL="85960" marR="8596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18745" algn="l">
                        <a:spcAft>
                          <a:spcPts val="0"/>
                        </a:spcAft>
                      </a:pPr>
                      <a:endParaRPr lang="en-GB" sz="1200" kern="100" dirty="0">
                        <a:latin typeface="Times New Roman" pitchFamily="18" charset="0"/>
                        <a:ea typeface="黑体" pitchFamily="49" charset="-122"/>
                        <a:cs typeface="宋体"/>
                      </a:endParaRPr>
                    </a:p>
                  </a:txBody>
                  <a:tcPr marL="85960" marR="85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18745" algn="just">
                        <a:spcAft>
                          <a:spcPts val="0"/>
                        </a:spcAft>
                      </a:pPr>
                      <a:r>
                        <a:rPr lang="en-GB" sz="1200" i="1" kern="800" dirty="0" err="1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E</a:t>
                      </a:r>
                      <a:r>
                        <a:rPr lang="en-GB" sz="1200" i="1" kern="800" baseline="-25000" dirty="0" err="1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g</a:t>
                      </a:r>
                      <a:r>
                        <a:rPr lang="en-GB" sz="1200" kern="8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-</a:t>
                      </a:r>
                      <a:r>
                        <a:rPr lang="zh-CN" sz="1200" kern="8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气体击穿阈值，</a:t>
                      </a:r>
                      <a:r>
                        <a:rPr lang="en-GB" sz="1200" kern="8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kV/cm</a:t>
                      </a:r>
                      <a:r>
                        <a:rPr lang="zh-CN" sz="1200" kern="8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；</a:t>
                      </a:r>
                      <a:r>
                        <a:rPr lang="en-GB" sz="1200" i="1" kern="800" dirty="0" err="1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t</a:t>
                      </a:r>
                      <a:r>
                        <a:rPr lang="en-GB" sz="1200" i="1" kern="800" baseline="-25000" dirty="0" err="1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eff</a:t>
                      </a:r>
                      <a:r>
                        <a:rPr lang="en-GB" sz="1200" kern="8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 -</a:t>
                      </a:r>
                      <a:r>
                        <a:rPr lang="zh-CN" sz="1200" kern="8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超过</a:t>
                      </a:r>
                      <a:r>
                        <a:rPr lang="en-GB" sz="1200" kern="8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0.63</a:t>
                      </a:r>
                      <a:r>
                        <a:rPr lang="en-GB" sz="1200" i="1" kern="8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E</a:t>
                      </a:r>
                      <a:r>
                        <a:rPr lang="en-GB" sz="1200" i="1" kern="800" baseline="-250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g</a:t>
                      </a:r>
                      <a:r>
                        <a:rPr lang="zh-CN" sz="1200" kern="8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的电场耐受时间，</a:t>
                      </a:r>
                      <a:r>
                        <a:rPr lang="en-GB" sz="1200" kern="800" dirty="0" err="1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μs</a:t>
                      </a:r>
                      <a:r>
                        <a:rPr lang="zh-CN" sz="1200" kern="8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；</a:t>
                      </a:r>
                      <a:r>
                        <a:rPr lang="en-GB" sz="1200" i="1" kern="8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g</a:t>
                      </a:r>
                      <a:r>
                        <a:rPr lang="en-GB" sz="1200" kern="8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-</a:t>
                      </a:r>
                      <a:r>
                        <a:rPr lang="zh-CN" sz="1200" kern="8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气体间隙，</a:t>
                      </a:r>
                      <a:r>
                        <a:rPr lang="en-GB" sz="1200" kern="8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cm</a:t>
                      </a:r>
                      <a:r>
                        <a:rPr lang="zh-CN" sz="1200" kern="8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；</a:t>
                      </a:r>
                      <a:r>
                        <a:rPr lang="en-GB" sz="1200" i="1" kern="800" dirty="0" err="1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k</a:t>
                      </a:r>
                      <a:r>
                        <a:rPr lang="en-GB" sz="1200" i="1" kern="800" baseline="-25000" dirty="0" err="1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g,p</a:t>
                      </a:r>
                      <a:r>
                        <a:rPr lang="en-GB" sz="1200" kern="8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-</a:t>
                      </a:r>
                      <a:r>
                        <a:rPr lang="zh-CN" sz="1200" kern="8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与气压有关的常数</a:t>
                      </a:r>
                      <a:endParaRPr lang="zh-CN" sz="1200" kern="100" dirty="0">
                        <a:latin typeface="Times New Roman" pitchFamily="18" charset="0"/>
                        <a:ea typeface="黑体" pitchFamily="49" charset="-122"/>
                        <a:cs typeface="Times New Roman"/>
                      </a:endParaRPr>
                    </a:p>
                  </a:txBody>
                  <a:tcPr marL="85960" marR="85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18745" algn="ctr">
                        <a:spcAft>
                          <a:spcPts val="0"/>
                        </a:spcAft>
                      </a:pPr>
                      <a:r>
                        <a:rPr lang="en-GB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6</a:t>
                      </a:r>
                      <a:endParaRPr lang="zh-CN" sz="1200" kern="100" dirty="0">
                        <a:latin typeface="Times New Roman" pitchFamily="18" charset="0"/>
                        <a:ea typeface="黑体" pitchFamily="49" charset="-122"/>
                        <a:cs typeface="Times New Roman"/>
                      </a:endParaRPr>
                    </a:p>
                  </a:txBody>
                  <a:tcPr marL="85960" marR="85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18745" algn="ctr">
                        <a:spcAft>
                          <a:spcPts val="0"/>
                        </a:spcAft>
                      </a:pPr>
                      <a:r>
                        <a:rPr lang="en-GB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6</a:t>
                      </a:r>
                      <a:endParaRPr lang="zh-CN" sz="1200" kern="100" dirty="0">
                        <a:latin typeface="Times New Roman" pitchFamily="18" charset="0"/>
                        <a:ea typeface="黑体" pitchFamily="49" charset="-122"/>
                        <a:cs typeface="Times New Roman"/>
                      </a:endParaRPr>
                    </a:p>
                  </a:txBody>
                  <a:tcPr marL="85960" marR="85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spcAft>
                          <a:spcPts val="0"/>
                        </a:spcAft>
                      </a:pPr>
                      <a:r>
                        <a:rPr lang="zh-CN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非均匀电场，</a:t>
                      </a:r>
                      <a:r>
                        <a:rPr lang="en-GB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0.1 ns &lt;</a:t>
                      </a:r>
                      <a:r>
                        <a:rPr lang="en-GB" sz="1200" i="1" kern="100" dirty="0" err="1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t</a:t>
                      </a:r>
                      <a:r>
                        <a:rPr lang="en-GB" sz="1200" i="1" kern="100" baseline="-25000" dirty="0" err="1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eff</a:t>
                      </a:r>
                      <a:r>
                        <a:rPr lang="en-GB" sz="1200" i="1" kern="100" baseline="-250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 </a:t>
                      </a:r>
                      <a:r>
                        <a:rPr lang="en-GB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&lt;1μs</a:t>
                      </a:r>
                      <a:r>
                        <a:rPr lang="en-GB" sz="1200" kern="100" baseline="300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 </a:t>
                      </a:r>
                      <a:r>
                        <a:rPr lang="zh-CN" sz="1200" kern="100" dirty="0" smtClean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；</a:t>
                      </a:r>
                      <a:r>
                        <a:rPr lang="en-GB" sz="1200" i="1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g</a:t>
                      </a:r>
                      <a:r>
                        <a:rPr lang="en-GB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&lt;10 </a:t>
                      </a:r>
                      <a:r>
                        <a:rPr lang="en-GB" sz="1200" kern="100" dirty="0" smtClean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cm</a:t>
                      </a:r>
                      <a:endParaRPr lang="zh-CN" sz="1200" kern="100" dirty="0">
                        <a:latin typeface="Times New Roman" pitchFamily="18" charset="0"/>
                        <a:ea typeface="黑体" pitchFamily="49" charset="-122"/>
                        <a:cs typeface="Times New Roman"/>
                      </a:endParaRPr>
                    </a:p>
                  </a:txBody>
                  <a:tcPr marL="85960" marR="85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en-GB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AWRE</a:t>
                      </a:r>
                      <a:endParaRPr lang="zh-CN" sz="1200" kern="100" dirty="0">
                        <a:latin typeface="Times New Roman" pitchFamily="18" charset="0"/>
                        <a:ea typeface="黑体" pitchFamily="49" charset="-122"/>
                        <a:cs typeface="Times New Roman"/>
                      </a:endParaRPr>
                    </a:p>
                  </a:txBody>
                  <a:tcPr marL="85960" marR="85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3603">
                <a:tc>
                  <a:txBody>
                    <a:bodyPr/>
                    <a:lstStyle/>
                    <a:p>
                      <a:pPr indent="118745" algn="l">
                        <a:spcAft>
                          <a:spcPts val="0"/>
                        </a:spcAft>
                      </a:pPr>
                      <a:r>
                        <a:rPr lang="zh-CN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液体击穿</a:t>
                      </a:r>
                    </a:p>
                  </a:txBody>
                  <a:tcPr marL="85960" marR="8596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18745" algn="l">
                        <a:spcAft>
                          <a:spcPts val="0"/>
                        </a:spcAft>
                      </a:pPr>
                      <a:endParaRPr lang="en-GB" sz="1200" kern="100" dirty="0">
                        <a:latin typeface="Times New Roman" pitchFamily="18" charset="0"/>
                        <a:ea typeface="黑体" pitchFamily="49" charset="-122"/>
                        <a:cs typeface="宋体"/>
                      </a:endParaRPr>
                    </a:p>
                  </a:txBody>
                  <a:tcPr marL="85960" marR="85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18745" algn="just">
                        <a:spcAft>
                          <a:spcPts val="0"/>
                        </a:spcAft>
                      </a:pPr>
                      <a:r>
                        <a:rPr lang="en-GB" sz="1200" i="1" kern="8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E</a:t>
                      </a:r>
                      <a:r>
                        <a:rPr lang="en-GB" sz="1200" i="1" kern="800" baseline="-250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l</a:t>
                      </a:r>
                      <a:r>
                        <a:rPr lang="en-GB" sz="1200" kern="8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- </a:t>
                      </a:r>
                      <a:r>
                        <a:rPr lang="zh-CN" sz="1200" kern="8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液体击穿阈值，</a:t>
                      </a:r>
                      <a:r>
                        <a:rPr lang="en-GB" sz="1200" kern="8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MV/cm</a:t>
                      </a:r>
                      <a:r>
                        <a:rPr lang="zh-CN" sz="1200" kern="8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；</a:t>
                      </a:r>
                      <a:r>
                        <a:rPr lang="en-GB" sz="1200" i="1" kern="800" dirty="0" err="1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t</a:t>
                      </a:r>
                      <a:r>
                        <a:rPr lang="en-GB" sz="1200" i="1" kern="800" baseline="-25000" dirty="0" err="1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eff</a:t>
                      </a:r>
                      <a:r>
                        <a:rPr lang="en-GB" sz="1200" kern="8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 - </a:t>
                      </a:r>
                      <a:r>
                        <a:rPr lang="en-GB" sz="1200" kern="800" dirty="0" err="1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μs</a:t>
                      </a:r>
                      <a:r>
                        <a:rPr lang="zh-CN" sz="1200" kern="8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；</a:t>
                      </a:r>
                      <a:r>
                        <a:rPr lang="en-GB" sz="1200" i="1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A</a:t>
                      </a:r>
                      <a:r>
                        <a:rPr lang="en-GB" sz="1200" i="1" kern="100" baseline="-250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l</a:t>
                      </a:r>
                      <a:r>
                        <a:rPr lang="en-GB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- </a:t>
                      </a:r>
                      <a:r>
                        <a:rPr lang="zh-CN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耐受电场超过</a:t>
                      </a:r>
                      <a:r>
                        <a:rPr lang="en-GB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0.9</a:t>
                      </a:r>
                      <a:r>
                        <a:rPr lang="en-GB" sz="1200" i="1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E</a:t>
                      </a:r>
                      <a:r>
                        <a:rPr lang="en-GB" sz="1200" i="1" kern="100" baseline="-250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l</a:t>
                      </a:r>
                      <a:r>
                        <a:rPr lang="zh-CN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的电极的面积，</a:t>
                      </a:r>
                      <a:r>
                        <a:rPr lang="en-GB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cm</a:t>
                      </a:r>
                      <a:r>
                        <a:rPr lang="en-GB" sz="1200" kern="100" baseline="300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2</a:t>
                      </a:r>
                      <a:r>
                        <a:rPr lang="zh-CN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；</a:t>
                      </a:r>
                      <a:r>
                        <a:rPr lang="en-GB" sz="1200" i="1" kern="800" dirty="0" err="1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k</a:t>
                      </a:r>
                      <a:r>
                        <a:rPr lang="en-GB" sz="1200" i="1" kern="800" baseline="-25000" dirty="0" err="1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l</a:t>
                      </a:r>
                      <a:r>
                        <a:rPr lang="en-GB" sz="1200" kern="8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- </a:t>
                      </a:r>
                      <a:r>
                        <a:rPr lang="zh-CN" sz="1200" kern="8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常数</a:t>
                      </a:r>
                      <a:endParaRPr lang="zh-CN" sz="1200" kern="100" dirty="0">
                        <a:latin typeface="Times New Roman" pitchFamily="18" charset="0"/>
                        <a:ea typeface="黑体" pitchFamily="49" charset="-122"/>
                        <a:cs typeface="Times New Roman"/>
                      </a:endParaRPr>
                    </a:p>
                  </a:txBody>
                  <a:tcPr marL="85960" marR="85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18745" algn="ctr">
                        <a:spcAft>
                          <a:spcPts val="0"/>
                        </a:spcAft>
                      </a:pPr>
                      <a:r>
                        <a:rPr lang="en-GB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3</a:t>
                      </a:r>
                      <a:endParaRPr lang="zh-CN" sz="1200" kern="100" dirty="0">
                        <a:latin typeface="Times New Roman" pitchFamily="18" charset="0"/>
                        <a:ea typeface="黑体" pitchFamily="49" charset="-122"/>
                        <a:cs typeface="Times New Roman"/>
                      </a:endParaRPr>
                    </a:p>
                  </a:txBody>
                  <a:tcPr marL="85960" marR="85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18745" algn="ctr">
                        <a:spcAft>
                          <a:spcPts val="0"/>
                        </a:spcAft>
                      </a:pPr>
                      <a:r>
                        <a:rPr lang="en-GB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10</a:t>
                      </a:r>
                      <a:endParaRPr lang="zh-CN" sz="1200" kern="100" dirty="0">
                        <a:latin typeface="Times New Roman" pitchFamily="18" charset="0"/>
                        <a:ea typeface="黑体" pitchFamily="49" charset="-122"/>
                        <a:cs typeface="Times New Roman"/>
                      </a:endParaRPr>
                    </a:p>
                  </a:txBody>
                  <a:tcPr marL="85960" marR="85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spcAft>
                          <a:spcPts val="0"/>
                        </a:spcAft>
                      </a:pPr>
                      <a:r>
                        <a:rPr lang="zh-CN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均匀电场，</a:t>
                      </a:r>
                      <a:r>
                        <a:rPr lang="en-GB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0.1 </a:t>
                      </a:r>
                      <a:r>
                        <a:rPr lang="en-GB" sz="1200" kern="100" dirty="0" err="1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μs</a:t>
                      </a:r>
                      <a:r>
                        <a:rPr lang="en-GB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 &lt; </a:t>
                      </a:r>
                      <a:r>
                        <a:rPr lang="en-GB" sz="1200" i="1" kern="100" dirty="0" err="1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t</a:t>
                      </a:r>
                      <a:r>
                        <a:rPr lang="en-GB" sz="1200" i="1" kern="100" baseline="-25000" dirty="0" err="1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eff</a:t>
                      </a:r>
                      <a:r>
                        <a:rPr lang="en-GB" sz="1200" i="1" kern="100" baseline="-250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 </a:t>
                      </a:r>
                      <a:r>
                        <a:rPr lang="en-GB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&lt;</a:t>
                      </a:r>
                      <a:r>
                        <a:rPr lang="en-GB" sz="1200" kern="100" dirty="0" smtClean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1μs</a:t>
                      </a:r>
                      <a:r>
                        <a:rPr lang="zh-CN" sz="1200" kern="100" dirty="0" smtClean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；</a:t>
                      </a:r>
                      <a:r>
                        <a:rPr lang="zh-CN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对于变压器油，</a:t>
                      </a:r>
                      <a:r>
                        <a:rPr lang="en-GB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0.1 cm</a:t>
                      </a:r>
                      <a:r>
                        <a:rPr lang="en-GB" sz="1200" kern="100" baseline="300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3</a:t>
                      </a:r>
                      <a:r>
                        <a:rPr lang="en-GB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&lt;</a:t>
                      </a:r>
                      <a:r>
                        <a:rPr lang="en-GB" sz="1200" i="1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A</a:t>
                      </a:r>
                      <a:r>
                        <a:rPr lang="en-GB" sz="1200" i="1" kern="100" baseline="-250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l</a:t>
                      </a:r>
                      <a:r>
                        <a:rPr lang="en-GB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&lt;10</a:t>
                      </a:r>
                      <a:r>
                        <a:rPr lang="en-GB" sz="1200" kern="100" baseline="300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5</a:t>
                      </a:r>
                      <a:r>
                        <a:rPr lang="en-GB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cm</a:t>
                      </a:r>
                      <a:r>
                        <a:rPr lang="en-GB" sz="1200" kern="100" baseline="300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3</a:t>
                      </a:r>
                      <a:r>
                        <a:rPr lang="en-GB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 </a:t>
                      </a:r>
                      <a:r>
                        <a:rPr lang="en-GB" sz="1200" kern="100" baseline="30000" dirty="0" smtClean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[</a:t>
                      </a:r>
                      <a:endParaRPr lang="zh-CN" sz="1200" kern="100" dirty="0">
                        <a:latin typeface="Times New Roman" pitchFamily="18" charset="0"/>
                        <a:ea typeface="黑体" pitchFamily="49" charset="-122"/>
                        <a:cs typeface="Times New Roman"/>
                      </a:endParaRPr>
                    </a:p>
                  </a:txBody>
                  <a:tcPr marL="85960" marR="85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en-GB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AWRE</a:t>
                      </a:r>
                      <a:endParaRPr lang="zh-CN" sz="1200" kern="100" dirty="0">
                        <a:latin typeface="Times New Roman" pitchFamily="18" charset="0"/>
                        <a:ea typeface="黑体" pitchFamily="49" charset="-122"/>
                        <a:cs typeface="Times New Roman"/>
                      </a:endParaRPr>
                    </a:p>
                  </a:txBody>
                  <a:tcPr marL="85960" marR="85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8137">
                <a:tc>
                  <a:txBody>
                    <a:bodyPr/>
                    <a:lstStyle/>
                    <a:p>
                      <a:pPr indent="118745" algn="l">
                        <a:spcAft>
                          <a:spcPts val="0"/>
                        </a:spcAft>
                      </a:pPr>
                      <a:r>
                        <a:rPr lang="zh-CN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固体击穿</a:t>
                      </a:r>
                    </a:p>
                  </a:txBody>
                  <a:tcPr marL="85960" marR="8596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18745" algn="l">
                        <a:spcAft>
                          <a:spcPts val="0"/>
                        </a:spcAft>
                      </a:pPr>
                      <a:endParaRPr lang="en-GB" sz="1200" kern="100" dirty="0">
                        <a:latin typeface="Times New Roman" pitchFamily="18" charset="0"/>
                        <a:ea typeface="黑体" pitchFamily="49" charset="-122"/>
                        <a:cs typeface="宋体"/>
                      </a:endParaRPr>
                    </a:p>
                  </a:txBody>
                  <a:tcPr marL="85960" marR="85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18745" algn="just">
                        <a:spcAft>
                          <a:spcPts val="0"/>
                        </a:spcAft>
                      </a:pPr>
                      <a:r>
                        <a:rPr lang="en-GB" sz="1200" i="1" kern="8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E</a:t>
                      </a:r>
                      <a:r>
                        <a:rPr lang="en-GB" sz="1200" i="1" kern="800" baseline="-250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s</a:t>
                      </a:r>
                      <a:r>
                        <a:rPr lang="en-GB" sz="1200" kern="8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- </a:t>
                      </a:r>
                      <a:r>
                        <a:rPr lang="zh-CN" sz="1200" kern="8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固体击穿阈值，</a:t>
                      </a:r>
                      <a:r>
                        <a:rPr lang="en-GB" sz="1200" kern="8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MV/cm</a:t>
                      </a:r>
                      <a:r>
                        <a:rPr lang="zh-CN" sz="1200" kern="8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；</a:t>
                      </a:r>
                      <a:r>
                        <a:rPr lang="en-GB" sz="1200" i="1" kern="800" dirty="0" err="1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t</a:t>
                      </a:r>
                      <a:r>
                        <a:rPr lang="en-GB" sz="1200" i="1" kern="800" baseline="-25000" dirty="0" err="1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eff</a:t>
                      </a:r>
                      <a:r>
                        <a:rPr lang="en-GB" sz="1200" kern="8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 - ns</a:t>
                      </a:r>
                      <a:r>
                        <a:rPr lang="zh-CN" sz="1200" kern="8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；</a:t>
                      </a:r>
                      <a:r>
                        <a:rPr lang="en-GB" sz="1200" i="1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ζ</a:t>
                      </a:r>
                      <a:r>
                        <a:rPr lang="en-GB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- </a:t>
                      </a:r>
                      <a:r>
                        <a:rPr lang="zh-CN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固体电介质厚度、面积或体积，单位分别为</a:t>
                      </a:r>
                      <a:r>
                        <a:rPr lang="en-GB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cm</a:t>
                      </a:r>
                      <a:r>
                        <a:rPr lang="zh-CN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、</a:t>
                      </a:r>
                      <a:r>
                        <a:rPr lang="en-GB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cm</a:t>
                      </a:r>
                      <a:r>
                        <a:rPr lang="en-GB" sz="1200" kern="100" baseline="300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2</a:t>
                      </a:r>
                      <a:r>
                        <a:rPr lang="zh-CN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、</a:t>
                      </a:r>
                      <a:r>
                        <a:rPr lang="en-GB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cm</a:t>
                      </a:r>
                      <a:r>
                        <a:rPr lang="en-GB" sz="1200" kern="100" baseline="300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3</a:t>
                      </a:r>
                      <a:r>
                        <a:rPr lang="zh-CN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；</a:t>
                      </a:r>
                      <a:r>
                        <a:rPr lang="en-GB" sz="1200" i="1" kern="800" dirty="0" err="1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k</a:t>
                      </a:r>
                      <a:r>
                        <a:rPr lang="en-GB" sz="1200" i="1" kern="800" baseline="-25000" dirty="0" err="1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s</a:t>
                      </a:r>
                      <a:r>
                        <a:rPr lang="en-GB" sz="1200" kern="8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- </a:t>
                      </a:r>
                      <a:r>
                        <a:rPr lang="zh-CN" sz="1200" kern="8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常数</a:t>
                      </a:r>
                      <a:endParaRPr lang="zh-CN" sz="1200" kern="100" dirty="0">
                        <a:latin typeface="Times New Roman" pitchFamily="18" charset="0"/>
                        <a:ea typeface="黑体" pitchFamily="49" charset="-122"/>
                        <a:cs typeface="Times New Roman"/>
                      </a:endParaRPr>
                    </a:p>
                  </a:txBody>
                  <a:tcPr marL="85960" marR="85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18745" algn="ctr">
                        <a:spcAft>
                          <a:spcPts val="0"/>
                        </a:spcAft>
                      </a:pPr>
                      <a:r>
                        <a:rPr lang="en-GB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5</a:t>
                      </a:r>
                      <a:endParaRPr lang="zh-CN" sz="1200" kern="100" dirty="0">
                        <a:latin typeface="Times New Roman" pitchFamily="18" charset="0"/>
                        <a:ea typeface="黑体" pitchFamily="49" charset="-122"/>
                        <a:cs typeface="Times New Roman"/>
                      </a:endParaRPr>
                    </a:p>
                  </a:txBody>
                  <a:tcPr marL="85960" marR="85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18745" algn="ctr">
                        <a:spcAft>
                          <a:spcPts val="0"/>
                        </a:spcAft>
                      </a:pPr>
                      <a:r>
                        <a:rPr lang="en-GB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8</a:t>
                      </a:r>
                      <a:endParaRPr lang="zh-CN" sz="1200" kern="100" dirty="0">
                        <a:latin typeface="Times New Roman" pitchFamily="18" charset="0"/>
                        <a:ea typeface="黑体" pitchFamily="49" charset="-122"/>
                        <a:cs typeface="Times New Roman"/>
                      </a:endParaRPr>
                    </a:p>
                  </a:txBody>
                  <a:tcPr marL="85960" marR="85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spcAft>
                          <a:spcPts val="0"/>
                        </a:spcAft>
                      </a:pPr>
                      <a:r>
                        <a:rPr lang="zh-CN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均匀电场，</a:t>
                      </a:r>
                      <a:r>
                        <a:rPr lang="en-GB" sz="1200" i="1" kern="100" dirty="0" err="1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t</a:t>
                      </a:r>
                      <a:r>
                        <a:rPr lang="en-GB" sz="1200" i="1" kern="100" baseline="-25000" dirty="0" err="1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eff</a:t>
                      </a:r>
                      <a:r>
                        <a:rPr lang="en-GB" sz="1200" i="1" kern="100" baseline="-250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 </a:t>
                      </a:r>
                      <a:r>
                        <a:rPr lang="en-GB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&lt;100 ns </a:t>
                      </a:r>
                      <a:r>
                        <a:rPr lang="zh-CN" sz="1200" kern="100" dirty="0" smtClean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；</a:t>
                      </a:r>
                      <a:r>
                        <a:rPr lang="zh-CN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对于体积效应，</a:t>
                      </a:r>
                      <a:r>
                        <a:rPr lang="en-GB" sz="1200" i="1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V</a:t>
                      </a:r>
                      <a:r>
                        <a:rPr lang="en-GB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 &lt;10</a:t>
                      </a:r>
                      <a:r>
                        <a:rPr lang="en-GB" sz="1200" kern="100" baseline="300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4</a:t>
                      </a:r>
                      <a:r>
                        <a:rPr lang="en-GB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 cm</a:t>
                      </a:r>
                      <a:r>
                        <a:rPr lang="en-GB" sz="1200" kern="100" baseline="300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3</a:t>
                      </a:r>
                      <a:r>
                        <a:rPr lang="zh-CN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；对于面积效应，</a:t>
                      </a:r>
                      <a:r>
                        <a:rPr lang="en-GB" sz="1200" i="1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A</a:t>
                      </a:r>
                      <a:r>
                        <a:rPr lang="en-GB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&lt;10</a:t>
                      </a:r>
                      <a:r>
                        <a:rPr lang="en-GB" sz="1200" kern="100" baseline="300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3</a:t>
                      </a:r>
                      <a:r>
                        <a:rPr lang="en-GB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 cm</a:t>
                      </a:r>
                      <a:r>
                        <a:rPr lang="en-GB" sz="1200" kern="100" baseline="300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2</a:t>
                      </a:r>
                      <a:r>
                        <a:rPr lang="zh-CN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；对于厚度效应，</a:t>
                      </a:r>
                      <a:r>
                        <a:rPr lang="en-GB" sz="1200" i="1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d</a:t>
                      </a:r>
                      <a:r>
                        <a:rPr lang="zh-CN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从</a:t>
                      </a:r>
                      <a:r>
                        <a:rPr lang="en-GB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ns</a:t>
                      </a:r>
                      <a:r>
                        <a:rPr lang="zh-CN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到</a:t>
                      </a:r>
                      <a:r>
                        <a:rPr lang="en-GB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cm</a:t>
                      </a:r>
                      <a:r>
                        <a:rPr lang="zh-CN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量</a:t>
                      </a:r>
                      <a:r>
                        <a:rPr lang="zh-CN" sz="1200" kern="100" dirty="0" smtClean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级</a:t>
                      </a:r>
                      <a:endParaRPr lang="zh-CN" sz="1200" kern="100" dirty="0">
                        <a:latin typeface="Times New Roman" pitchFamily="18" charset="0"/>
                        <a:ea typeface="黑体" pitchFamily="49" charset="-122"/>
                        <a:cs typeface="Times New Roman"/>
                      </a:endParaRPr>
                    </a:p>
                  </a:txBody>
                  <a:tcPr marL="85960" marR="85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en-GB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NINT </a:t>
                      </a:r>
                      <a:endParaRPr lang="zh-CN" sz="1200" kern="100" dirty="0">
                        <a:latin typeface="Times New Roman" pitchFamily="18" charset="0"/>
                        <a:ea typeface="黑体" pitchFamily="49" charset="-122"/>
                        <a:cs typeface="Times New Roman"/>
                      </a:endParaRPr>
                    </a:p>
                  </a:txBody>
                  <a:tcPr marL="85960" marR="85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8137">
                <a:tc>
                  <a:txBody>
                    <a:bodyPr/>
                    <a:lstStyle/>
                    <a:p>
                      <a:pPr indent="118745" algn="l">
                        <a:spcAft>
                          <a:spcPts val="0"/>
                        </a:spcAft>
                      </a:pPr>
                      <a:r>
                        <a:rPr lang="zh-CN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真空沿面闪络</a:t>
                      </a:r>
                    </a:p>
                  </a:txBody>
                  <a:tcPr marL="85960" marR="8596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18745" algn="l">
                        <a:spcAft>
                          <a:spcPts val="0"/>
                        </a:spcAft>
                      </a:pPr>
                      <a:endParaRPr lang="en-GB" sz="1200" kern="100" dirty="0">
                        <a:latin typeface="Times New Roman" pitchFamily="18" charset="0"/>
                        <a:ea typeface="黑体" pitchFamily="49" charset="-122"/>
                        <a:cs typeface="宋体"/>
                      </a:endParaRPr>
                    </a:p>
                  </a:txBody>
                  <a:tcPr marL="85960" marR="85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18745" algn="just">
                        <a:spcAft>
                          <a:spcPts val="0"/>
                        </a:spcAft>
                      </a:pPr>
                      <a:r>
                        <a:rPr lang="en-GB" sz="1200" i="1" kern="100" dirty="0" err="1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E</a:t>
                      </a:r>
                      <a:r>
                        <a:rPr lang="en-GB" sz="1200" i="1" kern="100" baseline="-25000" dirty="0" err="1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vf</a:t>
                      </a:r>
                      <a:r>
                        <a:rPr lang="en-GB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- </a:t>
                      </a:r>
                      <a:r>
                        <a:rPr lang="zh-CN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真空闪络阈值，</a:t>
                      </a:r>
                      <a:r>
                        <a:rPr lang="en-GB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kV/cm</a:t>
                      </a:r>
                      <a:r>
                        <a:rPr lang="zh-CN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；</a:t>
                      </a:r>
                      <a:r>
                        <a:rPr lang="en-GB" sz="1200" i="1" kern="800" dirty="0" err="1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t</a:t>
                      </a:r>
                      <a:r>
                        <a:rPr lang="en-GB" sz="1200" i="1" kern="800" baseline="-25000" dirty="0" err="1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eff</a:t>
                      </a:r>
                      <a:r>
                        <a:rPr lang="en-GB" sz="1200" kern="8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 - </a:t>
                      </a:r>
                      <a:r>
                        <a:rPr lang="en-GB" sz="1200" kern="800" dirty="0" err="1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μs</a:t>
                      </a:r>
                      <a:r>
                        <a:rPr lang="zh-CN" sz="1200" kern="8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；</a:t>
                      </a:r>
                      <a:r>
                        <a:rPr lang="en-GB" sz="1200" i="1" kern="100" dirty="0" err="1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A</a:t>
                      </a:r>
                      <a:r>
                        <a:rPr lang="en-GB" sz="1200" i="1" kern="100" baseline="-25000" dirty="0" err="1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vf</a:t>
                      </a:r>
                      <a:r>
                        <a:rPr lang="en-GB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- </a:t>
                      </a:r>
                      <a:r>
                        <a:rPr lang="zh-CN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耐受电场超过</a:t>
                      </a:r>
                      <a:r>
                        <a:rPr lang="en-GB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0.9</a:t>
                      </a:r>
                      <a:r>
                        <a:rPr lang="en-GB" sz="1200" i="1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E</a:t>
                      </a:r>
                      <a:r>
                        <a:rPr lang="en-GB" sz="1200" i="1" kern="100" baseline="-250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vf</a:t>
                      </a:r>
                      <a:r>
                        <a:rPr lang="zh-CN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的绝缘子表面积，</a:t>
                      </a:r>
                      <a:r>
                        <a:rPr lang="en-GB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cm</a:t>
                      </a:r>
                      <a:r>
                        <a:rPr lang="en-GB" sz="1200" kern="100" baseline="300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2</a:t>
                      </a:r>
                      <a:r>
                        <a:rPr lang="zh-CN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；</a:t>
                      </a:r>
                      <a:r>
                        <a:rPr lang="en-GB" sz="1200" i="1" kern="800" dirty="0" err="1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k</a:t>
                      </a:r>
                      <a:r>
                        <a:rPr lang="en-GB" sz="1200" i="1" kern="800" baseline="-25000" dirty="0" err="1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vf</a:t>
                      </a:r>
                      <a:r>
                        <a:rPr lang="en-GB" sz="1200" kern="8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- </a:t>
                      </a:r>
                      <a:r>
                        <a:rPr lang="zh-CN" sz="1200" kern="8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与电极间隙相关的常数</a:t>
                      </a:r>
                      <a:endParaRPr lang="zh-CN" sz="1200" kern="100" dirty="0">
                        <a:latin typeface="Times New Roman" pitchFamily="18" charset="0"/>
                        <a:ea typeface="黑体" pitchFamily="49" charset="-122"/>
                        <a:cs typeface="Times New Roman"/>
                      </a:endParaRPr>
                    </a:p>
                  </a:txBody>
                  <a:tcPr marL="85960" marR="85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18745" algn="ctr">
                        <a:spcAft>
                          <a:spcPts val="0"/>
                        </a:spcAft>
                      </a:pPr>
                      <a:r>
                        <a:rPr lang="en-GB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6</a:t>
                      </a:r>
                      <a:endParaRPr lang="zh-CN" sz="1200" kern="100" dirty="0">
                        <a:latin typeface="Times New Roman" pitchFamily="18" charset="0"/>
                        <a:ea typeface="黑体" pitchFamily="49" charset="-122"/>
                        <a:cs typeface="Times New Roman"/>
                      </a:endParaRPr>
                    </a:p>
                  </a:txBody>
                  <a:tcPr marL="85960" marR="85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18745" algn="ctr">
                        <a:spcAft>
                          <a:spcPts val="0"/>
                        </a:spcAft>
                      </a:pPr>
                      <a:r>
                        <a:rPr lang="en-GB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10</a:t>
                      </a:r>
                      <a:endParaRPr lang="zh-CN" sz="1200" kern="100" dirty="0">
                        <a:latin typeface="Times New Roman" pitchFamily="18" charset="0"/>
                        <a:ea typeface="黑体" pitchFamily="49" charset="-122"/>
                        <a:cs typeface="Times New Roman"/>
                      </a:endParaRPr>
                    </a:p>
                  </a:txBody>
                  <a:tcPr marL="85960" marR="85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spcAft>
                          <a:spcPts val="0"/>
                        </a:spcAft>
                      </a:pPr>
                      <a:r>
                        <a:rPr lang="zh-CN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对于闪络开关</a:t>
                      </a:r>
                      <a:r>
                        <a:rPr lang="en-GB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10 ns&lt;</a:t>
                      </a:r>
                      <a:r>
                        <a:rPr lang="en-GB" sz="1200" i="1" kern="100" dirty="0" err="1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t</a:t>
                      </a:r>
                      <a:r>
                        <a:rPr lang="en-GB" sz="1200" i="1" kern="100" baseline="-25000" dirty="0" err="1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eff</a:t>
                      </a:r>
                      <a:r>
                        <a:rPr lang="en-GB" sz="1200" i="1" kern="100" baseline="-250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 </a:t>
                      </a:r>
                      <a:r>
                        <a:rPr lang="en-GB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&lt;</a:t>
                      </a:r>
                      <a:r>
                        <a:rPr lang="en-GB" sz="1200" kern="100" dirty="0" smtClean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10μs</a:t>
                      </a:r>
                      <a:r>
                        <a:rPr lang="zh-CN" sz="1200" kern="100" dirty="0" smtClean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；</a:t>
                      </a:r>
                      <a:r>
                        <a:rPr lang="en-GB" sz="1200" i="1" kern="100" dirty="0" err="1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A</a:t>
                      </a:r>
                      <a:r>
                        <a:rPr lang="en-GB" sz="1200" i="1" kern="100" baseline="-25000" dirty="0" err="1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vf</a:t>
                      </a:r>
                      <a:r>
                        <a:rPr lang="en-GB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 &lt; </a:t>
                      </a:r>
                      <a:r>
                        <a:rPr lang="en-GB" sz="1200" kern="100" dirty="0" smtClean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40cm</a:t>
                      </a:r>
                      <a:r>
                        <a:rPr lang="en-GB" sz="1200" kern="100" baseline="30000" dirty="0" smtClean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2</a:t>
                      </a:r>
                      <a:r>
                        <a:rPr lang="zh-CN" sz="1200" kern="100" dirty="0" smtClean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；</a:t>
                      </a:r>
                      <a:r>
                        <a:rPr lang="zh-CN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对于堆栈型绝缘子</a:t>
                      </a:r>
                      <a:r>
                        <a:rPr lang="en-GB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30 ns &lt;</a:t>
                      </a:r>
                      <a:r>
                        <a:rPr lang="en-GB" sz="1200" i="1" kern="100" dirty="0" err="1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t</a:t>
                      </a:r>
                      <a:r>
                        <a:rPr lang="en-GB" sz="1200" i="1" kern="100" baseline="-25000" dirty="0" err="1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eff</a:t>
                      </a:r>
                      <a:r>
                        <a:rPr lang="en-GB" sz="1200" i="1" kern="100" baseline="-250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 </a:t>
                      </a:r>
                      <a:r>
                        <a:rPr lang="en-GB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&lt; </a:t>
                      </a:r>
                      <a:r>
                        <a:rPr lang="en-GB" sz="1200" kern="100" dirty="0" smtClean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1μs</a:t>
                      </a:r>
                      <a:r>
                        <a:rPr lang="zh-CN" sz="1200" kern="100" dirty="0" smtClean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，</a:t>
                      </a:r>
                      <a:r>
                        <a:rPr lang="en-GB" sz="1200" i="1" kern="100" dirty="0" err="1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A</a:t>
                      </a:r>
                      <a:r>
                        <a:rPr lang="en-GB" sz="1200" i="1" kern="100" baseline="-25000" dirty="0" err="1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vf</a:t>
                      </a:r>
                      <a:r>
                        <a:rPr lang="en-GB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 &lt;</a:t>
                      </a:r>
                      <a:r>
                        <a:rPr lang="en-GB" sz="1200" kern="100" dirty="0" smtClean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4×10</a:t>
                      </a:r>
                      <a:r>
                        <a:rPr lang="en-GB" sz="1200" kern="100" baseline="30000" dirty="0" smtClean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4</a:t>
                      </a:r>
                      <a:r>
                        <a:rPr lang="en-GB" sz="1200" kern="100" dirty="0" smtClean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cm</a:t>
                      </a:r>
                      <a:r>
                        <a:rPr lang="en-GB" sz="1200" kern="100" baseline="30000" dirty="0" smtClean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2</a:t>
                      </a:r>
                      <a:endParaRPr lang="zh-CN" sz="1200" kern="100" dirty="0">
                        <a:latin typeface="Times New Roman" pitchFamily="18" charset="0"/>
                        <a:ea typeface="黑体" pitchFamily="49" charset="-122"/>
                        <a:cs typeface="Times New Roman"/>
                      </a:endParaRPr>
                    </a:p>
                  </a:txBody>
                  <a:tcPr marL="85960" marR="85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en-GB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AWRE</a:t>
                      </a:r>
                      <a:endParaRPr lang="zh-CN" sz="1200" kern="100" dirty="0">
                        <a:latin typeface="Times New Roman" pitchFamily="18" charset="0"/>
                        <a:ea typeface="黑体" pitchFamily="49" charset="-122"/>
                        <a:cs typeface="Times New Roman"/>
                      </a:endParaRPr>
                    </a:p>
                  </a:txBody>
                  <a:tcPr marL="85960" marR="85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9035">
                <a:tc rowSpan="2">
                  <a:txBody>
                    <a:bodyPr/>
                    <a:lstStyle/>
                    <a:p>
                      <a:pPr indent="118745" algn="l">
                        <a:spcAft>
                          <a:spcPts val="0"/>
                        </a:spcAft>
                      </a:pPr>
                      <a:r>
                        <a:rPr lang="zh-CN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真空击穿</a:t>
                      </a:r>
                    </a:p>
                  </a:txBody>
                  <a:tcPr marL="85960" marR="8596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18745" algn="l">
                        <a:spcAft>
                          <a:spcPts val="0"/>
                        </a:spcAft>
                      </a:pPr>
                      <a:endParaRPr lang="en-GB" sz="1200" kern="100" dirty="0">
                        <a:latin typeface="Times New Roman" pitchFamily="18" charset="0"/>
                        <a:ea typeface="黑体" pitchFamily="49" charset="-122"/>
                        <a:cs typeface="宋体"/>
                      </a:endParaRPr>
                    </a:p>
                  </a:txBody>
                  <a:tcPr marL="85960" marR="85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indent="118745" algn="just">
                        <a:spcAft>
                          <a:spcPts val="0"/>
                        </a:spcAft>
                      </a:pPr>
                      <a:r>
                        <a:rPr lang="en-GB" sz="1200" i="1" kern="100" dirty="0" err="1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E</a:t>
                      </a:r>
                      <a:r>
                        <a:rPr lang="en-GB" sz="1200" i="1" kern="100" baseline="-25000" dirty="0" err="1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v</a:t>
                      </a:r>
                      <a:r>
                        <a:rPr lang="en-GB" sz="1200" i="1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- </a:t>
                      </a:r>
                      <a:r>
                        <a:rPr lang="zh-CN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真空击穿阈值，</a:t>
                      </a:r>
                      <a:r>
                        <a:rPr lang="en-GB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kV/cm</a:t>
                      </a:r>
                      <a:r>
                        <a:rPr lang="zh-CN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；</a:t>
                      </a:r>
                      <a:r>
                        <a:rPr lang="en-GB" sz="1200" i="1" kern="800" dirty="0" err="1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t</a:t>
                      </a:r>
                      <a:r>
                        <a:rPr lang="en-GB" sz="1200" i="1" kern="800" baseline="-25000" dirty="0" err="1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eff</a:t>
                      </a:r>
                      <a:r>
                        <a:rPr lang="en-GB" sz="1200" kern="8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 -</a:t>
                      </a:r>
                      <a:r>
                        <a:rPr lang="en-GB" sz="1200" kern="800" dirty="0" err="1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μs</a:t>
                      </a:r>
                      <a:r>
                        <a:rPr lang="zh-CN" sz="1200" kern="8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；</a:t>
                      </a:r>
                      <a:r>
                        <a:rPr lang="en-GB" sz="1200" i="1" kern="8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g</a:t>
                      </a:r>
                      <a:r>
                        <a:rPr lang="en-GB" sz="1200" kern="8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-</a:t>
                      </a:r>
                      <a:r>
                        <a:rPr lang="zh-CN" sz="1200" kern="8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真空间隙，</a:t>
                      </a:r>
                      <a:r>
                        <a:rPr lang="en-GB" sz="1200" kern="8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cm</a:t>
                      </a:r>
                      <a:r>
                        <a:rPr lang="zh-CN" sz="1200" kern="8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；</a:t>
                      </a:r>
                      <a:r>
                        <a:rPr lang="en-GB" sz="1200" i="1" kern="100" dirty="0" err="1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k</a:t>
                      </a:r>
                      <a:r>
                        <a:rPr lang="en-GB" sz="1200" i="1" kern="100" baseline="-25000" dirty="0" err="1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vg</a:t>
                      </a:r>
                      <a:r>
                        <a:rPr lang="en-GB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-</a:t>
                      </a:r>
                      <a:r>
                        <a:rPr lang="zh-CN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与电极面积相关的常数；</a:t>
                      </a:r>
                      <a:r>
                        <a:rPr lang="en-GB" sz="1200" i="1" kern="100" dirty="0" err="1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k</a:t>
                      </a:r>
                      <a:r>
                        <a:rPr lang="en-GB" sz="1200" i="1" kern="100" baseline="-25000" dirty="0" err="1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vA</a:t>
                      </a:r>
                      <a:r>
                        <a:rPr lang="en-GB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 - </a:t>
                      </a:r>
                      <a:r>
                        <a:rPr lang="zh-CN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与电极间隙有关的常数</a:t>
                      </a:r>
                    </a:p>
                  </a:txBody>
                  <a:tcPr marL="85960" marR="85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18745" algn="ctr">
                        <a:spcAft>
                          <a:spcPts val="0"/>
                        </a:spcAft>
                      </a:pPr>
                      <a:r>
                        <a:rPr lang="en-GB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6</a:t>
                      </a:r>
                      <a:endParaRPr lang="zh-CN" sz="1200" kern="100" dirty="0">
                        <a:latin typeface="Times New Roman" pitchFamily="18" charset="0"/>
                        <a:ea typeface="黑体" pitchFamily="49" charset="-122"/>
                        <a:cs typeface="Times New Roman"/>
                      </a:endParaRPr>
                    </a:p>
                  </a:txBody>
                  <a:tcPr marL="85960" marR="85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18745" algn="ctr">
                        <a:spcAft>
                          <a:spcPts val="0"/>
                        </a:spcAft>
                      </a:pPr>
                      <a:r>
                        <a:rPr lang="en-GB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3</a:t>
                      </a:r>
                      <a:endParaRPr lang="zh-CN" sz="1200" kern="100" dirty="0">
                        <a:latin typeface="Times New Roman" pitchFamily="18" charset="0"/>
                        <a:ea typeface="黑体" pitchFamily="49" charset="-122"/>
                        <a:cs typeface="Times New Roman"/>
                      </a:endParaRPr>
                    </a:p>
                  </a:txBody>
                  <a:tcPr marL="85960" marR="85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indent="0" algn="just">
                        <a:spcAft>
                          <a:spcPts val="0"/>
                        </a:spcAft>
                      </a:pPr>
                      <a:r>
                        <a:rPr lang="en-GB" sz="1200" i="1" kern="100" dirty="0" err="1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t</a:t>
                      </a:r>
                      <a:r>
                        <a:rPr lang="en-GB" sz="1200" i="1" kern="100" baseline="-25000" dirty="0" err="1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eff</a:t>
                      </a:r>
                      <a:r>
                        <a:rPr lang="en-GB" sz="1200" i="1" kern="100" baseline="-250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 </a:t>
                      </a:r>
                      <a:r>
                        <a:rPr lang="en-GB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&lt;1 ms </a:t>
                      </a:r>
                      <a:r>
                        <a:rPr lang="zh-CN" sz="1200" kern="100" dirty="0" smtClean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；对于</a:t>
                      </a:r>
                      <a:r>
                        <a:rPr lang="zh-CN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平板电极，</a:t>
                      </a:r>
                      <a:r>
                        <a:rPr lang="en-GB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0.4 cm&lt;</a:t>
                      </a:r>
                      <a:r>
                        <a:rPr lang="en-GB" sz="1200" i="1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g</a:t>
                      </a:r>
                      <a:r>
                        <a:rPr lang="en-GB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&lt;400 </a:t>
                      </a:r>
                      <a:r>
                        <a:rPr lang="en-GB" sz="1200" kern="100" dirty="0" smtClean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cm</a:t>
                      </a:r>
                      <a:r>
                        <a:rPr lang="zh-CN" sz="1200" kern="100" dirty="0" smtClean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；</a:t>
                      </a:r>
                      <a:r>
                        <a:rPr lang="zh-CN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对于同轴电极</a:t>
                      </a:r>
                      <a:r>
                        <a:rPr lang="en-GB" sz="1200" i="1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g</a:t>
                      </a:r>
                      <a:r>
                        <a:rPr lang="en-GB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&lt;10cm</a:t>
                      </a:r>
                      <a:r>
                        <a:rPr lang="zh-CN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、</a:t>
                      </a:r>
                      <a:r>
                        <a:rPr lang="en-GB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2×10</a:t>
                      </a:r>
                      <a:r>
                        <a:rPr lang="en-GB" sz="1200" kern="100" baseline="300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3</a:t>
                      </a:r>
                      <a:r>
                        <a:rPr lang="en-GB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cm</a:t>
                      </a:r>
                      <a:r>
                        <a:rPr lang="en-GB" sz="1200" kern="100" baseline="300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2</a:t>
                      </a:r>
                      <a:r>
                        <a:rPr lang="en-GB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 &lt;</a:t>
                      </a:r>
                      <a:r>
                        <a:rPr lang="en-GB" sz="1200" i="1" kern="100" dirty="0" err="1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A</a:t>
                      </a:r>
                      <a:r>
                        <a:rPr lang="en-GB" sz="1200" i="1" kern="100" baseline="-25000" dirty="0" err="1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vb</a:t>
                      </a:r>
                      <a:r>
                        <a:rPr lang="en-GB" sz="1200" i="1" kern="100" baseline="-250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 </a:t>
                      </a:r>
                      <a:r>
                        <a:rPr lang="en-GB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&lt;10</a:t>
                      </a:r>
                      <a:r>
                        <a:rPr lang="en-GB" sz="1200" kern="100" baseline="300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5</a:t>
                      </a:r>
                      <a:r>
                        <a:rPr lang="en-GB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cm</a:t>
                      </a:r>
                      <a:r>
                        <a:rPr lang="en-GB" sz="1200" kern="100" baseline="300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2</a:t>
                      </a:r>
                      <a:r>
                        <a:rPr lang="en-GB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 </a:t>
                      </a:r>
                      <a:endParaRPr lang="zh-CN" sz="1200" kern="100" dirty="0">
                        <a:latin typeface="Times New Roman" pitchFamily="18" charset="0"/>
                        <a:ea typeface="黑体" pitchFamily="49" charset="-122"/>
                        <a:cs typeface="Times New Roman"/>
                      </a:endParaRPr>
                    </a:p>
                  </a:txBody>
                  <a:tcPr marL="85960" marR="85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en-GB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NINT</a:t>
                      </a:r>
                      <a:endParaRPr lang="zh-CN" sz="1200" kern="100" dirty="0">
                        <a:latin typeface="Times New Roman" pitchFamily="18" charset="0"/>
                        <a:ea typeface="黑体" pitchFamily="49" charset="-122"/>
                        <a:cs typeface="Times New Roman"/>
                      </a:endParaRPr>
                    </a:p>
                  </a:txBody>
                  <a:tcPr marL="85960" marR="85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9035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18745" algn="l">
                        <a:spcAft>
                          <a:spcPts val="0"/>
                        </a:spcAft>
                      </a:pPr>
                      <a:endParaRPr lang="en-US" sz="1200" kern="100" dirty="0">
                        <a:latin typeface="Times New Roman" pitchFamily="18" charset="0"/>
                        <a:ea typeface="黑体" pitchFamily="49" charset="-122"/>
                        <a:cs typeface="宋体"/>
                      </a:endParaRPr>
                    </a:p>
                  </a:txBody>
                  <a:tcPr marL="85960" marR="85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18745" algn="ctr">
                        <a:spcAft>
                          <a:spcPts val="0"/>
                        </a:spcAft>
                      </a:pPr>
                      <a:r>
                        <a:rPr lang="en-GB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6</a:t>
                      </a:r>
                      <a:endParaRPr lang="zh-CN" sz="1200" kern="100" dirty="0">
                        <a:latin typeface="Times New Roman" pitchFamily="18" charset="0"/>
                        <a:ea typeface="黑体" pitchFamily="49" charset="-122"/>
                        <a:cs typeface="Times New Roman"/>
                      </a:endParaRPr>
                    </a:p>
                  </a:txBody>
                  <a:tcPr marL="85960" marR="85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18745" algn="ctr">
                        <a:spcAft>
                          <a:spcPts val="0"/>
                        </a:spcAft>
                      </a:pPr>
                      <a:r>
                        <a:rPr lang="en-GB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6</a:t>
                      </a:r>
                      <a:endParaRPr lang="zh-CN" sz="1200" kern="100" dirty="0">
                        <a:latin typeface="Times New Roman" pitchFamily="18" charset="0"/>
                        <a:ea typeface="黑体" pitchFamily="49" charset="-122"/>
                        <a:cs typeface="Times New Roman"/>
                      </a:endParaRPr>
                    </a:p>
                  </a:txBody>
                  <a:tcPr marL="85960" marR="85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en-GB" sz="1200" kern="100" dirty="0">
                          <a:latin typeface="Times New Roman" pitchFamily="18" charset="0"/>
                          <a:ea typeface="黑体" pitchFamily="49" charset="-122"/>
                          <a:cs typeface="Times New Roman"/>
                        </a:rPr>
                        <a:t>NINT</a:t>
                      </a:r>
                      <a:endParaRPr lang="zh-CN" sz="1200" kern="100" dirty="0">
                        <a:latin typeface="Times New Roman" pitchFamily="18" charset="0"/>
                        <a:ea typeface="黑体" pitchFamily="49" charset="-122"/>
                        <a:cs typeface="Times New Roman"/>
                      </a:endParaRPr>
                    </a:p>
                  </a:txBody>
                  <a:tcPr marL="85960" marR="85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3314" name="Object 13"/>
          <p:cNvGraphicFramePr>
            <a:graphicFrameLocks noChangeAspect="1"/>
          </p:cNvGraphicFramePr>
          <p:nvPr/>
        </p:nvGraphicFramePr>
        <p:xfrm>
          <a:off x="1727201" y="2286000"/>
          <a:ext cx="1606551" cy="357188"/>
        </p:xfrm>
        <a:graphic>
          <a:graphicData uri="http://schemas.openxmlformats.org/presentationml/2006/ole">
            <p:oleObj spid="_x0000_s955394" name="Equation" r:id="rId5" imgW="952087" imgH="253890" progId="Equation.DSMT4">
              <p:embed/>
            </p:oleObj>
          </a:graphicData>
        </a:graphic>
      </p:graphicFrame>
      <p:graphicFrame>
        <p:nvGraphicFramePr>
          <p:cNvPr id="13315" name="Object 12"/>
          <p:cNvGraphicFramePr>
            <a:graphicFrameLocks noChangeAspect="1"/>
          </p:cNvGraphicFramePr>
          <p:nvPr/>
        </p:nvGraphicFramePr>
        <p:xfrm>
          <a:off x="1714500" y="2905125"/>
          <a:ext cx="1619251" cy="381000"/>
        </p:xfrm>
        <a:graphic>
          <a:graphicData uri="http://schemas.openxmlformats.org/presentationml/2006/ole">
            <p:oleObj spid="_x0000_s955395" name="Equation" r:id="rId6" imgW="901309" imgH="253890" progId="Equation.DSMT4">
              <p:embed/>
            </p:oleObj>
          </a:graphicData>
        </a:graphic>
      </p:graphicFrame>
      <p:graphicFrame>
        <p:nvGraphicFramePr>
          <p:cNvPr id="13316" name="Object 11"/>
          <p:cNvGraphicFramePr>
            <a:graphicFrameLocks noChangeAspect="1"/>
          </p:cNvGraphicFramePr>
          <p:nvPr/>
        </p:nvGraphicFramePr>
        <p:xfrm>
          <a:off x="1651909" y="3643314"/>
          <a:ext cx="1718733" cy="428625"/>
        </p:xfrm>
        <a:graphic>
          <a:graphicData uri="http://schemas.openxmlformats.org/presentationml/2006/ole">
            <p:oleObj spid="_x0000_s955396" name="Equation" r:id="rId7" imgW="850531" imgH="253890" progId="Equation.DSMT4">
              <p:embed/>
            </p:oleObj>
          </a:graphicData>
        </a:graphic>
      </p:graphicFrame>
      <p:graphicFrame>
        <p:nvGraphicFramePr>
          <p:cNvPr id="13317" name="Object 10"/>
          <p:cNvGraphicFramePr>
            <a:graphicFrameLocks noChangeAspect="1"/>
          </p:cNvGraphicFramePr>
          <p:nvPr/>
        </p:nvGraphicFramePr>
        <p:xfrm>
          <a:off x="1662795" y="4429125"/>
          <a:ext cx="1648883" cy="357188"/>
        </p:xfrm>
        <a:graphic>
          <a:graphicData uri="http://schemas.openxmlformats.org/presentationml/2006/ole">
            <p:oleObj spid="_x0000_s955397" name="Equation" r:id="rId8" imgW="977476" imgH="253890" progId="Equation.DSMT4">
              <p:embed/>
            </p:oleObj>
          </a:graphicData>
        </a:graphic>
      </p:graphicFrame>
      <p:graphicFrame>
        <p:nvGraphicFramePr>
          <p:cNvPr id="13318" name="Object 9"/>
          <p:cNvGraphicFramePr>
            <a:graphicFrameLocks noChangeAspect="1"/>
          </p:cNvGraphicFramePr>
          <p:nvPr/>
        </p:nvGraphicFramePr>
        <p:xfrm>
          <a:off x="1736273" y="5214939"/>
          <a:ext cx="1519767" cy="357187"/>
        </p:xfrm>
        <a:graphic>
          <a:graphicData uri="http://schemas.openxmlformats.org/presentationml/2006/ole">
            <p:oleObj spid="_x0000_s955398" name="Equation" r:id="rId9" imgW="901309" imgH="253890" progId="Equation.DSMT4">
              <p:embed/>
            </p:oleObj>
          </a:graphicData>
        </a:graphic>
      </p:graphicFrame>
      <p:graphicFrame>
        <p:nvGraphicFramePr>
          <p:cNvPr id="13319" name="Object 8"/>
          <p:cNvGraphicFramePr>
            <a:graphicFrameLocks noChangeAspect="1"/>
          </p:cNvGraphicFramePr>
          <p:nvPr/>
        </p:nvGraphicFramePr>
        <p:xfrm>
          <a:off x="1714501" y="5929314"/>
          <a:ext cx="1528233" cy="357187"/>
        </p:xfrm>
        <a:graphic>
          <a:graphicData uri="http://schemas.openxmlformats.org/presentationml/2006/ole">
            <p:oleObj spid="_x0000_s955399" name="Equation" r:id="rId10" imgW="914400" imgH="254000" progId="Equation.DSMT4">
              <p:embed/>
            </p:oleObj>
          </a:graphicData>
        </a:graphic>
      </p:graphicFrame>
      <p:sp>
        <p:nvSpPr>
          <p:cNvPr id="13395" name="Text Box 4"/>
          <p:cNvSpPr txBox="1">
            <a:spLocks noChangeArrowheads="1"/>
          </p:cNvSpPr>
          <p:nvPr/>
        </p:nvSpPr>
        <p:spPr bwMode="auto">
          <a:xfrm>
            <a:off x="1172634" y="476251"/>
            <a:ext cx="1025736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3600" dirty="0">
                <a:solidFill>
                  <a:schemeClr val="tx2"/>
                </a:solidFill>
                <a:ea typeface="黑体" pitchFamily="49" charset="-122"/>
                <a:sym typeface="黑体" pitchFamily="49" charset="-122"/>
              </a:rPr>
              <a:t>3 </a:t>
            </a:r>
            <a:r>
              <a:rPr lang="zh-CN" altLang="en-US" sz="3600" dirty="0">
                <a:solidFill>
                  <a:schemeClr val="tx2"/>
                </a:solidFill>
                <a:ea typeface="黑体" pitchFamily="49" charset="-122"/>
                <a:sym typeface="黑体" pitchFamily="49" charset="-122"/>
              </a:rPr>
              <a:t>统一公式的支撑及应用条件</a:t>
            </a:r>
          </a:p>
        </p:txBody>
      </p:sp>
      <p:graphicFrame>
        <p:nvGraphicFramePr>
          <p:cNvPr id="13320" name="Object 6"/>
          <p:cNvGraphicFramePr>
            <a:graphicFrameLocks noChangeAspect="1"/>
          </p:cNvGraphicFramePr>
          <p:nvPr/>
        </p:nvGraphicFramePr>
        <p:xfrm>
          <a:off x="9810751" y="285751"/>
          <a:ext cx="1905000" cy="804863"/>
        </p:xfrm>
        <a:graphic>
          <a:graphicData uri="http://schemas.openxmlformats.org/presentationml/2006/ole">
            <p:oleObj spid="_x0000_s955400" name="Equation" r:id="rId11" imgW="723586" imgH="368140" progId="Equation.DSMT4">
              <p:embed/>
            </p:oleObj>
          </a:graphicData>
        </a:graphic>
      </p:graphicFrame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2491455" y="1191176"/>
            <a:ext cx="7075258" cy="765079"/>
          </a:xfrm>
          <a:prstGeom prst="rect">
            <a:avLst/>
          </a:prstGeom>
        </p:spPr>
        <p:txBody>
          <a:bodyPr wrap="square" lIns="135000" tIns="135000" rIns="135000" bIns="135000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en-US" altLang="zh-CN" sz="3200" dirty="0" smtClean="0">
                <a:solidFill>
                  <a:prstClr val="black"/>
                </a:solidFill>
                <a:latin typeface="黑体" pitchFamily="49" charset="-122"/>
                <a:ea typeface="黑体" pitchFamily="49" charset="-122"/>
                <a:cs typeface="Arial" panose="020B0604020202020204" pitchFamily="34" charset="0"/>
              </a:rPr>
              <a:t>1</a:t>
            </a:r>
            <a:r>
              <a:rPr lang="zh-CN" altLang="en-US" sz="3200" dirty="0" smtClean="0">
                <a:solidFill>
                  <a:prstClr val="black"/>
                </a:solidFill>
                <a:latin typeface="黑体" pitchFamily="49" charset="-122"/>
                <a:ea typeface="黑体" pitchFamily="49" charset="-122"/>
                <a:cs typeface="Arial" panose="020B0604020202020204" pitchFamily="34" charset="0"/>
              </a:rPr>
              <a:t>、绪论</a:t>
            </a:r>
            <a:endParaRPr lang="en-US" altLang="zh-CN" sz="3200" dirty="0">
              <a:solidFill>
                <a:prstClr val="black"/>
              </a:solidFill>
              <a:latin typeface="黑体" pitchFamily="49" charset="-122"/>
              <a:ea typeface="黑体" pitchFamily="49" charset="-122"/>
              <a:cs typeface="Arial" panose="020B0604020202020204" pitchFamily="34" charset="0"/>
            </a:endParaRPr>
          </a:p>
        </p:txBody>
      </p:sp>
      <p:cxnSp>
        <p:nvCxnSpPr>
          <p:cNvPr id="11" name="直接连接符 10"/>
          <p:cNvCxnSpPr/>
          <p:nvPr/>
        </p:nvCxnSpPr>
        <p:spPr>
          <a:xfrm flipV="1">
            <a:off x="2641660" y="1850483"/>
            <a:ext cx="7200000" cy="36621"/>
          </a:xfrm>
          <a:prstGeom prst="line">
            <a:avLst/>
          </a:prstGeom>
          <a:ln w="38100" cap="rnd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 11"/>
          <p:cNvSpPr/>
          <p:nvPr/>
        </p:nvSpPr>
        <p:spPr>
          <a:xfrm>
            <a:off x="2491454" y="3369928"/>
            <a:ext cx="7075259" cy="765079"/>
          </a:xfrm>
          <a:prstGeom prst="rect">
            <a:avLst/>
          </a:prstGeom>
        </p:spPr>
        <p:txBody>
          <a:bodyPr wrap="square" lIns="135000" tIns="135000" rIns="135000" bIns="135000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en-US" altLang="zh-CN" sz="3200" dirty="0" smtClean="0">
                <a:solidFill>
                  <a:prstClr val="black"/>
                </a:solidFill>
                <a:latin typeface="黑体" pitchFamily="49" charset="-122"/>
                <a:ea typeface="黑体" pitchFamily="49" charset="-122"/>
                <a:cs typeface="Arial" panose="020B0604020202020204" pitchFamily="34" charset="0"/>
              </a:rPr>
              <a:t>3</a:t>
            </a:r>
            <a:r>
              <a:rPr lang="zh-CN" altLang="en-US" sz="3200" dirty="0" smtClean="0">
                <a:solidFill>
                  <a:prstClr val="black"/>
                </a:solidFill>
                <a:latin typeface="黑体" pitchFamily="49" charset="-122"/>
                <a:ea typeface="黑体" pitchFamily="49" charset="-122"/>
                <a:cs typeface="Arial" panose="020B0604020202020204" pitchFamily="34" charset="0"/>
              </a:rPr>
              <a:t>、</a:t>
            </a:r>
            <a:r>
              <a:rPr lang="zh-CN" altLang="en-US" sz="3200" dirty="0" smtClean="0">
                <a:latin typeface="黑体" pitchFamily="49" charset="-122"/>
                <a:ea typeface="黑体" pitchFamily="49" charset="-122"/>
              </a:rPr>
              <a:t>统一公式的支撑及应用条件</a:t>
            </a:r>
            <a:endParaRPr lang="en-US" altLang="zh-CN" sz="3200" dirty="0">
              <a:solidFill>
                <a:prstClr val="black"/>
              </a:solidFill>
              <a:latin typeface="黑体" pitchFamily="49" charset="-122"/>
              <a:ea typeface="黑体" pitchFamily="49" charset="-122"/>
              <a:cs typeface="Arial" panose="020B0604020202020204" pitchFamily="34" charset="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2512929" y="4537358"/>
            <a:ext cx="7683692" cy="765079"/>
          </a:xfrm>
          <a:prstGeom prst="rect">
            <a:avLst/>
          </a:prstGeom>
        </p:spPr>
        <p:txBody>
          <a:bodyPr wrap="square" lIns="135000" tIns="135000" rIns="135000" bIns="135000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en-US" altLang="zh-CN" sz="3200" dirty="0" smtClean="0">
                <a:solidFill>
                  <a:prstClr val="black"/>
                </a:solidFill>
                <a:latin typeface="黑体" pitchFamily="49" charset="-122"/>
                <a:ea typeface="黑体" pitchFamily="49" charset="-122"/>
                <a:cs typeface="Arial" panose="020B0604020202020204" pitchFamily="34" charset="0"/>
              </a:rPr>
              <a:t>4</a:t>
            </a:r>
            <a:r>
              <a:rPr lang="zh-CN" altLang="en-US" sz="3200" dirty="0" smtClean="0">
                <a:solidFill>
                  <a:prstClr val="black"/>
                </a:solidFill>
                <a:latin typeface="黑体" pitchFamily="49" charset="-122"/>
                <a:ea typeface="黑体" pitchFamily="49" charset="-122"/>
                <a:cs typeface="Arial" panose="020B0604020202020204" pitchFamily="34" charset="0"/>
              </a:rPr>
              <a:t>、</a:t>
            </a:r>
            <a:r>
              <a:rPr lang="zh-CN" altLang="en-US" sz="3200" dirty="0" smtClean="0">
                <a:latin typeface="黑体" pitchFamily="49" charset="-122"/>
                <a:ea typeface="黑体" pitchFamily="49" charset="-122"/>
              </a:rPr>
              <a:t>与其他公式的比较</a:t>
            </a:r>
            <a:endParaRPr lang="en-US" altLang="zh-CN" sz="3200" dirty="0" smtClean="0">
              <a:solidFill>
                <a:prstClr val="black"/>
              </a:solidFill>
              <a:latin typeface="黑体" pitchFamily="49" charset="-122"/>
              <a:ea typeface="黑体" pitchFamily="49" charset="-122"/>
              <a:cs typeface="Arial" panose="020B0604020202020204" pitchFamily="34" charset="0"/>
            </a:endParaRPr>
          </a:p>
        </p:txBody>
      </p:sp>
      <p:cxnSp>
        <p:nvCxnSpPr>
          <p:cNvPr id="14" name="直接连接符 13"/>
          <p:cNvCxnSpPr/>
          <p:nvPr/>
        </p:nvCxnSpPr>
        <p:spPr>
          <a:xfrm flipV="1">
            <a:off x="2628541" y="4073160"/>
            <a:ext cx="7200000" cy="36621"/>
          </a:xfrm>
          <a:prstGeom prst="line">
            <a:avLst/>
          </a:prstGeom>
          <a:ln w="38100" cap="rnd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 flipV="1">
            <a:off x="2648722" y="5219624"/>
            <a:ext cx="7200000" cy="36621"/>
          </a:xfrm>
          <a:prstGeom prst="line">
            <a:avLst/>
          </a:prstGeom>
          <a:ln w="38100" cap="rnd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矩形 15"/>
          <p:cNvSpPr/>
          <p:nvPr/>
        </p:nvSpPr>
        <p:spPr>
          <a:xfrm>
            <a:off x="2326516" y="117243"/>
            <a:ext cx="6565862" cy="826635"/>
          </a:xfrm>
          <a:prstGeom prst="rect">
            <a:avLst/>
          </a:prstGeom>
        </p:spPr>
        <p:txBody>
          <a:bodyPr wrap="square" lIns="135000" tIns="135000" rIns="135000" bIns="135000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zh-CN" altLang="en-US" sz="3600" b="1" dirty="0" smtClean="0">
                <a:solidFill>
                  <a:schemeClr val="bg1"/>
                </a:solidFill>
                <a:latin typeface="Gadugi" panose="020B0502040204020203" pitchFamily="34" charset="0"/>
                <a:ea typeface="微软雅黑" pitchFamily="34" charset="-122"/>
                <a:cs typeface="Arial" panose="020B0604020202020204" pitchFamily="34" charset="0"/>
              </a:rPr>
              <a:t>主要内容</a:t>
            </a:r>
            <a:endParaRPr lang="en-US" altLang="zh-CN" sz="3600" b="1" dirty="0">
              <a:solidFill>
                <a:schemeClr val="bg1"/>
              </a:solidFill>
              <a:latin typeface="Gadugi" panose="020B0502040204020203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2512929" y="2244295"/>
            <a:ext cx="7075258" cy="765079"/>
          </a:xfrm>
          <a:prstGeom prst="rect">
            <a:avLst/>
          </a:prstGeom>
        </p:spPr>
        <p:txBody>
          <a:bodyPr wrap="square" lIns="135000" tIns="135000" rIns="135000" bIns="135000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en-US" altLang="zh-CN" sz="3200" dirty="0" smtClean="0">
                <a:solidFill>
                  <a:prstClr val="black"/>
                </a:solidFill>
                <a:latin typeface="黑体" pitchFamily="49" charset="-122"/>
                <a:ea typeface="黑体" pitchFamily="49" charset="-122"/>
                <a:cs typeface="Arial" panose="020B0604020202020204" pitchFamily="34" charset="0"/>
              </a:rPr>
              <a:t>2</a:t>
            </a:r>
            <a:r>
              <a:rPr lang="zh-CN" altLang="en-US" sz="3200" dirty="0" smtClean="0">
                <a:solidFill>
                  <a:prstClr val="black"/>
                </a:solidFill>
                <a:latin typeface="黑体" pitchFamily="49" charset="-122"/>
                <a:ea typeface="黑体" pitchFamily="49" charset="-122"/>
                <a:cs typeface="Arial" panose="020B0604020202020204" pitchFamily="34" charset="0"/>
              </a:rPr>
              <a:t>、</a:t>
            </a:r>
            <a:r>
              <a:rPr lang="zh-CN" altLang="en-US" sz="3200" dirty="0" smtClean="0">
                <a:latin typeface="黑体" pitchFamily="49" charset="-122"/>
                <a:ea typeface="黑体" pitchFamily="49" charset="-122"/>
              </a:rPr>
              <a:t>统一公式的推导</a:t>
            </a:r>
            <a:endParaRPr lang="en-US" altLang="zh-CN" sz="3200" dirty="0">
              <a:solidFill>
                <a:prstClr val="black"/>
              </a:solidFill>
              <a:latin typeface="黑体" pitchFamily="49" charset="-122"/>
              <a:ea typeface="黑体" pitchFamily="49" charset="-122"/>
              <a:cs typeface="Arial" panose="020B0604020202020204" pitchFamily="34" charset="0"/>
            </a:endParaRPr>
          </a:p>
        </p:txBody>
      </p:sp>
      <p:cxnSp>
        <p:nvCxnSpPr>
          <p:cNvPr id="18" name="直接连接符 17"/>
          <p:cNvCxnSpPr/>
          <p:nvPr/>
        </p:nvCxnSpPr>
        <p:spPr>
          <a:xfrm flipV="1">
            <a:off x="2628687" y="2905962"/>
            <a:ext cx="7200000" cy="36621"/>
          </a:xfrm>
          <a:prstGeom prst="line">
            <a:avLst/>
          </a:prstGeom>
          <a:ln w="38100" cap="rnd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矩形 18"/>
          <p:cNvSpPr/>
          <p:nvPr/>
        </p:nvSpPr>
        <p:spPr>
          <a:xfrm>
            <a:off x="2523815" y="5604165"/>
            <a:ext cx="7683692" cy="765079"/>
          </a:xfrm>
          <a:prstGeom prst="rect">
            <a:avLst/>
          </a:prstGeom>
        </p:spPr>
        <p:txBody>
          <a:bodyPr wrap="square" lIns="135000" tIns="135000" rIns="135000" bIns="135000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en-US" altLang="zh-CN" sz="3200" dirty="0" smtClean="0">
                <a:solidFill>
                  <a:prstClr val="black"/>
                </a:solidFill>
                <a:latin typeface="黑体" pitchFamily="49" charset="-122"/>
                <a:ea typeface="黑体" pitchFamily="49" charset="-122"/>
                <a:cs typeface="Arial" panose="020B0604020202020204" pitchFamily="34" charset="0"/>
              </a:rPr>
              <a:t>5</a:t>
            </a:r>
            <a:r>
              <a:rPr lang="zh-CN" altLang="en-US" sz="3200" dirty="0" smtClean="0">
                <a:solidFill>
                  <a:prstClr val="black"/>
                </a:solidFill>
                <a:latin typeface="黑体" pitchFamily="49" charset="-122"/>
                <a:ea typeface="黑体" pitchFamily="49" charset="-122"/>
                <a:cs typeface="Arial" panose="020B0604020202020204" pitchFamily="34" charset="0"/>
              </a:rPr>
              <a:t>、结论</a:t>
            </a:r>
            <a:endParaRPr lang="en-US" altLang="zh-CN" sz="3200" dirty="0" smtClean="0">
              <a:solidFill>
                <a:prstClr val="black"/>
              </a:solidFill>
              <a:latin typeface="黑体" pitchFamily="49" charset="-122"/>
              <a:ea typeface="黑体" pitchFamily="49" charset="-122"/>
              <a:cs typeface="Arial" panose="020B0604020202020204" pitchFamily="34" charset="0"/>
            </a:endParaRPr>
          </a:p>
        </p:txBody>
      </p:sp>
      <p:cxnSp>
        <p:nvCxnSpPr>
          <p:cNvPr id="20" name="直接连接符 19"/>
          <p:cNvCxnSpPr/>
          <p:nvPr/>
        </p:nvCxnSpPr>
        <p:spPr>
          <a:xfrm flipV="1">
            <a:off x="2659608" y="6286431"/>
            <a:ext cx="7200000" cy="36621"/>
          </a:xfrm>
          <a:prstGeom prst="line">
            <a:avLst/>
          </a:prstGeom>
          <a:ln w="38100" cap="rnd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461900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圆角矩形 1"/>
          <p:cNvSpPr>
            <a:spLocks noChangeArrowheads="1"/>
          </p:cNvSpPr>
          <p:nvPr/>
        </p:nvSpPr>
        <p:spPr bwMode="auto">
          <a:xfrm>
            <a:off x="3905251" y="2928938"/>
            <a:ext cx="1219200" cy="514325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ct val="150000"/>
              </a:lnSpc>
            </a:pPr>
            <a:endParaRPr lang="zh-CN" altLang="en-US" dirty="0"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34819" name="圆角矩形 3"/>
          <p:cNvSpPr>
            <a:spLocks noChangeArrowheads="1"/>
          </p:cNvSpPr>
          <p:nvPr/>
        </p:nvSpPr>
        <p:spPr bwMode="auto">
          <a:xfrm>
            <a:off x="3619501" y="3000375"/>
            <a:ext cx="4762500" cy="514325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ct val="150000"/>
              </a:lnSpc>
            </a:pPr>
            <a:endParaRPr lang="zh-CN" altLang="en-US" dirty="0"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34820" name="圆角矩形 5"/>
          <p:cNvSpPr>
            <a:spLocks noChangeArrowheads="1"/>
          </p:cNvSpPr>
          <p:nvPr/>
        </p:nvSpPr>
        <p:spPr bwMode="auto">
          <a:xfrm>
            <a:off x="3143252" y="2643189"/>
            <a:ext cx="4286249" cy="514325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ct val="150000"/>
              </a:lnSpc>
            </a:pPr>
            <a:endParaRPr lang="zh-CN" altLang="en-US" dirty="0"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2762251" y="2857501"/>
            <a:ext cx="7810500" cy="514325"/>
          </a:xfrm>
          <a:prstGeom prst="roundRect">
            <a:avLst/>
          </a:prstGeom>
        </p:spPr>
        <p:txBody>
          <a:bodyPr anchor="ctr">
            <a:spAutoFit/>
          </a:bodyPr>
          <a:lstStyle/>
          <a:p>
            <a:pPr algn="ctr" eaLnBrk="1" hangingPunct="1">
              <a:lnSpc>
                <a:spcPct val="150000"/>
              </a:lnSpc>
              <a:defRPr/>
            </a:pPr>
            <a:endParaRPr lang="zh-CN" altLang="en-US" dirty="0">
              <a:ln>
                <a:solidFill>
                  <a:srgbClr val="FF0000"/>
                </a:solidFill>
              </a:ln>
              <a:ea typeface="黑体" pitchFamily="49" charset="-122"/>
            </a:endParaRPr>
          </a:p>
        </p:txBody>
      </p:sp>
      <p:sp>
        <p:nvSpPr>
          <p:cNvPr id="10" name="圆角矩形 9"/>
          <p:cNvSpPr/>
          <p:nvPr/>
        </p:nvSpPr>
        <p:spPr>
          <a:xfrm>
            <a:off x="3483428" y="2643188"/>
            <a:ext cx="5693229" cy="200025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ea typeface="黑体" pitchFamily="49" charset="-122"/>
            </a:endParaRPr>
          </a:p>
        </p:txBody>
      </p:sp>
      <p:sp>
        <p:nvSpPr>
          <p:cNvPr id="34823" name="TextBox 6"/>
          <p:cNvSpPr txBox="1">
            <a:spLocks noChangeArrowheads="1"/>
          </p:cNvSpPr>
          <p:nvPr/>
        </p:nvSpPr>
        <p:spPr bwMode="auto">
          <a:xfrm>
            <a:off x="3714751" y="3033713"/>
            <a:ext cx="5429249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zh-CN" sz="4000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4 </a:t>
            </a:r>
            <a:r>
              <a:rPr lang="zh-CN" altLang="en-US" sz="4000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与其他绝缘</a:t>
            </a:r>
            <a:r>
              <a:rPr lang="zh-CN" altLang="en-US" sz="4000" dirty="0" smtClean="0">
                <a:latin typeface="黑体" pitchFamily="49" charset="-122"/>
                <a:ea typeface="黑体" pitchFamily="49" charset="-122"/>
                <a:sym typeface="黑体" pitchFamily="49" charset="-122"/>
              </a:rPr>
              <a:t>公式</a:t>
            </a:r>
            <a:endParaRPr lang="en-US" altLang="zh-CN" sz="4000" dirty="0" smtClean="0"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algn="ctr" eaLnBrk="1" hangingPunct="1"/>
            <a:r>
              <a:rPr lang="zh-CN" altLang="en-US" sz="4000" dirty="0" smtClean="0">
                <a:latin typeface="黑体" pitchFamily="49" charset="-122"/>
                <a:ea typeface="黑体" pitchFamily="49" charset="-122"/>
                <a:sym typeface="黑体" pitchFamily="49" charset="-122"/>
              </a:rPr>
              <a:t>的</a:t>
            </a:r>
            <a:r>
              <a:rPr lang="zh-CN" altLang="en-US" sz="4000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比较</a:t>
            </a:r>
            <a:endParaRPr lang="zh-CN" altLang="en-US" sz="4000" b="1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接连接符 8"/>
          <p:cNvCxnSpPr/>
          <p:nvPr/>
        </p:nvCxnSpPr>
        <p:spPr>
          <a:xfrm>
            <a:off x="857251" y="1357314"/>
            <a:ext cx="102870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843" name="Text Box 4"/>
          <p:cNvSpPr txBox="1">
            <a:spLocks noChangeArrowheads="1"/>
          </p:cNvSpPr>
          <p:nvPr/>
        </p:nvSpPr>
        <p:spPr bwMode="auto">
          <a:xfrm>
            <a:off x="1172634" y="476251"/>
            <a:ext cx="1025736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3600" dirty="0">
                <a:solidFill>
                  <a:schemeClr val="tx2"/>
                </a:solidFill>
                <a:ea typeface="黑体" pitchFamily="49" charset="-122"/>
                <a:sym typeface="黑体" pitchFamily="49" charset="-122"/>
              </a:rPr>
              <a:t>4 </a:t>
            </a:r>
            <a:r>
              <a:rPr lang="zh-CN" altLang="en-US" sz="3600" dirty="0">
                <a:solidFill>
                  <a:schemeClr val="tx2"/>
                </a:solidFill>
                <a:ea typeface="黑体" pitchFamily="49" charset="-122"/>
                <a:sym typeface="黑体" pitchFamily="49" charset="-122"/>
              </a:rPr>
              <a:t>与其他绝缘公式的比较</a:t>
            </a:r>
          </a:p>
        </p:txBody>
      </p:sp>
      <p:sp>
        <p:nvSpPr>
          <p:cNvPr id="35844" name="TextBox 10"/>
          <p:cNvSpPr txBox="1">
            <a:spLocks noChangeArrowheads="1"/>
          </p:cNvSpPr>
          <p:nvPr/>
        </p:nvSpPr>
        <p:spPr bwMode="auto">
          <a:xfrm>
            <a:off x="1102784" y="1341439"/>
            <a:ext cx="10564283" cy="506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6700" indent="-266700" eaLnBrk="1" hangingPunct="1">
              <a:lnSpc>
                <a:spcPct val="150000"/>
              </a:lnSpc>
            </a:pPr>
            <a:endParaRPr lang="en-US" altLang="zh-CN" sz="2000" b="1" dirty="0">
              <a:solidFill>
                <a:srgbClr val="FF0000"/>
              </a:solidFill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35845" name="矩形 9"/>
          <p:cNvSpPr>
            <a:spLocks noChangeArrowheads="1"/>
          </p:cNvSpPr>
          <p:nvPr/>
        </p:nvSpPr>
        <p:spPr bwMode="auto">
          <a:xfrm>
            <a:off x="1238251" y="2071688"/>
            <a:ext cx="10191749" cy="2061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000" dirty="0">
                <a:latin typeface="黑体" pitchFamily="49" charset="-122"/>
                <a:ea typeface="黑体" pitchFamily="49" charset="-122"/>
              </a:rPr>
              <a:t>    虽然各种绝缘形式的击穿阈值公式可以用一个统一个公式进行概括，但还有其他形式的绝缘公式有见报道，这些公式的形式与统一公式并不相同，本节就这一问题展开分析。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5" name="矩形 30"/>
          <p:cNvSpPr>
            <a:spLocks noChangeArrowheads="1"/>
          </p:cNvSpPr>
          <p:nvPr/>
        </p:nvSpPr>
        <p:spPr bwMode="auto">
          <a:xfrm>
            <a:off x="1" y="5072064"/>
            <a:ext cx="13144500" cy="17859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150000"/>
              </a:lnSpc>
            </a:pPr>
            <a:endParaRPr lang="en-US" altLang="zh-CN" dirty="0">
              <a:ea typeface="黑体" pitchFamily="49" charset="-122"/>
            </a:endParaRPr>
          </a:p>
          <a:p>
            <a:pPr algn="ctr">
              <a:lnSpc>
                <a:spcPct val="150000"/>
              </a:lnSpc>
            </a:pPr>
            <a:endParaRPr lang="en-US" altLang="zh-CN" dirty="0">
              <a:ea typeface="黑体" pitchFamily="49" charset="-122"/>
            </a:endParaRPr>
          </a:p>
          <a:p>
            <a:pPr algn="ctr">
              <a:lnSpc>
                <a:spcPct val="150000"/>
              </a:lnSpc>
            </a:pPr>
            <a:endParaRPr lang="en-US" altLang="zh-CN" dirty="0">
              <a:ea typeface="黑体" pitchFamily="49" charset="-122"/>
            </a:endParaRPr>
          </a:p>
          <a:p>
            <a:pPr algn="ctr">
              <a:lnSpc>
                <a:spcPct val="150000"/>
              </a:lnSpc>
            </a:pPr>
            <a:endParaRPr lang="zh-CN" altLang="en-US" dirty="0">
              <a:ea typeface="黑体" pitchFamily="49" charset="-122"/>
            </a:endParaRPr>
          </a:p>
        </p:txBody>
      </p:sp>
      <p:cxnSp>
        <p:nvCxnSpPr>
          <p:cNvPr id="9" name="直接连接符 8"/>
          <p:cNvCxnSpPr/>
          <p:nvPr/>
        </p:nvCxnSpPr>
        <p:spPr>
          <a:xfrm>
            <a:off x="857251" y="1357314"/>
            <a:ext cx="102870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47" name="TextBox 10"/>
          <p:cNvSpPr txBox="1">
            <a:spLocks noChangeArrowheads="1"/>
          </p:cNvSpPr>
          <p:nvPr/>
        </p:nvSpPr>
        <p:spPr bwMode="auto">
          <a:xfrm>
            <a:off x="1102784" y="1341439"/>
            <a:ext cx="10564283" cy="506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6700" indent="-266700" eaLnBrk="1" hangingPunct="1">
              <a:lnSpc>
                <a:spcPct val="150000"/>
              </a:lnSpc>
            </a:pPr>
            <a:endParaRPr lang="en-US" altLang="zh-CN" sz="2000" b="1" dirty="0">
              <a:solidFill>
                <a:srgbClr val="FF0000"/>
              </a:solidFill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29700" name="TextBox 10"/>
          <p:cNvSpPr txBox="1">
            <a:spLocks noChangeArrowheads="1"/>
          </p:cNvSpPr>
          <p:nvPr/>
        </p:nvSpPr>
        <p:spPr bwMode="auto">
          <a:xfrm>
            <a:off x="1102784" y="1341439"/>
            <a:ext cx="11089216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buFont typeface="Wingdings" pitchFamily="2" charset="2"/>
              <a:buChar char="u"/>
              <a:defRPr/>
            </a:pPr>
            <a:r>
              <a:rPr lang="zh-CN" altLang="en-US" sz="2400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关于气体击穿公式的比较</a:t>
            </a:r>
            <a:endParaRPr lang="zh-CN" altLang="en-US" sz="2400" dirty="0">
              <a:solidFill>
                <a:srgbClr val="000000"/>
              </a:solidFill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u"/>
              <a:defRPr/>
            </a:pPr>
            <a:endParaRPr lang="en-US" altLang="zh-CN" sz="2400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eaLnBrk="1" hangingPunct="1">
              <a:lnSpc>
                <a:spcPct val="150000"/>
              </a:lnSpc>
              <a:defRPr/>
            </a:pPr>
            <a:endParaRPr lang="en-US" altLang="zh-CN" sz="2400" b="1" dirty="0">
              <a:latin typeface="Arial" pitchFamily="34" charset="0"/>
              <a:ea typeface="黑体" pitchFamily="49" charset="-122"/>
              <a:sym typeface="黑体" pitchFamily="49" charset="-122"/>
            </a:endParaRPr>
          </a:p>
          <a:p>
            <a:pPr eaLnBrk="1" hangingPunct="1">
              <a:lnSpc>
                <a:spcPct val="150000"/>
              </a:lnSpc>
              <a:defRPr/>
            </a:pPr>
            <a:endParaRPr lang="en-US" altLang="zh-CN" sz="2400" b="1" dirty="0">
              <a:latin typeface="Arial" pitchFamily="34" charset="0"/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14349" name="Text Box 4"/>
          <p:cNvSpPr txBox="1">
            <a:spLocks noChangeArrowheads="1"/>
          </p:cNvSpPr>
          <p:nvPr/>
        </p:nvSpPr>
        <p:spPr bwMode="auto">
          <a:xfrm>
            <a:off x="1172634" y="476251"/>
            <a:ext cx="1025736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3600" dirty="0">
                <a:solidFill>
                  <a:schemeClr val="tx2"/>
                </a:solidFill>
                <a:ea typeface="黑体" pitchFamily="49" charset="-122"/>
                <a:sym typeface="黑体" pitchFamily="49" charset="-122"/>
              </a:rPr>
              <a:t>4 </a:t>
            </a:r>
            <a:r>
              <a:rPr lang="zh-CN" altLang="en-US" sz="3600" dirty="0">
                <a:solidFill>
                  <a:schemeClr val="tx2"/>
                </a:solidFill>
                <a:ea typeface="黑体" pitchFamily="49" charset="-122"/>
                <a:sym typeface="黑体" pitchFamily="49" charset="-122"/>
              </a:rPr>
              <a:t>与其他绝缘公式的比较</a:t>
            </a:r>
          </a:p>
        </p:txBody>
      </p:sp>
      <p:sp>
        <p:nvSpPr>
          <p:cNvPr id="10" name="TextBox 10"/>
          <p:cNvSpPr txBox="1">
            <a:spLocks noChangeArrowheads="1"/>
          </p:cNvSpPr>
          <p:nvPr/>
        </p:nvSpPr>
        <p:spPr bwMode="auto">
          <a:xfrm>
            <a:off x="1333502" y="1547814"/>
            <a:ext cx="10499270" cy="581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buFont typeface="Wingdings" pitchFamily="2" charset="2"/>
              <a:buChar char="u"/>
              <a:defRPr/>
            </a:pPr>
            <a:endParaRPr lang="en-US" altLang="zh-CN" sz="2000" b="1" dirty="0">
              <a:latin typeface="Arial" pitchFamily="34" charset="0"/>
              <a:ea typeface="黑体" pitchFamily="49" charset="-122"/>
              <a:sym typeface="黑体" pitchFamily="49" charset="-122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zh-CN" altLang="en-US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  <a:sym typeface="黑体" pitchFamily="49" charset="-122"/>
              </a:rPr>
              <a:t>主要比较    </a:t>
            </a:r>
            <a:r>
              <a:rPr lang="zh-CN" altLang="en-US" dirty="0" smtClean="0">
                <a:solidFill>
                  <a:srgbClr val="000000"/>
                </a:solidFill>
                <a:latin typeface="黑体" pitchFamily="49" charset="-122"/>
                <a:ea typeface="黑体" pitchFamily="49" charset="-122"/>
                <a:sym typeface="黑体" pitchFamily="49" charset="-122"/>
              </a:rPr>
              <a:t>                              与</a:t>
            </a:r>
            <a:endParaRPr lang="en-US" altLang="zh-CN" dirty="0">
              <a:solidFill>
                <a:srgbClr val="000000"/>
              </a:solidFill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algn="just">
              <a:lnSpc>
                <a:spcPct val="200000"/>
              </a:lnSpc>
              <a:buFont typeface="Arial" pitchFamily="34" charset="0"/>
              <a:buChar char="•"/>
              <a:defRPr/>
            </a:pPr>
            <a:endParaRPr lang="en-US" altLang="zh-CN" dirty="0">
              <a:solidFill>
                <a:srgbClr val="000000"/>
              </a:solidFill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  <a:defRPr/>
            </a:pPr>
            <a:endParaRPr lang="en-US" altLang="zh-CN" dirty="0">
              <a:solidFill>
                <a:srgbClr val="000000"/>
              </a:solidFill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marL="87313" indent="-87313" algn="just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zh-CN" altLang="en-US" dirty="0">
                <a:latin typeface="Times New Roman" pitchFamily="18" charset="0"/>
                <a:ea typeface="黑体" pitchFamily="49" charset="-122"/>
              </a:rPr>
              <a:t>根据邵涛、</a:t>
            </a:r>
            <a:r>
              <a:rPr lang="en-US" dirty="0">
                <a:latin typeface="Times New Roman" pitchFamily="18" charset="0"/>
                <a:ea typeface="黑体" pitchFamily="49" charset="-122"/>
              </a:rPr>
              <a:t>T. H. Martin</a:t>
            </a:r>
            <a:r>
              <a:rPr lang="zh-CN" altLang="en-US" dirty="0">
                <a:latin typeface="Times New Roman" pitchFamily="18" charset="0"/>
                <a:ea typeface="黑体" pitchFamily="49" charset="-122"/>
              </a:rPr>
              <a:t>以及</a:t>
            </a:r>
            <a:r>
              <a:rPr lang="en-US" dirty="0">
                <a:latin typeface="Times New Roman" pitchFamily="18" charset="0"/>
                <a:ea typeface="黑体" pitchFamily="49" charset="-122"/>
              </a:rPr>
              <a:t>J. </a:t>
            </a:r>
            <a:r>
              <a:rPr lang="en-US" dirty="0" err="1">
                <a:latin typeface="Times New Roman" pitchFamily="18" charset="0"/>
                <a:ea typeface="黑体" pitchFamily="49" charset="-122"/>
              </a:rPr>
              <a:t>Mankowski</a:t>
            </a:r>
            <a:r>
              <a:rPr lang="zh-CN" altLang="en-US" dirty="0">
                <a:latin typeface="Times New Roman" pitchFamily="18" charset="0"/>
                <a:ea typeface="黑体" pitchFamily="49" charset="-122"/>
              </a:rPr>
              <a:t>等人的拟合结果，</a:t>
            </a:r>
            <a:r>
              <a:rPr lang="en-US" i="1" dirty="0">
                <a:latin typeface="Times New Roman" pitchFamily="18" charset="0"/>
                <a:ea typeface="黑体" pitchFamily="49" charset="-122"/>
              </a:rPr>
              <a:t>B</a:t>
            </a:r>
            <a:r>
              <a:rPr lang="en-US" baseline="-25000" dirty="0">
                <a:latin typeface="Times New Roman" pitchFamily="18" charset="0"/>
                <a:ea typeface="黑体" pitchFamily="49" charset="-122"/>
              </a:rPr>
              <a:t>1</a:t>
            </a:r>
            <a:r>
              <a:rPr lang="zh-CN" altLang="en-US" dirty="0">
                <a:latin typeface="Times New Roman" pitchFamily="18" charset="0"/>
                <a:ea typeface="黑体" pitchFamily="49" charset="-122"/>
              </a:rPr>
              <a:t>的平均值为</a:t>
            </a:r>
            <a:r>
              <a:rPr lang="en-US" dirty="0">
                <a:latin typeface="Times New Roman" pitchFamily="18" charset="0"/>
                <a:ea typeface="黑体" pitchFamily="49" charset="-122"/>
              </a:rPr>
              <a:t>2.61</a:t>
            </a:r>
            <a:r>
              <a:rPr lang="zh-CN" altLang="en-US" dirty="0">
                <a:latin typeface="Times New Roman" pitchFamily="18" charset="0"/>
                <a:ea typeface="黑体" pitchFamily="49" charset="-122"/>
              </a:rPr>
              <a:t>。然而根据</a:t>
            </a:r>
            <a:r>
              <a:rPr lang="en-US" dirty="0">
                <a:latin typeface="Times New Roman" pitchFamily="18" charset="0"/>
                <a:ea typeface="黑体" pitchFamily="49" charset="-122"/>
              </a:rPr>
              <a:t>J.C. Martin</a:t>
            </a:r>
            <a:r>
              <a:rPr lang="zh-CN" altLang="en-US" dirty="0">
                <a:latin typeface="Times New Roman" pitchFamily="18" charset="0"/>
                <a:ea typeface="黑体" pitchFamily="49" charset="-122"/>
              </a:rPr>
              <a:t>，</a:t>
            </a:r>
            <a:r>
              <a:rPr lang="en-GB" i="1" dirty="0">
                <a:latin typeface="Times New Roman" pitchFamily="18" charset="0"/>
                <a:ea typeface="黑体" pitchFamily="49" charset="-122"/>
              </a:rPr>
              <a:t>β</a:t>
            </a:r>
            <a:r>
              <a:rPr lang="en-GB" dirty="0">
                <a:latin typeface="Times New Roman" pitchFamily="18" charset="0"/>
                <a:ea typeface="黑体" pitchFamily="49" charset="-122"/>
              </a:rPr>
              <a:t>=6</a:t>
            </a:r>
            <a:r>
              <a:rPr lang="zh-CN" altLang="en-US" dirty="0">
                <a:latin typeface="Times New Roman" pitchFamily="18" charset="0"/>
                <a:ea typeface="黑体" pitchFamily="49" charset="-122"/>
              </a:rPr>
              <a:t>；本文认为拟合范围造成了</a:t>
            </a:r>
            <a:r>
              <a:rPr lang="en-GB" i="1" dirty="0">
                <a:latin typeface="Times New Roman" pitchFamily="18" charset="0"/>
                <a:ea typeface="黑体" pitchFamily="49" charset="-122"/>
              </a:rPr>
              <a:t>β</a:t>
            </a:r>
            <a:r>
              <a:rPr lang="zh-CN" altLang="en-US" dirty="0">
                <a:latin typeface="Times New Roman" pitchFamily="18" charset="0"/>
                <a:ea typeface="黑体" pitchFamily="49" charset="-122"/>
              </a:rPr>
              <a:t>取值的不同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  <a:defRPr/>
            </a:pPr>
            <a:endParaRPr lang="en-US" altLang="zh-CN" dirty="0">
              <a:solidFill>
                <a:srgbClr val="000000"/>
              </a:solidFill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  <a:defRPr/>
            </a:pPr>
            <a:endParaRPr lang="en-US" altLang="zh-CN" dirty="0">
              <a:solidFill>
                <a:srgbClr val="000000"/>
              </a:solidFill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  <a:defRPr/>
            </a:pPr>
            <a:endParaRPr lang="en-US" altLang="zh-CN" dirty="0">
              <a:solidFill>
                <a:srgbClr val="000000"/>
              </a:solidFill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  <a:defRPr/>
            </a:pPr>
            <a:endParaRPr lang="en-US" altLang="zh-CN" dirty="0">
              <a:solidFill>
                <a:srgbClr val="000000"/>
              </a:solidFill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  <a:defRPr/>
            </a:pPr>
            <a:endParaRPr lang="en-US" altLang="zh-CN" dirty="0">
              <a:solidFill>
                <a:srgbClr val="000000"/>
              </a:solidFill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  <a:defRPr/>
            </a:pPr>
            <a:endParaRPr lang="en-US" altLang="zh-CN" dirty="0">
              <a:solidFill>
                <a:srgbClr val="000000"/>
              </a:solidFill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>
              <a:lnSpc>
                <a:spcPct val="150000"/>
              </a:lnSpc>
              <a:defRPr/>
            </a:pPr>
            <a:endParaRPr lang="en-US" altLang="zh-CN" sz="2400" b="1" dirty="0">
              <a:latin typeface="Arial" pitchFamily="34" charset="0"/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14351" name="Rectangle 8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graphicFrame>
        <p:nvGraphicFramePr>
          <p:cNvPr id="14338" name="Object 7"/>
          <p:cNvGraphicFramePr>
            <a:graphicFrameLocks noChangeAspect="1"/>
          </p:cNvGraphicFramePr>
          <p:nvPr/>
        </p:nvGraphicFramePr>
        <p:xfrm>
          <a:off x="3333751" y="1928814"/>
          <a:ext cx="2021416" cy="714375"/>
        </p:xfrm>
        <a:graphic>
          <a:graphicData uri="http://schemas.openxmlformats.org/presentationml/2006/ole">
            <p:oleObj spid="_x0000_s956418" name="Equation" r:id="rId5" imgW="1054100" imgH="495300" progId="Equation.DSMT4">
              <p:embed/>
            </p:oleObj>
          </a:graphicData>
        </a:graphic>
      </p:graphicFrame>
      <p:sp>
        <p:nvSpPr>
          <p:cNvPr id="14352" name="Rectangle 11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4353" name="Rectangle 12"/>
          <p:cNvSpPr>
            <a:spLocks noChangeArrowheads="1"/>
          </p:cNvSpPr>
          <p:nvPr/>
        </p:nvSpPr>
        <p:spPr bwMode="auto">
          <a:xfrm>
            <a:off x="0" y="388938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4354" name="Rectangle 14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graphicFrame>
        <p:nvGraphicFramePr>
          <p:cNvPr id="14339" name="Object 13"/>
          <p:cNvGraphicFramePr>
            <a:graphicFrameLocks noChangeAspect="1"/>
          </p:cNvGraphicFramePr>
          <p:nvPr/>
        </p:nvGraphicFramePr>
        <p:xfrm>
          <a:off x="1714501" y="2928939"/>
          <a:ext cx="1333500" cy="504825"/>
        </p:xfrm>
        <a:graphic>
          <a:graphicData uri="http://schemas.openxmlformats.org/presentationml/2006/ole">
            <p:oleObj spid="_x0000_s956419" name="Equation" r:id="rId6" imgW="965200" imgH="431800" progId="Equation.DSMT4">
              <p:embed/>
            </p:oleObj>
          </a:graphicData>
        </a:graphic>
      </p:graphicFrame>
      <p:sp>
        <p:nvSpPr>
          <p:cNvPr id="14355" name="Rectangle 16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graphicFrame>
        <p:nvGraphicFramePr>
          <p:cNvPr id="14340" name="Object 15"/>
          <p:cNvGraphicFramePr>
            <a:graphicFrameLocks noChangeAspect="1"/>
          </p:cNvGraphicFramePr>
          <p:nvPr/>
        </p:nvGraphicFramePr>
        <p:xfrm>
          <a:off x="3143251" y="2786063"/>
          <a:ext cx="2470149" cy="571500"/>
        </p:xfrm>
        <a:graphic>
          <a:graphicData uri="http://schemas.openxmlformats.org/presentationml/2006/ole">
            <p:oleObj spid="_x0000_s956420" name="Equation" r:id="rId7" imgW="1384300" imgH="381000" progId="Equation.DSMT4">
              <p:embed/>
            </p:oleObj>
          </a:graphicData>
        </a:graphic>
      </p:graphicFrame>
      <p:sp>
        <p:nvSpPr>
          <p:cNvPr id="14356" name="下箭头 18"/>
          <p:cNvSpPr>
            <a:spLocks noChangeArrowheads="1"/>
          </p:cNvSpPr>
          <p:nvPr/>
        </p:nvSpPr>
        <p:spPr bwMode="auto">
          <a:xfrm>
            <a:off x="4191000" y="2643188"/>
            <a:ext cx="476251" cy="581763"/>
          </a:xfrm>
          <a:prstGeom prst="downArrow">
            <a:avLst>
              <a:gd name="adj1" fmla="val 50000"/>
              <a:gd name="adj2" fmla="val 49998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150000"/>
              </a:lnSpc>
            </a:pPr>
            <a:endParaRPr lang="zh-CN" altLang="en-US" dirty="0">
              <a:ea typeface="黑体" pitchFamily="49" charset="-122"/>
            </a:endParaRPr>
          </a:p>
        </p:txBody>
      </p:sp>
      <p:sp>
        <p:nvSpPr>
          <p:cNvPr id="20" name="下箭头 19"/>
          <p:cNvSpPr/>
          <p:nvPr/>
        </p:nvSpPr>
        <p:spPr>
          <a:xfrm>
            <a:off x="9144001" y="571500"/>
            <a:ext cx="571500" cy="604242"/>
          </a:xfrm>
          <a:prstGeom prst="downArrow">
            <a:avLst/>
          </a:prstGeom>
        </p:spPr>
        <p:txBody>
          <a:bodyPr anchor="ctr">
            <a:spAutoFit/>
          </a:bodyPr>
          <a:lstStyle/>
          <a:p>
            <a:pPr algn="ctr">
              <a:lnSpc>
                <a:spcPct val="150000"/>
              </a:lnSpc>
              <a:defRPr/>
            </a:pPr>
            <a:endParaRPr lang="zh-CN" altLang="en-US" dirty="0">
              <a:ln>
                <a:solidFill>
                  <a:schemeClr val="tx1"/>
                </a:solidFill>
              </a:ln>
              <a:ea typeface="黑体" pitchFamily="49" charset="-122"/>
            </a:endParaRPr>
          </a:p>
        </p:txBody>
      </p:sp>
      <p:sp>
        <p:nvSpPr>
          <p:cNvPr id="14358" name="矩形 22"/>
          <p:cNvSpPr>
            <a:spLocks noChangeArrowheads="1"/>
          </p:cNvSpPr>
          <p:nvPr/>
        </p:nvSpPr>
        <p:spPr bwMode="auto">
          <a:xfrm>
            <a:off x="6000751" y="2786064"/>
            <a:ext cx="10166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altLang="zh-CN" dirty="0">
                <a:ea typeface="黑体" pitchFamily="49" charset="-122"/>
              </a:rPr>
              <a:t>1-1/</a:t>
            </a:r>
            <a:r>
              <a:rPr lang="en-GB" altLang="zh-CN" i="1" dirty="0">
                <a:ea typeface="黑体" pitchFamily="49" charset="-122"/>
              </a:rPr>
              <a:t>B</a:t>
            </a:r>
            <a:r>
              <a:rPr lang="en-GB" altLang="zh-CN" baseline="-25000" dirty="0">
                <a:ea typeface="黑体" pitchFamily="49" charset="-122"/>
              </a:rPr>
              <a:t>1</a:t>
            </a:r>
            <a:r>
              <a:rPr lang="en-GB" altLang="zh-CN" dirty="0">
                <a:ea typeface="黑体" pitchFamily="49" charset="-122"/>
              </a:rPr>
              <a:t>=</a:t>
            </a:r>
            <a:r>
              <a:rPr lang="en-GB" altLang="zh-CN" i="1" dirty="0">
                <a:ea typeface="黑体" pitchFamily="49" charset="-122"/>
              </a:rPr>
              <a:t>n</a:t>
            </a:r>
            <a:endParaRPr lang="zh-CN" altLang="en-US" dirty="0">
              <a:ea typeface="黑体" pitchFamily="49" charset="-122"/>
            </a:endParaRPr>
          </a:p>
        </p:txBody>
      </p:sp>
      <p:graphicFrame>
        <p:nvGraphicFramePr>
          <p:cNvPr id="14341" name="Object 17"/>
          <p:cNvGraphicFramePr>
            <a:graphicFrameLocks noChangeAspect="1"/>
          </p:cNvGraphicFramePr>
          <p:nvPr/>
        </p:nvGraphicFramePr>
        <p:xfrm>
          <a:off x="7709808" y="2758168"/>
          <a:ext cx="2525183" cy="650875"/>
        </p:xfrm>
        <a:graphic>
          <a:graphicData uri="http://schemas.openxmlformats.org/presentationml/2006/ole">
            <p:oleObj spid="_x0000_s956421" name="Equation" r:id="rId8" imgW="1244520" imgH="380880" progId="Equation.DSMT4">
              <p:embed/>
            </p:oleObj>
          </a:graphicData>
        </a:graphic>
      </p:graphicFrame>
      <p:sp>
        <p:nvSpPr>
          <p:cNvPr id="14360" name="Rectangle 19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graphicFrame>
        <p:nvGraphicFramePr>
          <p:cNvPr id="14342" name="Object 18"/>
          <p:cNvGraphicFramePr>
            <a:graphicFrameLocks noChangeAspect="1"/>
          </p:cNvGraphicFramePr>
          <p:nvPr/>
        </p:nvGraphicFramePr>
        <p:xfrm>
          <a:off x="7317922" y="2087337"/>
          <a:ext cx="2307167" cy="428625"/>
        </p:xfrm>
        <a:graphic>
          <a:graphicData uri="http://schemas.openxmlformats.org/presentationml/2006/ole">
            <p:oleObj spid="_x0000_s956422" name="Equation" r:id="rId9" imgW="1015559" imgH="253890" progId="Equation.DSMT4">
              <p:embed/>
            </p:oleObj>
          </a:graphicData>
        </a:graphic>
      </p:graphicFrame>
      <p:sp>
        <p:nvSpPr>
          <p:cNvPr id="14361" name="Rectangle 21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4362" name="Rectangle 23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896836" y="6519863"/>
            <a:ext cx="3810000" cy="3381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altLang="zh-CN" sz="1600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Martin</a:t>
            </a:r>
            <a:r>
              <a:rPr lang="zh-CN" altLang="en-US" sz="1600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结果的</a:t>
            </a:r>
            <a:r>
              <a:rPr lang="zh-CN" altLang="en-US" sz="1600" dirty="0">
                <a:latin typeface="黑体" pitchFamily="49" charset="-122"/>
                <a:ea typeface="黑体" pitchFamily="49" charset="-122"/>
              </a:rPr>
              <a:t>局域拟合方式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001001" y="6448425"/>
            <a:ext cx="3333751" cy="33813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defRPr/>
            </a:pPr>
            <a:r>
              <a:rPr lang="zh-CN" altLang="en-US" sz="1600" dirty="0">
                <a:latin typeface="黑体" pitchFamily="49" charset="-122"/>
                <a:ea typeface="黑体" pitchFamily="49" charset="-122"/>
              </a:rPr>
              <a:t>邵涛等的全域拟合方式</a:t>
            </a:r>
          </a:p>
        </p:txBody>
      </p:sp>
      <p:sp>
        <p:nvSpPr>
          <p:cNvPr id="14365" name="Rectangle 25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4366" name="Rectangle 27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31" name="右箭头 30"/>
          <p:cNvSpPr/>
          <p:nvPr/>
        </p:nvSpPr>
        <p:spPr>
          <a:xfrm>
            <a:off x="5802086" y="3080657"/>
            <a:ext cx="1709057" cy="304800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b="1" dirty="0" smtClean="0">
              <a:solidFill>
                <a:srgbClr val="FF0000"/>
              </a:solidFill>
            </a:endParaRPr>
          </a:p>
        </p:txBody>
      </p:sp>
      <p:graphicFrame>
        <p:nvGraphicFramePr>
          <p:cNvPr id="956425" name="Object 24"/>
          <p:cNvGraphicFramePr>
            <a:graphicFrameLocks noChangeAspect="1"/>
          </p:cNvGraphicFramePr>
          <p:nvPr/>
        </p:nvGraphicFramePr>
        <p:xfrm>
          <a:off x="1908401" y="4017509"/>
          <a:ext cx="3621542" cy="2586816"/>
        </p:xfrm>
        <a:graphic>
          <a:graphicData uri="http://schemas.openxmlformats.org/presentationml/2006/ole">
            <p:oleObj spid="_x0000_s956425" name="Graph" r:id="rId10" imgW="26730843" imgH="18889848" progId="Origin50.Graph">
              <p:embed/>
            </p:oleObj>
          </a:graphicData>
        </a:graphic>
      </p:graphicFrame>
      <p:graphicFrame>
        <p:nvGraphicFramePr>
          <p:cNvPr id="956426" name="Object 26"/>
          <p:cNvGraphicFramePr>
            <a:graphicFrameLocks noChangeAspect="1"/>
          </p:cNvGraphicFramePr>
          <p:nvPr/>
        </p:nvGraphicFramePr>
        <p:xfrm>
          <a:off x="7153954" y="3995736"/>
          <a:ext cx="3622902" cy="2596413"/>
        </p:xfrm>
        <a:graphic>
          <a:graphicData uri="http://schemas.openxmlformats.org/presentationml/2006/ole">
            <p:oleObj spid="_x0000_s956426" name="Graph" r:id="rId11" imgW="26730843" imgH="18889848" progId="Origin50.Graph">
              <p:embed/>
            </p:oleObj>
          </a:graphicData>
        </a:graphic>
      </p:graphicFrame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6" name="矩形 30"/>
          <p:cNvSpPr>
            <a:spLocks noChangeArrowheads="1"/>
          </p:cNvSpPr>
          <p:nvPr/>
        </p:nvSpPr>
        <p:spPr bwMode="auto">
          <a:xfrm>
            <a:off x="0" y="5072064"/>
            <a:ext cx="12192000" cy="17859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150000"/>
              </a:lnSpc>
            </a:pPr>
            <a:endParaRPr lang="en-US" altLang="zh-CN" dirty="0">
              <a:ea typeface="黑体" pitchFamily="49" charset="-122"/>
            </a:endParaRPr>
          </a:p>
          <a:p>
            <a:pPr algn="ctr">
              <a:lnSpc>
                <a:spcPct val="150000"/>
              </a:lnSpc>
            </a:pPr>
            <a:endParaRPr lang="en-US" altLang="zh-CN" dirty="0">
              <a:ea typeface="黑体" pitchFamily="49" charset="-122"/>
            </a:endParaRPr>
          </a:p>
          <a:p>
            <a:pPr algn="ctr">
              <a:lnSpc>
                <a:spcPct val="150000"/>
              </a:lnSpc>
            </a:pPr>
            <a:endParaRPr lang="en-US" altLang="zh-CN" dirty="0">
              <a:ea typeface="黑体" pitchFamily="49" charset="-122"/>
            </a:endParaRPr>
          </a:p>
          <a:p>
            <a:pPr algn="ctr">
              <a:lnSpc>
                <a:spcPct val="150000"/>
              </a:lnSpc>
            </a:pPr>
            <a:endParaRPr lang="zh-CN" altLang="en-US" dirty="0">
              <a:ea typeface="黑体" pitchFamily="49" charset="-122"/>
            </a:endParaRPr>
          </a:p>
        </p:txBody>
      </p:sp>
      <p:cxnSp>
        <p:nvCxnSpPr>
          <p:cNvPr id="9" name="直接连接符 8"/>
          <p:cNvCxnSpPr/>
          <p:nvPr/>
        </p:nvCxnSpPr>
        <p:spPr>
          <a:xfrm>
            <a:off x="857251" y="1357314"/>
            <a:ext cx="102870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68" name="TextBox 10"/>
          <p:cNvSpPr txBox="1">
            <a:spLocks noChangeArrowheads="1"/>
          </p:cNvSpPr>
          <p:nvPr/>
        </p:nvSpPr>
        <p:spPr bwMode="auto">
          <a:xfrm>
            <a:off x="1102784" y="1341439"/>
            <a:ext cx="10564283" cy="506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6700" indent="-266700" eaLnBrk="1" hangingPunct="1">
              <a:lnSpc>
                <a:spcPct val="150000"/>
              </a:lnSpc>
            </a:pPr>
            <a:endParaRPr lang="en-US" altLang="zh-CN" sz="2000" b="1" dirty="0">
              <a:solidFill>
                <a:srgbClr val="FF0000"/>
              </a:solidFill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29700" name="TextBox 10"/>
          <p:cNvSpPr txBox="1">
            <a:spLocks noChangeArrowheads="1"/>
          </p:cNvSpPr>
          <p:nvPr/>
        </p:nvSpPr>
        <p:spPr bwMode="auto">
          <a:xfrm>
            <a:off x="1102784" y="1406526"/>
            <a:ext cx="11089216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buFont typeface="Wingdings" pitchFamily="2" charset="2"/>
              <a:buChar char="u"/>
              <a:defRPr/>
            </a:pPr>
            <a:r>
              <a:rPr lang="zh-CN" altLang="en-US" sz="2400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关于固体击穿公式的比较</a:t>
            </a:r>
            <a:endParaRPr lang="zh-CN" altLang="en-US" sz="2400" dirty="0">
              <a:solidFill>
                <a:srgbClr val="000000"/>
              </a:solidFill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u"/>
              <a:defRPr/>
            </a:pPr>
            <a:endParaRPr lang="en-US" altLang="zh-CN" sz="2400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eaLnBrk="1" hangingPunct="1">
              <a:lnSpc>
                <a:spcPct val="150000"/>
              </a:lnSpc>
              <a:defRPr/>
            </a:pPr>
            <a:endParaRPr lang="en-US" altLang="zh-CN" sz="2400" b="1" dirty="0">
              <a:latin typeface="Arial" pitchFamily="34" charset="0"/>
              <a:ea typeface="黑体" pitchFamily="49" charset="-122"/>
              <a:sym typeface="黑体" pitchFamily="49" charset="-122"/>
            </a:endParaRPr>
          </a:p>
          <a:p>
            <a:pPr eaLnBrk="1" hangingPunct="1">
              <a:lnSpc>
                <a:spcPct val="150000"/>
              </a:lnSpc>
              <a:defRPr/>
            </a:pPr>
            <a:endParaRPr lang="en-US" altLang="zh-CN" sz="2400" b="1" dirty="0">
              <a:latin typeface="Arial" pitchFamily="34" charset="0"/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15370" name="Text Box 4"/>
          <p:cNvSpPr txBox="1">
            <a:spLocks noChangeArrowheads="1"/>
          </p:cNvSpPr>
          <p:nvPr/>
        </p:nvSpPr>
        <p:spPr bwMode="auto">
          <a:xfrm>
            <a:off x="1172634" y="476251"/>
            <a:ext cx="1025736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3600" dirty="0">
                <a:solidFill>
                  <a:schemeClr val="tx2"/>
                </a:solidFill>
                <a:ea typeface="黑体" pitchFamily="49" charset="-122"/>
                <a:sym typeface="黑体" pitchFamily="49" charset="-122"/>
              </a:rPr>
              <a:t>4 </a:t>
            </a:r>
            <a:r>
              <a:rPr lang="zh-CN" altLang="en-US" sz="3600" dirty="0">
                <a:solidFill>
                  <a:schemeClr val="tx2"/>
                </a:solidFill>
                <a:ea typeface="黑体" pitchFamily="49" charset="-122"/>
                <a:sym typeface="黑体" pitchFamily="49" charset="-122"/>
              </a:rPr>
              <a:t>与其他绝缘公式的比较</a:t>
            </a:r>
          </a:p>
        </p:txBody>
      </p:sp>
      <p:sp>
        <p:nvSpPr>
          <p:cNvPr id="10" name="TextBox 10"/>
          <p:cNvSpPr txBox="1">
            <a:spLocks noChangeArrowheads="1"/>
          </p:cNvSpPr>
          <p:nvPr/>
        </p:nvSpPr>
        <p:spPr bwMode="auto">
          <a:xfrm>
            <a:off x="1333501" y="1547814"/>
            <a:ext cx="10477500" cy="3602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buFont typeface="Wingdings" pitchFamily="2" charset="2"/>
              <a:buChar char="u"/>
              <a:defRPr/>
            </a:pPr>
            <a:endParaRPr lang="en-US" altLang="zh-CN" sz="2000" b="1" dirty="0">
              <a:latin typeface="Arial" pitchFamily="34" charset="0"/>
              <a:ea typeface="黑体" pitchFamily="49" charset="-122"/>
              <a:sym typeface="黑体" pitchFamily="49" charset="-122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zh-CN" altLang="en-US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  <a:sym typeface="黑体" pitchFamily="49" charset="-122"/>
              </a:rPr>
              <a:t>首先比较     </a:t>
            </a:r>
            <a:r>
              <a:rPr lang="zh-CN" altLang="en-US" dirty="0" smtClean="0">
                <a:solidFill>
                  <a:srgbClr val="000000"/>
                </a:solidFill>
                <a:latin typeface="黑体" pitchFamily="49" charset="-122"/>
                <a:ea typeface="黑体" pitchFamily="49" charset="-122"/>
                <a:sym typeface="黑体" pitchFamily="49" charset="-122"/>
              </a:rPr>
              <a:t>                   </a:t>
            </a:r>
            <a:r>
              <a:rPr lang="zh-CN" altLang="en-US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  <a:sym typeface="黑体" pitchFamily="49" charset="-122"/>
              </a:rPr>
              <a:t>与</a:t>
            </a:r>
            <a:endParaRPr lang="en-US" altLang="zh-CN" dirty="0">
              <a:solidFill>
                <a:srgbClr val="000000"/>
              </a:solidFill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zh-CN" altLang="en-US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  <a:sym typeface="黑体" pitchFamily="49" charset="-122"/>
              </a:rPr>
              <a:t>发现两个问题：①</a:t>
            </a:r>
            <a:r>
              <a:rPr lang="en-US" altLang="zh-CN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  <a:sym typeface="黑体" pitchFamily="49" charset="-122"/>
              </a:rPr>
              <a:t>Martin</a:t>
            </a:r>
            <a:r>
              <a:rPr lang="zh-CN" altLang="en-US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  <a:sym typeface="黑体" pitchFamily="49" charset="-122"/>
              </a:rPr>
              <a:t>公式总没有含时间项；②尺寸的指数项不一致</a:t>
            </a:r>
            <a:endParaRPr lang="en-US" altLang="zh-CN" dirty="0">
              <a:solidFill>
                <a:srgbClr val="000000"/>
              </a:solidFill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zh-CN" altLang="en-US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  <a:sym typeface="黑体" pitchFamily="49" charset="-122"/>
              </a:rPr>
              <a:t>对于第一个问题，在</a:t>
            </a:r>
            <a:r>
              <a:rPr lang="en-US" altLang="zh-CN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  <a:sym typeface="黑体" pitchFamily="49" charset="-122"/>
              </a:rPr>
              <a:t>Martin </a:t>
            </a:r>
            <a:r>
              <a:rPr lang="zh-CN" altLang="en-US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  <a:sym typeface="黑体" pitchFamily="49" charset="-122"/>
              </a:rPr>
              <a:t>的实验中，脉冲宽度固定，因而没有发现脉冲宽度效应，在</a:t>
            </a:r>
            <a:r>
              <a:rPr lang="en-US" altLang="zh-CN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  <a:sym typeface="黑体" pitchFamily="49" charset="-122"/>
              </a:rPr>
              <a:t>TPU</a:t>
            </a:r>
            <a:r>
              <a:rPr lang="zh-CN" altLang="en-US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  <a:sym typeface="黑体" pitchFamily="49" charset="-122"/>
              </a:rPr>
              <a:t>大学的实验中，脉宽改变，</a:t>
            </a:r>
            <a:r>
              <a:rPr lang="en-US" altLang="zh-CN" i="1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  <a:sym typeface="黑体" pitchFamily="49" charset="-122"/>
              </a:rPr>
              <a:t>E</a:t>
            </a:r>
            <a:r>
              <a:rPr lang="en-US" altLang="zh-CN" i="1" baseline="-25000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  <a:sym typeface="黑体" pitchFamily="49" charset="-122"/>
              </a:rPr>
              <a:t>BD</a:t>
            </a:r>
            <a:r>
              <a:rPr lang="zh-CN" altLang="en-US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  <a:sym typeface="黑体" pitchFamily="49" charset="-122"/>
              </a:rPr>
              <a:t>明显受脉宽影响</a:t>
            </a:r>
            <a:endParaRPr lang="en-US" altLang="zh-CN" dirty="0">
              <a:solidFill>
                <a:srgbClr val="000000"/>
              </a:solidFill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zh-CN" altLang="en-US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  <a:sym typeface="黑体" pitchFamily="49" charset="-122"/>
              </a:rPr>
              <a:t>对于第二个问题，</a:t>
            </a:r>
            <a:r>
              <a:rPr lang="en-US" altLang="zh-CN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  <a:sym typeface="黑体" pitchFamily="49" charset="-122"/>
              </a:rPr>
              <a:t>Martin</a:t>
            </a:r>
            <a:r>
              <a:rPr lang="zh-CN" altLang="en-US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  <a:sym typeface="黑体" pitchFamily="49" charset="-122"/>
              </a:rPr>
              <a:t>的结果支撑了</a:t>
            </a:r>
            <a:r>
              <a:rPr lang="en-GB" i="1" dirty="0">
                <a:latin typeface="Times New Roman" pitchFamily="18" charset="0"/>
                <a:ea typeface="黑体" pitchFamily="49" charset="-122"/>
              </a:rPr>
              <a:t>β</a:t>
            </a:r>
            <a:r>
              <a:rPr lang="en-GB" dirty="0">
                <a:latin typeface="Times New Roman" pitchFamily="18" charset="0"/>
                <a:ea typeface="黑体" pitchFamily="49" charset="-122"/>
              </a:rPr>
              <a:t>=8</a:t>
            </a:r>
            <a:r>
              <a:rPr lang="zh-CN" altLang="en-US" dirty="0">
                <a:latin typeface="Times New Roman" pitchFamily="18" charset="0"/>
                <a:ea typeface="黑体" pitchFamily="49" charset="-122"/>
              </a:rPr>
              <a:t>，而不是</a:t>
            </a:r>
            <a:r>
              <a:rPr lang="en-US" altLang="zh-CN" dirty="0">
                <a:latin typeface="Times New Roman" pitchFamily="18" charset="0"/>
                <a:ea typeface="黑体" pitchFamily="49" charset="-122"/>
              </a:rPr>
              <a:t>10</a:t>
            </a:r>
            <a:endParaRPr lang="en-US" altLang="zh-CN" dirty="0">
              <a:solidFill>
                <a:srgbClr val="000000"/>
              </a:solidFill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  <a:defRPr/>
            </a:pPr>
            <a:endParaRPr lang="en-US" altLang="zh-CN" dirty="0">
              <a:solidFill>
                <a:srgbClr val="000000"/>
              </a:solidFill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>
              <a:lnSpc>
                <a:spcPct val="150000"/>
              </a:lnSpc>
              <a:defRPr/>
            </a:pPr>
            <a:endParaRPr lang="en-US" altLang="zh-CN" sz="2400" b="1" dirty="0">
              <a:latin typeface="Arial" pitchFamily="34" charset="0"/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15372" name="Rectangle 8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5373" name="Rectangle 11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5374" name="Rectangle 12"/>
          <p:cNvSpPr>
            <a:spLocks noChangeArrowheads="1"/>
          </p:cNvSpPr>
          <p:nvPr/>
        </p:nvSpPr>
        <p:spPr bwMode="auto">
          <a:xfrm>
            <a:off x="0" y="388938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5375" name="Rectangle 14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5376" name="Rectangle 16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5377" name="下箭头 18"/>
          <p:cNvSpPr>
            <a:spLocks noChangeArrowheads="1"/>
          </p:cNvSpPr>
          <p:nvPr/>
        </p:nvSpPr>
        <p:spPr bwMode="auto">
          <a:xfrm>
            <a:off x="4191000" y="2643188"/>
            <a:ext cx="476251" cy="581763"/>
          </a:xfrm>
          <a:prstGeom prst="downArrow">
            <a:avLst>
              <a:gd name="adj1" fmla="val 50000"/>
              <a:gd name="adj2" fmla="val 49998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150000"/>
              </a:lnSpc>
            </a:pPr>
            <a:endParaRPr lang="zh-CN" altLang="en-US" dirty="0">
              <a:ea typeface="黑体" pitchFamily="49" charset="-122"/>
            </a:endParaRPr>
          </a:p>
        </p:txBody>
      </p:sp>
      <p:sp>
        <p:nvSpPr>
          <p:cNvPr id="20" name="下箭头 19"/>
          <p:cNvSpPr/>
          <p:nvPr/>
        </p:nvSpPr>
        <p:spPr>
          <a:xfrm>
            <a:off x="9144001" y="571500"/>
            <a:ext cx="571500" cy="604242"/>
          </a:xfrm>
          <a:prstGeom prst="downArrow">
            <a:avLst/>
          </a:prstGeom>
        </p:spPr>
        <p:txBody>
          <a:bodyPr anchor="ctr">
            <a:spAutoFit/>
          </a:bodyPr>
          <a:lstStyle/>
          <a:p>
            <a:pPr algn="ctr">
              <a:lnSpc>
                <a:spcPct val="150000"/>
              </a:lnSpc>
              <a:defRPr/>
            </a:pPr>
            <a:endParaRPr lang="zh-CN" altLang="en-US" dirty="0">
              <a:ln>
                <a:solidFill>
                  <a:schemeClr val="tx1"/>
                </a:solidFill>
              </a:ln>
              <a:ea typeface="黑体" pitchFamily="49" charset="-122"/>
            </a:endParaRPr>
          </a:p>
        </p:txBody>
      </p:sp>
      <p:sp>
        <p:nvSpPr>
          <p:cNvPr id="15379" name="Rectangle 19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5380" name="Rectangle 21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5381" name="Rectangle 23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5382" name="Rectangle 10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graphicFrame>
        <p:nvGraphicFramePr>
          <p:cNvPr id="15362" name="Object 11"/>
          <p:cNvGraphicFramePr>
            <a:graphicFrameLocks noChangeAspect="1"/>
          </p:cNvGraphicFramePr>
          <p:nvPr/>
        </p:nvGraphicFramePr>
        <p:xfrm>
          <a:off x="5715000" y="2071689"/>
          <a:ext cx="1718733" cy="428625"/>
        </p:xfrm>
        <a:graphic>
          <a:graphicData uri="http://schemas.openxmlformats.org/presentationml/2006/ole">
            <p:oleObj spid="_x0000_s957442" name="Equation" r:id="rId5" imgW="850531" imgH="253890" progId="Equation.DSMT4">
              <p:embed/>
            </p:oleObj>
          </a:graphicData>
        </a:graphic>
      </p:graphicFrame>
      <p:sp>
        <p:nvSpPr>
          <p:cNvPr id="15383" name="Rectangle 13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graphicFrame>
        <p:nvGraphicFramePr>
          <p:cNvPr id="15363" name="Object 12"/>
          <p:cNvGraphicFramePr>
            <a:graphicFrameLocks noChangeAspect="1"/>
          </p:cNvGraphicFramePr>
          <p:nvPr/>
        </p:nvGraphicFramePr>
        <p:xfrm>
          <a:off x="3333751" y="2071689"/>
          <a:ext cx="1524000" cy="377825"/>
        </p:xfrm>
        <a:graphic>
          <a:graphicData uri="http://schemas.openxmlformats.org/presentationml/2006/ole">
            <p:oleObj spid="_x0000_s957443" name="Equation" r:id="rId6" imgW="736600" imgH="241300" progId="Equation.DSMT4">
              <p:embed/>
            </p:oleObj>
          </a:graphicData>
        </a:graphic>
      </p:graphicFrame>
      <p:sp>
        <p:nvSpPr>
          <p:cNvPr id="15384" name="Rectangle 15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5385" name="Rectangle 17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5386" name="Rectangle 19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334251" y="6488114"/>
            <a:ext cx="2182008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1600" dirty="0">
                <a:latin typeface="黑体" pitchFamily="49" charset="-122"/>
                <a:ea typeface="黑体" pitchFamily="49" charset="-122"/>
              </a:rPr>
              <a:t>对</a:t>
            </a:r>
            <a:r>
              <a:rPr lang="en-US" altLang="zh-CN" sz="1600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Martin</a:t>
            </a:r>
            <a:r>
              <a:rPr lang="zh-CN" altLang="en-US" sz="1600" dirty="0">
                <a:latin typeface="黑体" pitchFamily="49" charset="-122"/>
                <a:ea typeface="黑体" pitchFamily="49" charset="-122"/>
              </a:rPr>
              <a:t>结果的再分析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381251" y="6519864"/>
            <a:ext cx="1928733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1600" dirty="0">
                <a:latin typeface="黑体" pitchFamily="49" charset="-122"/>
                <a:ea typeface="黑体" pitchFamily="49" charset="-122"/>
              </a:rPr>
              <a:t>TPU</a:t>
            </a:r>
            <a:r>
              <a:rPr lang="zh-CN" altLang="en-US" sz="1600" dirty="0">
                <a:latin typeface="黑体" pitchFamily="49" charset="-122"/>
                <a:ea typeface="黑体" pitchFamily="49" charset="-122"/>
              </a:rPr>
              <a:t>大学的实验结果</a:t>
            </a:r>
          </a:p>
        </p:txBody>
      </p:sp>
      <p:sp>
        <p:nvSpPr>
          <p:cNvPr id="15389" name="Rectangle 21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graphicFrame>
        <p:nvGraphicFramePr>
          <p:cNvPr id="957446" name="Object 18"/>
          <p:cNvGraphicFramePr>
            <a:graphicFrameLocks noChangeAspect="1"/>
          </p:cNvGraphicFramePr>
          <p:nvPr/>
        </p:nvGraphicFramePr>
        <p:xfrm>
          <a:off x="6349092" y="3924300"/>
          <a:ext cx="3589565" cy="2618770"/>
        </p:xfrm>
        <a:graphic>
          <a:graphicData uri="http://schemas.openxmlformats.org/presentationml/2006/ole">
            <p:oleObj spid="_x0000_s957446" name="Graph" r:id="rId7" imgW="26730843" imgH="18889848" progId="Origin50.Graph">
              <p:embed/>
            </p:oleObj>
          </a:graphicData>
        </a:graphic>
      </p:graphicFrame>
      <p:graphicFrame>
        <p:nvGraphicFramePr>
          <p:cNvPr id="957447" name="Object 20"/>
          <p:cNvGraphicFramePr>
            <a:graphicFrameLocks noChangeAspect="1"/>
          </p:cNvGraphicFramePr>
          <p:nvPr/>
        </p:nvGraphicFramePr>
        <p:xfrm>
          <a:off x="1587954" y="3978727"/>
          <a:ext cx="3615418" cy="2640657"/>
        </p:xfrm>
        <a:graphic>
          <a:graphicData uri="http://schemas.openxmlformats.org/presentationml/2006/ole">
            <p:oleObj spid="_x0000_s957447" name="Graph" r:id="rId8" imgW="26730843" imgH="18889848" progId="Origin50.Graph">
              <p:embed/>
            </p:oleObj>
          </a:graphicData>
        </a:graphic>
      </p:graphicFrame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2" name="矩形 30"/>
          <p:cNvSpPr>
            <a:spLocks noChangeArrowheads="1"/>
          </p:cNvSpPr>
          <p:nvPr/>
        </p:nvSpPr>
        <p:spPr bwMode="auto">
          <a:xfrm>
            <a:off x="0" y="5072064"/>
            <a:ext cx="12192000" cy="17859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150000"/>
              </a:lnSpc>
            </a:pPr>
            <a:endParaRPr lang="en-US" altLang="zh-CN" dirty="0">
              <a:ea typeface="黑体" pitchFamily="49" charset="-122"/>
            </a:endParaRPr>
          </a:p>
          <a:p>
            <a:pPr algn="ctr">
              <a:lnSpc>
                <a:spcPct val="150000"/>
              </a:lnSpc>
            </a:pPr>
            <a:endParaRPr lang="en-US" altLang="zh-CN" dirty="0">
              <a:ea typeface="黑体" pitchFamily="49" charset="-122"/>
            </a:endParaRPr>
          </a:p>
          <a:p>
            <a:pPr algn="ctr">
              <a:lnSpc>
                <a:spcPct val="150000"/>
              </a:lnSpc>
            </a:pPr>
            <a:endParaRPr lang="en-US" altLang="zh-CN" dirty="0">
              <a:ea typeface="黑体" pitchFamily="49" charset="-122"/>
            </a:endParaRPr>
          </a:p>
          <a:p>
            <a:pPr algn="ctr">
              <a:lnSpc>
                <a:spcPct val="150000"/>
              </a:lnSpc>
            </a:pPr>
            <a:endParaRPr lang="zh-CN" altLang="en-US" dirty="0">
              <a:ea typeface="黑体" pitchFamily="49" charset="-122"/>
            </a:endParaRPr>
          </a:p>
        </p:txBody>
      </p:sp>
      <p:cxnSp>
        <p:nvCxnSpPr>
          <p:cNvPr id="9" name="直接连接符 8"/>
          <p:cNvCxnSpPr/>
          <p:nvPr/>
        </p:nvCxnSpPr>
        <p:spPr>
          <a:xfrm>
            <a:off x="857251" y="1357314"/>
            <a:ext cx="102870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94" name="TextBox 10"/>
          <p:cNvSpPr txBox="1">
            <a:spLocks noChangeArrowheads="1"/>
          </p:cNvSpPr>
          <p:nvPr/>
        </p:nvSpPr>
        <p:spPr bwMode="auto">
          <a:xfrm>
            <a:off x="1102784" y="1341439"/>
            <a:ext cx="10564283" cy="506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6700" indent="-266700" eaLnBrk="1" hangingPunct="1">
              <a:lnSpc>
                <a:spcPct val="150000"/>
              </a:lnSpc>
            </a:pPr>
            <a:endParaRPr lang="en-US" altLang="zh-CN" sz="2000" b="1" dirty="0">
              <a:solidFill>
                <a:srgbClr val="FF0000"/>
              </a:solidFill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29700" name="TextBox 10"/>
          <p:cNvSpPr txBox="1">
            <a:spLocks noChangeArrowheads="1"/>
          </p:cNvSpPr>
          <p:nvPr/>
        </p:nvSpPr>
        <p:spPr bwMode="auto">
          <a:xfrm>
            <a:off x="1102784" y="1341439"/>
            <a:ext cx="11089216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buFont typeface="Wingdings" pitchFamily="2" charset="2"/>
              <a:buChar char="u"/>
              <a:defRPr/>
            </a:pPr>
            <a:r>
              <a:rPr lang="zh-CN" altLang="en-US" sz="2400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关于固体击穿公式的比较</a:t>
            </a:r>
            <a:endParaRPr lang="zh-CN" altLang="en-US" sz="2400" dirty="0">
              <a:solidFill>
                <a:srgbClr val="000000"/>
              </a:solidFill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u"/>
              <a:defRPr/>
            </a:pPr>
            <a:endParaRPr lang="en-US" altLang="zh-CN" sz="2400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eaLnBrk="1" hangingPunct="1">
              <a:lnSpc>
                <a:spcPct val="150000"/>
              </a:lnSpc>
              <a:defRPr/>
            </a:pPr>
            <a:endParaRPr lang="en-US" altLang="zh-CN" sz="2400" b="1" dirty="0">
              <a:latin typeface="Arial" pitchFamily="34" charset="0"/>
              <a:ea typeface="黑体" pitchFamily="49" charset="-122"/>
              <a:sym typeface="黑体" pitchFamily="49" charset="-122"/>
            </a:endParaRPr>
          </a:p>
          <a:p>
            <a:pPr eaLnBrk="1" hangingPunct="1">
              <a:lnSpc>
                <a:spcPct val="150000"/>
              </a:lnSpc>
              <a:defRPr/>
            </a:pPr>
            <a:endParaRPr lang="en-US" altLang="zh-CN" sz="2400" b="1" dirty="0">
              <a:latin typeface="Arial" pitchFamily="34" charset="0"/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16396" name="Text Box 4"/>
          <p:cNvSpPr txBox="1">
            <a:spLocks noChangeArrowheads="1"/>
          </p:cNvSpPr>
          <p:nvPr/>
        </p:nvSpPr>
        <p:spPr bwMode="auto">
          <a:xfrm>
            <a:off x="1172634" y="476251"/>
            <a:ext cx="1025736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3600" dirty="0">
                <a:solidFill>
                  <a:schemeClr val="tx2"/>
                </a:solidFill>
                <a:ea typeface="黑体" pitchFamily="49" charset="-122"/>
                <a:sym typeface="黑体" pitchFamily="49" charset="-122"/>
              </a:rPr>
              <a:t>4 </a:t>
            </a:r>
            <a:r>
              <a:rPr lang="zh-CN" altLang="en-US" sz="3600" dirty="0">
                <a:solidFill>
                  <a:schemeClr val="tx2"/>
                </a:solidFill>
                <a:ea typeface="黑体" pitchFamily="49" charset="-122"/>
                <a:sym typeface="黑体" pitchFamily="49" charset="-122"/>
              </a:rPr>
              <a:t>与其他绝缘公式的比较</a:t>
            </a:r>
          </a:p>
        </p:txBody>
      </p:sp>
      <p:sp>
        <p:nvSpPr>
          <p:cNvPr id="10" name="TextBox 10"/>
          <p:cNvSpPr txBox="1">
            <a:spLocks noChangeArrowheads="1"/>
          </p:cNvSpPr>
          <p:nvPr/>
        </p:nvSpPr>
        <p:spPr bwMode="auto">
          <a:xfrm>
            <a:off x="1333501" y="1547813"/>
            <a:ext cx="10477500" cy="318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buFont typeface="Wingdings" pitchFamily="2" charset="2"/>
              <a:buChar char="u"/>
              <a:defRPr/>
            </a:pPr>
            <a:endParaRPr lang="en-US" altLang="zh-CN" sz="2000" b="1" dirty="0">
              <a:latin typeface="Arial" pitchFamily="34" charset="0"/>
              <a:ea typeface="黑体" pitchFamily="49" charset="-122"/>
              <a:sym typeface="黑体" pitchFamily="49" charset="-122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zh-CN" altLang="en-US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  <a:sym typeface="黑体" pitchFamily="49" charset="-122"/>
              </a:rPr>
              <a:t>其次比较   </a:t>
            </a:r>
            <a:r>
              <a:rPr lang="zh-CN" altLang="en-US" dirty="0" smtClean="0">
                <a:solidFill>
                  <a:srgbClr val="000000"/>
                </a:solidFill>
                <a:latin typeface="黑体" pitchFamily="49" charset="-122"/>
                <a:ea typeface="黑体" pitchFamily="49" charset="-122"/>
                <a:sym typeface="黑体" pitchFamily="49" charset="-122"/>
              </a:rPr>
              <a:t>                                                       </a:t>
            </a:r>
            <a:r>
              <a:rPr lang="zh-CN" altLang="en-US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  <a:sym typeface="黑体" pitchFamily="49" charset="-122"/>
              </a:rPr>
              <a:t>与</a:t>
            </a:r>
            <a:endParaRPr lang="en-US" altLang="zh-CN" dirty="0">
              <a:solidFill>
                <a:srgbClr val="000000"/>
              </a:solidFill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algn="just">
              <a:lnSpc>
                <a:spcPct val="200000"/>
              </a:lnSpc>
              <a:buFont typeface="Arial" pitchFamily="34" charset="0"/>
              <a:buChar char="•"/>
              <a:defRPr/>
            </a:pPr>
            <a:r>
              <a:rPr lang="zh-CN" altLang="en-US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  <a:sym typeface="黑体" pitchFamily="49" charset="-122"/>
              </a:rPr>
              <a:t>对统一公式两边取对数</a:t>
            </a:r>
            <a:endParaRPr lang="en-US" altLang="zh-CN" dirty="0">
              <a:solidFill>
                <a:srgbClr val="000000"/>
              </a:solidFill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algn="just">
              <a:lnSpc>
                <a:spcPct val="200000"/>
              </a:lnSpc>
              <a:buFont typeface="Arial" pitchFamily="34" charset="0"/>
              <a:buChar char="•"/>
              <a:defRPr/>
            </a:pPr>
            <a:r>
              <a:rPr lang="zh-CN" altLang="en-US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  <a:sym typeface="黑体" pitchFamily="49" charset="-122"/>
              </a:rPr>
              <a:t>比较系数：</a:t>
            </a:r>
            <a:endParaRPr lang="en-US" altLang="zh-CN" dirty="0">
              <a:solidFill>
                <a:srgbClr val="000000"/>
              </a:solidFill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algn="just">
              <a:lnSpc>
                <a:spcPct val="200000"/>
              </a:lnSpc>
              <a:buFont typeface="Arial" pitchFamily="34" charset="0"/>
              <a:buChar char="•"/>
              <a:defRPr/>
            </a:pPr>
            <a:endParaRPr lang="en-US" altLang="zh-CN" dirty="0">
              <a:solidFill>
                <a:srgbClr val="000000"/>
              </a:solidFill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>
              <a:lnSpc>
                <a:spcPct val="150000"/>
              </a:lnSpc>
              <a:defRPr/>
            </a:pPr>
            <a:endParaRPr lang="en-US" altLang="zh-CN" sz="2400" b="1" dirty="0">
              <a:latin typeface="Arial" pitchFamily="34" charset="0"/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16398" name="Rectangle 8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6399" name="Rectangle 11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6400" name="Rectangle 12"/>
          <p:cNvSpPr>
            <a:spLocks noChangeArrowheads="1"/>
          </p:cNvSpPr>
          <p:nvPr/>
        </p:nvSpPr>
        <p:spPr bwMode="auto">
          <a:xfrm>
            <a:off x="0" y="388938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6401" name="Rectangle 14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6402" name="Rectangle 16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6403" name="下箭头 18"/>
          <p:cNvSpPr>
            <a:spLocks noChangeArrowheads="1"/>
          </p:cNvSpPr>
          <p:nvPr/>
        </p:nvSpPr>
        <p:spPr bwMode="auto">
          <a:xfrm>
            <a:off x="4191000" y="2643188"/>
            <a:ext cx="476251" cy="581763"/>
          </a:xfrm>
          <a:prstGeom prst="downArrow">
            <a:avLst>
              <a:gd name="adj1" fmla="val 50000"/>
              <a:gd name="adj2" fmla="val 49998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150000"/>
              </a:lnSpc>
            </a:pPr>
            <a:endParaRPr lang="zh-CN" altLang="en-US" dirty="0">
              <a:ea typeface="黑体" pitchFamily="49" charset="-122"/>
            </a:endParaRPr>
          </a:p>
        </p:txBody>
      </p:sp>
      <p:sp>
        <p:nvSpPr>
          <p:cNvPr id="20" name="下箭头 19"/>
          <p:cNvSpPr/>
          <p:nvPr/>
        </p:nvSpPr>
        <p:spPr>
          <a:xfrm>
            <a:off x="9144001" y="571500"/>
            <a:ext cx="571500" cy="604242"/>
          </a:xfrm>
          <a:prstGeom prst="downArrow">
            <a:avLst/>
          </a:prstGeom>
        </p:spPr>
        <p:txBody>
          <a:bodyPr anchor="ctr">
            <a:spAutoFit/>
          </a:bodyPr>
          <a:lstStyle/>
          <a:p>
            <a:pPr algn="ctr">
              <a:lnSpc>
                <a:spcPct val="150000"/>
              </a:lnSpc>
              <a:defRPr/>
            </a:pPr>
            <a:endParaRPr lang="zh-CN" altLang="en-US" dirty="0">
              <a:ln>
                <a:solidFill>
                  <a:schemeClr val="tx1"/>
                </a:solidFill>
              </a:ln>
              <a:ea typeface="黑体" pitchFamily="49" charset="-122"/>
            </a:endParaRPr>
          </a:p>
        </p:txBody>
      </p:sp>
      <p:sp>
        <p:nvSpPr>
          <p:cNvPr id="16405" name="Rectangle 19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6406" name="Rectangle 21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6407" name="Rectangle 23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6408" name="Rectangle 10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graphicFrame>
        <p:nvGraphicFramePr>
          <p:cNvPr id="16386" name="Object 2"/>
          <p:cNvGraphicFramePr>
            <a:graphicFrameLocks noChangeAspect="1"/>
          </p:cNvGraphicFramePr>
          <p:nvPr/>
        </p:nvGraphicFramePr>
        <p:xfrm>
          <a:off x="9616018" y="2071689"/>
          <a:ext cx="1718733" cy="428625"/>
        </p:xfrm>
        <a:graphic>
          <a:graphicData uri="http://schemas.openxmlformats.org/presentationml/2006/ole">
            <p:oleObj spid="_x0000_s958466" name="Equation" r:id="rId5" imgW="850531" imgH="253890" progId="Equation.DSMT4">
              <p:embed/>
            </p:oleObj>
          </a:graphicData>
        </a:graphic>
      </p:graphicFrame>
      <p:sp>
        <p:nvSpPr>
          <p:cNvPr id="16409" name="Rectangle 13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6410" name="Rectangle 15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6411" name="Rectangle 17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6412" name="Rectangle 19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6413" name="Rectangle 7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graphicFrame>
        <p:nvGraphicFramePr>
          <p:cNvPr id="16387" name="Object 6"/>
          <p:cNvGraphicFramePr>
            <a:graphicFrameLocks noChangeAspect="1"/>
          </p:cNvGraphicFramePr>
          <p:nvPr/>
        </p:nvGraphicFramePr>
        <p:xfrm>
          <a:off x="2857501" y="2071689"/>
          <a:ext cx="6119284" cy="357187"/>
        </p:xfrm>
        <a:graphic>
          <a:graphicData uri="http://schemas.openxmlformats.org/presentationml/2006/ole">
            <p:oleObj spid="_x0000_s958467" name="Equation" r:id="rId6" imgW="3225800" imgH="254000" progId="Equation.DSMT4">
              <p:embed/>
            </p:oleObj>
          </a:graphicData>
        </a:graphic>
      </p:graphicFrame>
      <p:sp>
        <p:nvSpPr>
          <p:cNvPr id="16414" name="Rectangle 9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graphicFrame>
        <p:nvGraphicFramePr>
          <p:cNvPr id="16388" name="Object 8"/>
          <p:cNvGraphicFramePr>
            <a:graphicFrameLocks noChangeAspect="1"/>
          </p:cNvGraphicFramePr>
          <p:nvPr/>
        </p:nvGraphicFramePr>
        <p:xfrm>
          <a:off x="5238751" y="2500313"/>
          <a:ext cx="3761316" cy="571500"/>
        </p:xfrm>
        <a:graphic>
          <a:graphicData uri="http://schemas.openxmlformats.org/presentationml/2006/ole">
            <p:oleObj spid="_x0000_s958468" name="Equation" r:id="rId7" imgW="2197100" imgH="393700" progId="Equation.DSMT4">
              <p:embed/>
            </p:oleObj>
          </a:graphicData>
        </a:graphic>
      </p:graphicFrame>
      <p:sp>
        <p:nvSpPr>
          <p:cNvPr id="16415" name="Rectangle 10"/>
          <p:cNvSpPr>
            <a:spLocks noChangeArrowheads="1"/>
          </p:cNvSpPr>
          <p:nvPr/>
        </p:nvSpPr>
        <p:spPr bwMode="auto">
          <a:xfrm>
            <a:off x="0" y="39687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6416" name="Rectangle 12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graphicFrame>
        <p:nvGraphicFramePr>
          <p:cNvPr id="16389" name="Object 11"/>
          <p:cNvGraphicFramePr>
            <a:graphicFrameLocks noChangeAspect="1"/>
          </p:cNvGraphicFramePr>
          <p:nvPr/>
        </p:nvGraphicFramePr>
        <p:xfrm>
          <a:off x="5715000" y="3214688"/>
          <a:ext cx="2000251" cy="349250"/>
        </p:xfrm>
        <a:graphic>
          <a:graphicData uri="http://schemas.openxmlformats.org/presentationml/2006/ole">
            <p:oleObj spid="_x0000_s958469" name="Equation" r:id="rId8" imgW="1104900" imgH="228600" progId="Equation.DSMT4">
              <p:embed/>
            </p:oleObj>
          </a:graphicData>
        </a:graphic>
      </p:graphicFrame>
      <p:sp>
        <p:nvSpPr>
          <p:cNvPr id="16417" name="Rectangle 13"/>
          <p:cNvSpPr>
            <a:spLocks noChangeArrowheads="1"/>
          </p:cNvSpPr>
          <p:nvPr/>
        </p:nvSpPr>
        <p:spPr bwMode="auto">
          <a:xfrm>
            <a:off x="0" y="22860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6418" name="Rectangle 15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685618" y="6429375"/>
            <a:ext cx="2236510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1600" dirty="0">
                <a:latin typeface="黑体" pitchFamily="49" charset="-122"/>
                <a:ea typeface="黑体" pitchFamily="49" charset="-122"/>
              </a:rPr>
              <a:t>关于</a:t>
            </a:r>
            <a:r>
              <a:rPr lang="en-US" altLang="zh-CN" sz="1600" dirty="0">
                <a:latin typeface="黑体" pitchFamily="49" charset="-122"/>
                <a:ea typeface="黑体" pitchFamily="49" charset="-122"/>
              </a:rPr>
              <a:t>PE</a:t>
            </a:r>
            <a:r>
              <a:rPr lang="zh-CN" altLang="en-US" sz="1600" dirty="0">
                <a:latin typeface="黑体" pitchFamily="49" charset="-122"/>
                <a:ea typeface="黑体" pitchFamily="49" charset="-122"/>
              </a:rPr>
              <a:t>材料的计算结果</a:t>
            </a:r>
          </a:p>
        </p:txBody>
      </p:sp>
      <p:sp>
        <p:nvSpPr>
          <p:cNvPr id="16420" name="矩形 39"/>
          <p:cNvSpPr>
            <a:spLocks noChangeArrowheads="1"/>
          </p:cNvSpPr>
          <p:nvPr/>
        </p:nvSpPr>
        <p:spPr bwMode="auto">
          <a:xfrm>
            <a:off x="1333500" y="3714751"/>
            <a:ext cx="5429251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87313" indent="-87313" algn="just">
              <a:lnSpc>
                <a:spcPct val="200000"/>
              </a:lnSpc>
              <a:buFont typeface="Arial" charset="0"/>
              <a:buChar char="•"/>
            </a:pPr>
            <a:r>
              <a:rPr lang="zh-CN" altLang="en-US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  <a:sym typeface="黑体" pitchFamily="49" charset="-122"/>
              </a:rPr>
              <a:t>根据</a:t>
            </a:r>
            <a:r>
              <a:rPr lang="en-US" altLang="zh-CN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  <a:sym typeface="黑体" pitchFamily="49" charset="-122"/>
              </a:rPr>
              <a:t>PE</a:t>
            </a:r>
            <a:r>
              <a:rPr lang="zh-CN" altLang="en-US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  <a:sym typeface="黑体" pitchFamily="49" charset="-122"/>
              </a:rPr>
              <a:t>材料的计算结果，厚度改变时</a:t>
            </a:r>
            <a:r>
              <a:rPr lang="en-US" altLang="zh-CN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  <a:sym typeface="黑体" pitchFamily="49" charset="-122"/>
              </a:rPr>
              <a:t>,</a:t>
            </a:r>
            <a:r>
              <a:rPr lang="zh-CN" altLang="en-US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  <a:sym typeface="黑体" pitchFamily="49" charset="-122"/>
              </a:rPr>
              <a:t>带来的变化</a:t>
            </a:r>
            <a:r>
              <a:rPr lang="en-US" altLang="zh-CN" dirty="0">
                <a:solidFill>
                  <a:srgbClr val="0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  <a:sym typeface="黑体" pitchFamily="49" charset="-122"/>
              </a:rPr>
              <a:t>-</a:t>
            </a:r>
            <a:r>
              <a:rPr lang="en-US" altLang="zh-CN" i="1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K</a:t>
            </a:r>
            <a:r>
              <a:rPr lang="en-US" altLang="zh-CN" baseline="-25000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4</a:t>
            </a:r>
            <a:r>
              <a:rPr lang="en-US" altLang="zh-CN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log</a:t>
            </a:r>
            <a:r>
              <a:rPr lang="en-US" altLang="zh-CN" baseline="-25000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10</a:t>
            </a:r>
            <a:r>
              <a:rPr lang="en-US" altLang="zh-CN" i="1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d</a:t>
            </a:r>
            <a:r>
              <a:rPr lang="zh-CN" altLang="en-US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  <a:sym typeface="黑体" pitchFamily="49" charset="-122"/>
              </a:rPr>
              <a:t>相对</a:t>
            </a:r>
            <a:r>
              <a:rPr lang="en-US" altLang="zh-CN" i="1" dirty="0">
                <a:solidFill>
                  <a:srgbClr val="000000"/>
                </a:solidFill>
                <a:latin typeface="Times New Roman" pitchFamily="18" charset="0"/>
                <a:ea typeface="黑体" pitchFamily="49" charset="-122"/>
                <a:sym typeface="黑体" pitchFamily="49" charset="-122"/>
              </a:rPr>
              <a:t>K</a:t>
            </a:r>
            <a:r>
              <a:rPr lang="en-US" altLang="zh-CN" i="1" baseline="-25000" dirty="0">
                <a:solidFill>
                  <a:srgbClr val="000000"/>
                </a:solidFill>
                <a:latin typeface="Times New Roman" pitchFamily="18" charset="0"/>
                <a:ea typeface="黑体" pitchFamily="49" charset="-122"/>
                <a:sym typeface="黑体" pitchFamily="49" charset="-122"/>
              </a:rPr>
              <a:t>3</a:t>
            </a:r>
            <a:r>
              <a:rPr lang="zh-CN" altLang="en-US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  <a:sym typeface="黑体" pitchFamily="49" charset="-122"/>
              </a:rPr>
              <a:t>为一小量；因此</a:t>
            </a:r>
            <a:r>
              <a:rPr lang="en-US" altLang="zh-CN" dirty="0">
                <a:solidFill>
                  <a:srgbClr val="000000"/>
                </a:solidFill>
                <a:latin typeface="Times New Roman" pitchFamily="18" charset="0"/>
                <a:ea typeface="黑体" pitchFamily="49" charset="-122"/>
                <a:sym typeface="黑体" pitchFamily="49" charset="-122"/>
              </a:rPr>
              <a:t>-</a:t>
            </a:r>
            <a:r>
              <a:rPr lang="en-US" altLang="zh-CN" i="1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K</a:t>
            </a:r>
            <a:r>
              <a:rPr lang="en-US" altLang="zh-CN" baseline="-25000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4</a:t>
            </a:r>
            <a:r>
              <a:rPr lang="en-US" altLang="zh-CN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log</a:t>
            </a:r>
            <a:r>
              <a:rPr lang="en-US" altLang="zh-CN" baseline="-25000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10</a:t>
            </a:r>
            <a:r>
              <a:rPr lang="en-US" altLang="zh-CN" i="1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d</a:t>
            </a:r>
            <a:r>
              <a:rPr lang="zh-CN" altLang="en-US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  <a:sym typeface="黑体" pitchFamily="49" charset="-122"/>
              </a:rPr>
              <a:t>可以忽略，则有</a:t>
            </a:r>
            <a:endParaRPr lang="en-US" altLang="zh-CN" dirty="0">
              <a:solidFill>
                <a:srgbClr val="000000"/>
              </a:solidFill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marL="87313" indent="-87313" algn="just">
              <a:lnSpc>
                <a:spcPct val="200000"/>
              </a:lnSpc>
              <a:buFont typeface="Arial" charset="0"/>
              <a:buChar char="•"/>
            </a:pPr>
            <a:endParaRPr lang="en-US" altLang="zh-CN" dirty="0">
              <a:solidFill>
                <a:srgbClr val="000000"/>
              </a:solidFill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marL="87313" indent="-87313" algn="just">
              <a:lnSpc>
                <a:spcPct val="200000"/>
              </a:lnSpc>
            </a:pPr>
            <a:r>
              <a:rPr lang="zh-CN" altLang="en-US" dirty="0" smtClean="0">
                <a:solidFill>
                  <a:srgbClr val="000000"/>
                </a:solidFill>
                <a:latin typeface="黑体" pitchFamily="49" charset="-122"/>
                <a:ea typeface="黑体" pitchFamily="49" charset="-122"/>
                <a:sym typeface="黑体" pitchFamily="49" charset="-122"/>
              </a:rPr>
              <a:t> 该</a:t>
            </a:r>
            <a:r>
              <a:rPr lang="zh-CN" altLang="en-US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  <a:sym typeface="黑体" pitchFamily="49" charset="-122"/>
              </a:rPr>
              <a:t>式与统一公式形式完全一致</a:t>
            </a:r>
            <a:endParaRPr lang="en-US" altLang="zh-CN" dirty="0">
              <a:solidFill>
                <a:srgbClr val="000000"/>
              </a:solidFill>
              <a:latin typeface="黑体" pitchFamily="49" charset="-122"/>
              <a:ea typeface="黑体" pitchFamily="49" charset="-122"/>
              <a:sym typeface="黑体" pitchFamily="49" charset="-122"/>
            </a:endParaRPr>
          </a:p>
        </p:txBody>
      </p:sp>
      <p:graphicFrame>
        <p:nvGraphicFramePr>
          <p:cNvPr id="16390" name="Object 16"/>
          <p:cNvGraphicFramePr>
            <a:graphicFrameLocks noChangeAspect="1"/>
          </p:cNvGraphicFramePr>
          <p:nvPr/>
        </p:nvGraphicFramePr>
        <p:xfrm>
          <a:off x="1905001" y="5572126"/>
          <a:ext cx="4288367" cy="320675"/>
        </p:xfrm>
        <a:graphic>
          <a:graphicData uri="http://schemas.openxmlformats.org/presentationml/2006/ole">
            <p:oleObj spid="_x0000_s958470" name="Equation" r:id="rId9" imgW="2260440" imgH="228600" progId="Equation.DSMT4">
              <p:embed/>
            </p:oleObj>
          </a:graphicData>
        </a:graphic>
      </p:graphicFrame>
      <p:sp>
        <p:nvSpPr>
          <p:cNvPr id="16421" name="Rectangle 19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graphicFrame>
        <p:nvGraphicFramePr>
          <p:cNvPr id="958472" name="Object 18"/>
          <p:cNvGraphicFramePr>
            <a:graphicFrameLocks noChangeAspect="1"/>
          </p:cNvGraphicFramePr>
          <p:nvPr/>
        </p:nvGraphicFramePr>
        <p:xfrm>
          <a:off x="6975701" y="3747408"/>
          <a:ext cx="3730625" cy="2643188"/>
        </p:xfrm>
        <a:graphic>
          <a:graphicData uri="http://schemas.openxmlformats.org/presentationml/2006/ole">
            <p:oleObj spid="_x0000_s958472" name="Graph" r:id="rId10" imgW="26730843" imgH="18889848" progId="Origin50.Graph">
              <p:embed/>
            </p:oleObj>
          </a:graphicData>
        </a:graphic>
      </p:graphicFrame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7" name="矩形 55"/>
          <p:cNvSpPr>
            <a:spLocks noChangeArrowheads="1"/>
          </p:cNvSpPr>
          <p:nvPr/>
        </p:nvSpPr>
        <p:spPr bwMode="auto">
          <a:xfrm>
            <a:off x="1" y="5072064"/>
            <a:ext cx="13144500" cy="17859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150000"/>
              </a:lnSpc>
            </a:pPr>
            <a:endParaRPr lang="en-US" altLang="zh-CN" dirty="0">
              <a:ea typeface="黑体" pitchFamily="49" charset="-122"/>
            </a:endParaRPr>
          </a:p>
          <a:p>
            <a:pPr algn="ctr">
              <a:lnSpc>
                <a:spcPct val="150000"/>
              </a:lnSpc>
            </a:pPr>
            <a:endParaRPr lang="en-US" altLang="zh-CN" dirty="0">
              <a:ea typeface="黑体" pitchFamily="49" charset="-122"/>
            </a:endParaRPr>
          </a:p>
          <a:p>
            <a:pPr algn="ctr">
              <a:lnSpc>
                <a:spcPct val="150000"/>
              </a:lnSpc>
            </a:pPr>
            <a:endParaRPr lang="en-US" altLang="zh-CN" dirty="0">
              <a:ea typeface="黑体" pitchFamily="49" charset="-122"/>
            </a:endParaRPr>
          </a:p>
          <a:p>
            <a:pPr algn="ctr">
              <a:lnSpc>
                <a:spcPct val="150000"/>
              </a:lnSpc>
            </a:pPr>
            <a:endParaRPr lang="zh-CN" altLang="en-US" dirty="0">
              <a:ea typeface="黑体" pitchFamily="49" charset="-122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1333501" y="4143375"/>
            <a:ext cx="6000751" cy="1754188"/>
          </a:xfrm>
          <a:prstGeom prst="rect">
            <a:avLst/>
          </a:prstGeom>
          <a:solidFill>
            <a:schemeClr val="bg1"/>
          </a:solidFill>
        </p:spPr>
        <p:txBody>
          <a:bodyPr anchor="ctr">
            <a:spAutoFit/>
          </a:bodyPr>
          <a:lstStyle/>
          <a:p>
            <a:pPr algn="just">
              <a:lnSpc>
                <a:spcPct val="200000"/>
              </a:lnSpc>
              <a:buFont typeface="Arial" pitchFamily="34" charset="0"/>
              <a:buChar char="•"/>
              <a:defRPr/>
            </a:pPr>
            <a:r>
              <a:rPr lang="zh-CN" altLang="en-US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  <a:sym typeface="黑体" pitchFamily="49" charset="-122"/>
              </a:rPr>
              <a:t>发现两式形式一致，仅时间项的指数不同</a:t>
            </a:r>
            <a:endParaRPr lang="en-US" altLang="zh-CN" dirty="0">
              <a:solidFill>
                <a:srgbClr val="000000"/>
              </a:solidFill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marL="87313" indent="-87313" algn="just">
              <a:lnSpc>
                <a:spcPct val="200000"/>
              </a:lnSpc>
              <a:buFont typeface="Arial" pitchFamily="34" charset="0"/>
              <a:buChar char="•"/>
              <a:defRPr/>
            </a:pPr>
            <a:r>
              <a:rPr lang="zh-CN" altLang="en-US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  <a:sym typeface="黑体" pitchFamily="49" charset="-122"/>
              </a:rPr>
              <a:t>通过对原始数据再次拟合，  发现</a:t>
            </a:r>
            <a:r>
              <a:rPr lang="en-US" altLang="zh-CN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  <a:sym typeface="黑体" pitchFamily="49" charset="-122"/>
              </a:rPr>
              <a:t>-1/6 </a:t>
            </a:r>
            <a:r>
              <a:rPr lang="zh-CN" altLang="en-US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  <a:sym typeface="黑体" pitchFamily="49" charset="-122"/>
              </a:rPr>
              <a:t>和</a:t>
            </a:r>
            <a:r>
              <a:rPr lang="en-US" altLang="zh-CN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  <a:sym typeface="黑体" pitchFamily="49" charset="-122"/>
              </a:rPr>
              <a:t>-1/10</a:t>
            </a:r>
            <a:r>
              <a:rPr lang="zh-CN" altLang="en-US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  <a:sym typeface="黑体" pitchFamily="49" charset="-122"/>
              </a:rPr>
              <a:t>没有本质区别</a:t>
            </a:r>
            <a:endParaRPr lang="en-US" altLang="zh-CN" dirty="0">
              <a:solidFill>
                <a:srgbClr val="000000"/>
              </a:solidFill>
              <a:latin typeface="黑体" pitchFamily="49" charset="-122"/>
              <a:ea typeface="黑体" pitchFamily="49" charset="-122"/>
              <a:sym typeface="黑体" pitchFamily="49" charset="-122"/>
            </a:endParaRPr>
          </a:p>
        </p:txBody>
      </p:sp>
      <p:cxnSp>
        <p:nvCxnSpPr>
          <p:cNvPr id="9" name="直接连接符 8"/>
          <p:cNvCxnSpPr/>
          <p:nvPr/>
        </p:nvCxnSpPr>
        <p:spPr>
          <a:xfrm>
            <a:off x="857251" y="1357314"/>
            <a:ext cx="102870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20" name="TextBox 10"/>
          <p:cNvSpPr txBox="1">
            <a:spLocks noChangeArrowheads="1"/>
          </p:cNvSpPr>
          <p:nvPr/>
        </p:nvSpPr>
        <p:spPr bwMode="auto">
          <a:xfrm>
            <a:off x="1102784" y="1341439"/>
            <a:ext cx="10564283" cy="506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6700" indent="-266700" eaLnBrk="1" hangingPunct="1">
              <a:lnSpc>
                <a:spcPct val="150000"/>
              </a:lnSpc>
            </a:pPr>
            <a:endParaRPr lang="en-US" altLang="zh-CN" sz="2000" b="1" dirty="0">
              <a:solidFill>
                <a:srgbClr val="FF0000"/>
              </a:solidFill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29700" name="TextBox 10"/>
          <p:cNvSpPr txBox="1">
            <a:spLocks noChangeArrowheads="1"/>
          </p:cNvSpPr>
          <p:nvPr/>
        </p:nvSpPr>
        <p:spPr bwMode="auto">
          <a:xfrm>
            <a:off x="1102784" y="1341439"/>
            <a:ext cx="11089216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buFont typeface="Wingdings" pitchFamily="2" charset="2"/>
              <a:buChar char="u"/>
              <a:defRPr/>
            </a:pPr>
            <a:r>
              <a:rPr lang="zh-CN" altLang="en-US" sz="2400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关于真空沿面闪络公式的比较</a:t>
            </a:r>
            <a:endParaRPr lang="en-US" altLang="zh-CN" sz="2400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eaLnBrk="1" hangingPunct="1">
              <a:lnSpc>
                <a:spcPct val="150000"/>
              </a:lnSpc>
              <a:defRPr/>
            </a:pPr>
            <a:endParaRPr lang="en-US" altLang="zh-CN" sz="2400" b="1" dirty="0">
              <a:latin typeface="Arial" pitchFamily="34" charset="0"/>
              <a:ea typeface="黑体" pitchFamily="49" charset="-122"/>
              <a:sym typeface="黑体" pitchFamily="49" charset="-122"/>
            </a:endParaRPr>
          </a:p>
          <a:p>
            <a:pPr eaLnBrk="1" hangingPunct="1">
              <a:lnSpc>
                <a:spcPct val="150000"/>
              </a:lnSpc>
              <a:defRPr/>
            </a:pPr>
            <a:endParaRPr lang="en-US" altLang="zh-CN" sz="2400" b="1" dirty="0">
              <a:latin typeface="Arial" pitchFamily="34" charset="0"/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17422" name="Text Box 4"/>
          <p:cNvSpPr txBox="1">
            <a:spLocks noChangeArrowheads="1"/>
          </p:cNvSpPr>
          <p:nvPr/>
        </p:nvSpPr>
        <p:spPr bwMode="auto">
          <a:xfrm>
            <a:off x="1172634" y="476251"/>
            <a:ext cx="1025736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3600" dirty="0">
                <a:solidFill>
                  <a:schemeClr val="tx2"/>
                </a:solidFill>
                <a:ea typeface="黑体" pitchFamily="49" charset="-122"/>
                <a:sym typeface="黑体" pitchFamily="49" charset="-122"/>
              </a:rPr>
              <a:t>4 </a:t>
            </a:r>
            <a:r>
              <a:rPr lang="zh-CN" altLang="en-US" sz="3600" dirty="0">
                <a:solidFill>
                  <a:schemeClr val="tx2"/>
                </a:solidFill>
                <a:ea typeface="黑体" pitchFamily="49" charset="-122"/>
                <a:sym typeface="黑体" pitchFamily="49" charset="-122"/>
              </a:rPr>
              <a:t>与其他绝缘公式的比较</a:t>
            </a:r>
          </a:p>
        </p:txBody>
      </p:sp>
      <p:sp>
        <p:nvSpPr>
          <p:cNvPr id="10" name="TextBox 10"/>
          <p:cNvSpPr txBox="1">
            <a:spLocks noChangeArrowheads="1"/>
          </p:cNvSpPr>
          <p:nvPr/>
        </p:nvSpPr>
        <p:spPr bwMode="auto">
          <a:xfrm>
            <a:off x="1333501" y="1547814"/>
            <a:ext cx="10477500" cy="2631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buFont typeface="Wingdings" pitchFamily="2" charset="2"/>
              <a:buChar char="u"/>
              <a:defRPr/>
            </a:pPr>
            <a:endParaRPr lang="en-US" altLang="zh-CN" sz="2000" b="1" dirty="0">
              <a:latin typeface="Arial" pitchFamily="34" charset="0"/>
              <a:ea typeface="黑体" pitchFamily="49" charset="-122"/>
              <a:sym typeface="黑体" pitchFamily="49" charset="-122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zh-CN" altLang="en-US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  <a:sym typeface="黑体" pitchFamily="49" charset="-122"/>
              </a:rPr>
              <a:t>首先比较                            与</a:t>
            </a:r>
            <a:endParaRPr lang="en-US" altLang="zh-CN" dirty="0">
              <a:solidFill>
                <a:srgbClr val="000000"/>
              </a:solidFill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algn="just">
              <a:lnSpc>
                <a:spcPct val="200000"/>
              </a:lnSpc>
              <a:buFont typeface="Arial" pitchFamily="34" charset="0"/>
              <a:buChar char="•"/>
              <a:defRPr/>
            </a:pPr>
            <a:r>
              <a:rPr lang="zh-CN" altLang="en-US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  <a:sym typeface="黑体" pitchFamily="49" charset="-122"/>
              </a:rPr>
              <a:t>统一公式中圆台表面积</a:t>
            </a:r>
            <a:endParaRPr lang="en-US" altLang="zh-CN" dirty="0">
              <a:solidFill>
                <a:srgbClr val="000000"/>
              </a:solidFill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algn="just">
              <a:lnSpc>
                <a:spcPct val="200000"/>
              </a:lnSpc>
              <a:buFont typeface="Arial" pitchFamily="34" charset="0"/>
              <a:buChar char="•"/>
              <a:defRPr/>
            </a:pPr>
            <a:r>
              <a:rPr lang="zh-CN" altLang="en-US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  <a:sym typeface="黑体" pitchFamily="49" charset="-122"/>
              </a:rPr>
              <a:t>带回统一公式</a:t>
            </a:r>
            <a:endParaRPr lang="en-US" altLang="zh-CN" dirty="0">
              <a:solidFill>
                <a:srgbClr val="000000"/>
              </a:solidFill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algn="just">
              <a:lnSpc>
                <a:spcPct val="200000"/>
              </a:lnSpc>
              <a:buFont typeface="Arial" pitchFamily="34" charset="0"/>
              <a:buChar char="•"/>
              <a:defRPr/>
            </a:pPr>
            <a:r>
              <a:rPr lang="zh-CN" altLang="en-US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  <a:sym typeface="黑体" pitchFamily="49" charset="-122"/>
              </a:rPr>
              <a:t>并且左边公式可变为</a:t>
            </a:r>
            <a:endParaRPr lang="en-US" altLang="zh-CN" sz="2400" b="1" dirty="0">
              <a:latin typeface="Arial" pitchFamily="34" charset="0"/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17424" name="Rectangle 8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7425" name="Rectangle 11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7426" name="Rectangle 12"/>
          <p:cNvSpPr>
            <a:spLocks noChangeArrowheads="1"/>
          </p:cNvSpPr>
          <p:nvPr/>
        </p:nvSpPr>
        <p:spPr bwMode="auto">
          <a:xfrm>
            <a:off x="0" y="388938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7427" name="Rectangle 14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7428" name="Rectangle 16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7429" name="下箭头 18"/>
          <p:cNvSpPr>
            <a:spLocks noChangeArrowheads="1"/>
          </p:cNvSpPr>
          <p:nvPr/>
        </p:nvSpPr>
        <p:spPr bwMode="auto">
          <a:xfrm>
            <a:off x="4191000" y="2643188"/>
            <a:ext cx="476251" cy="581763"/>
          </a:xfrm>
          <a:prstGeom prst="downArrow">
            <a:avLst>
              <a:gd name="adj1" fmla="val 50000"/>
              <a:gd name="adj2" fmla="val 49998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150000"/>
              </a:lnSpc>
            </a:pPr>
            <a:endParaRPr lang="zh-CN" altLang="en-US" dirty="0">
              <a:ea typeface="黑体" pitchFamily="49" charset="-122"/>
            </a:endParaRPr>
          </a:p>
        </p:txBody>
      </p:sp>
      <p:sp>
        <p:nvSpPr>
          <p:cNvPr id="20" name="下箭头 19"/>
          <p:cNvSpPr/>
          <p:nvPr/>
        </p:nvSpPr>
        <p:spPr>
          <a:xfrm>
            <a:off x="9144001" y="571500"/>
            <a:ext cx="571500" cy="604242"/>
          </a:xfrm>
          <a:prstGeom prst="downArrow">
            <a:avLst/>
          </a:prstGeom>
        </p:spPr>
        <p:txBody>
          <a:bodyPr anchor="ctr">
            <a:spAutoFit/>
          </a:bodyPr>
          <a:lstStyle/>
          <a:p>
            <a:pPr algn="ctr">
              <a:lnSpc>
                <a:spcPct val="150000"/>
              </a:lnSpc>
              <a:defRPr/>
            </a:pPr>
            <a:endParaRPr lang="zh-CN" altLang="en-US" dirty="0">
              <a:ln>
                <a:solidFill>
                  <a:schemeClr val="tx1"/>
                </a:solidFill>
              </a:ln>
              <a:ea typeface="黑体" pitchFamily="49" charset="-122"/>
            </a:endParaRPr>
          </a:p>
        </p:txBody>
      </p:sp>
      <p:sp>
        <p:nvSpPr>
          <p:cNvPr id="17431" name="Rectangle 19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7432" name="Rectangle 21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7433" name="Rectangle 23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7434" name="Rectangle 10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7435" name="Rectangle 13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7436" name="Rectangle 15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7437" name="Rectangle 17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7438" name="Rectangle 19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7439" name="Rectangle 7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7440" name="Rectangle 9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7441" name="Rectangle 10"/>
          <p:cNvSpPr>
            <a:spLocks noChangeArrowheads="1"/>
          </p:cNvSpPr>
          <p:nvPr/>
        </p:nvSpPr>
        <p:spPr bwMode="auto">
          <a:xfrm>
            <a:off x="0" y="39687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7442" name="Rectangle 12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7443" name="Rectangle 13"/>
          <p:cNvSpPr>
            <a:spLocks noChangeArrowheads="1"/>
          </p:cNvSpPr>
          <p:nvPr/>
        </p:nvSpPr>
        <p:spPr bwMode="auto">
          <a:xfrm>
            <a:off x="0" y="22860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7444" name="Rectangle 15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7445" name="Rectangle 10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graphicFrame>
        <p:nvGraphicFramePr>
          <p:cNvPr id="17410" name="Object 9"/>
          <p:cNvGraphicFramePr>
            <a:graphicFrameLocks noChangeAspect="1"/>
          </p:cNvGraphicFramePr>
          <p:nvPr/>
        </p:nvGraphicFramePr>
        <p:xfrm>
          <a:off x="2952751" y="2071689"/>
          <a:ext cx="4000500" cy="428625"/>
        </p:xfrm>
        <a:graphic>
          <a:graphicData uri="http://schemas.openxmlformats.org/presentationml/2006/ole">
            <p:oleObj spid="_x0000_s959490" name="Equation" r:id="rId5" imgW="2133600" imgH="304800" progId="Equation.DSMT4">
              <p:embed/>
            </p:oleObj>
          </a:graphicData>
        </a:graphic>
      </p:graphicFrame>
      <p:graphicFrame>
        <p:nvGraphicFramePr>
          <p:cNvPr id="17411" name="Object 11"/>
          <p:cNvGraphicFramePr>
            <a:graphicFrameLocks noChangeAspect="1"/>
          </p:cNvGraphicFramePr>
          <p:nvPr/>
        </p:nvGraphicFramePr>
        <p:xfrm>
          <a:off x="7495117" y="2071689"/>
          <a:ext cx="1648883" cy="357187"/>
        </p:xfrm>
        <a:graphic>
          <a:graphicData uri="http://schemas.openxmlformats.org/presentationml/2006/ole">
            <p:oleObj spid="_x0000_s959491" name="Equation" r:id="rId6" imgW="977476" imgH="253890" progId="Equation.DSMT4">
              <p:embed/>
            </p:oleObj>
          </a:graphicData>
        </a:graphic>
      </p:graphicFrame>
      <p:sp>
        <p:nvSpPr>
          <p:cNvPr id="17446" name="Rectangle 13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7447" name="Rectangle 15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graphicFrame>
        <p:nvGraphicFramePr>
          <p:cNvPr id="17412" name="Object 14"/>
          <p:cNvGraphicFramePr>
            <a:graphicFrameLocks noChangeAspect="1"/>
          </p:cNvGraphicFramePr>
          <p:nvPr/>
        </p:nvGraphicFramePr>
        <p:xfrm>
          <a:off x="4953001" y="2643189"/>
          <a:ext cx="2916767" cy="357187"/>
        </p:xfrm>
        <a:graphic>
          <a:graphicData uri="http://schemas.openxmlformats.org/presentationml/2006/ole">
            <p:oleObj spid="_x0000_s959492" name="Equation" r:id="rId7" imgW="1828800" imgH="266400" progId="Equation.DSMT4">
              <p:embed/>
            </p:oleObj>
          </a:graphicData>
        </a:graphic>
      </p:graphicFrame>
      <p:sp>
        <p:nvSpPr>
          <p:cNvPr id="17448" name="Rectangle 16"/>
          <p:cNvSpPr>
            <a:spLocks noChangeArrowheads="1"/>
          </p:cNvSpPr>
          <p:nvPr/>
        </p:nvSpPr>
        <p:spPr bwMode="auto">
          <a:xfrm>
            <a:off x="0" y="26670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7449" name="Rectangle 18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graphicFrame>
        <p:nvGraphicFramePr>
          <p:cNvPr id="17413" name="Object 17"/>
          <p:cNvGraphicFramePr>
            <a:graphicFrameLocks noChangeAspect="1"/>
          </p:cNvGraphicFramePr>
          <p:nvPr/>
        </p:nvGraphicFramePr>
        <p:xfrm>
          <a:off x="4953001" y="3143251"/>
          <a:ext cx="2935817" cy="500063"/>
        </p:xfrm>
        <a:graphic>
          <a:graphicData uri="http://schemas.openxmlformats.org/presentationml/2006/ole">
            <p:oleObj spid="_x0000_s959493" name="Equation" r:id="rId8" imgW="1612900" imgH="330200" progId="Equation.DSMT4">
              <p:embed/>
            </p:oleObj>
          </a:graphicData>
        </a:graphic>
      </p:graphicFrame>
      <p:sp>
        <p:nvSpPr>
          <p:cNvPr id="17450" name="Rectangle 20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graphicFrame>
        <p:nvGraphicFramePr>
          <p:cNvPr id="17414" name="Object 19"/>
          <p:cNvGraphicFramePr>
            <a:graphicFrameLocks noChangeAspect="1"/>
          </p:cNvGraphicFramePr>
          <p:nvPr/>
        </p:nvGraphicFramePr>
        <p:xfrm>
          <a:off x="4857751" y="3743325"/>
          <a:ext cx="3524249" cy="400050"/>
        </p:xfrm>
        <a:graphic>
          <a:graphicData uri="http://schemas.openxmlformats.org/presentationml/2006/ole">
            <p:oleObj spid="_x0000_s959494" name="Equation" r:id="rId9" imgW="1854200" imgH="254000" progId="Equation.DSMT4">
              <p:embed/>
            </p:oleObj>
          </a:graphicData>
        </a:graphic>
      </p:graphicFrame>
      <p:sp>
        <p:nvSpPr>
          <p:cNvPr id="17451" name="Rectangle 22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7452" name="Rectangle 24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7453" name="Rectangle 26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graphicFrame>
        <p:nvGraphicFramePr>
          <p:cNvPr id="959497" name="Object 23"/>
          <p:cNvGraphicFramePr>
            <a:graphicFrameLocks noChangeAspect="1"/>
          </p:cNvGraphicFramePr>
          <p:nvPr/>
        </p:nvGraphicFramePr>
        <p:xfrm>
          <a:off x="8369075" y="2203678"/>
          <a:ext cx="3143250" cy="2220912"/>
        </p:xfrm>
        <a:graphic>
          <a:graphicData uri="http://schemas.openxmlformats.org/presentationml/2006/ole">
            <p:oleObj spid="_x0000_s959497" name="Graph" r:id="rId10" imgW="26730843" imgH="18889848" progId="Origin50.Graph">
              <p:embed/>
            </p:oleObj>
          </a:graphicData>
        </a:graphic>
      </p:graphicFrame>
      <p:graphicFrame>
        <p:nvGraphicFramePr>
          <p:cNvPr id="959498" name="Object 25"/>
          <p:cNvGraphicFramePr>
            <a:graphicFrameLocks noChangeAspect="1"/>
          </p:cNvGraphicFramePr>
          <p:nvPr/>
        </p:nvGraphicFramePr>
        <p:xfrm>
          <a:off x="8369075" y="4418240"/>
          <a:ext cx="3214687" cy="2259013"/>
        </p:xfrm>
        <a:graphic>
          <a:graphicData uri="http://schemas.openxmlformats.org/presentationml/2006/ole">
            <p:oleObj spid="_x0000_s959498" name="Graph" r:id="rId11" imgW="26730843" imgH="18889848" progId="Origin50.Graph">
              <p:embed/>
            </p:oleObj>
          </a:graphicData>
        </a:graphic>
      </p:graphicFrame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接连接符 8"/>
          <p:cNvCxnSpPr/>
          <p:nvPr/>
        </p:nvCxnSpPr>
        <p:spPr>
          <a:xfrm>
            <a:off x="857251" y="1357314"/>
            <a:ext cx="102870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37" name="Text Box 4"/>
          <p:cNvSpPr txBox="1">
            <a:spLocks noChangeArrowheads="1"/>
          </p:cNvSpPr>
          <p:nvPr/>
        </p:nvSpPr>
        <p:spPr bwMode="auto">
          <a:xfrm>
            <a:off x="1172634" y="476251"/>
            <a:ext cx="1025736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3600" dirty="0">
                <a:solidFill>
                  <a:schemeClr val="tx2"/>
                </a:solidFill>
                <a:ea typeface="黑体" pitchFamily="49" charset="-122"/>
                <a:sym typeface="黑体" pitchFamily="49" charset="-122"/>
              </a:rPr>
              <a:t>4 </a:t>
            </a:r>
            <a:r>
              <a:rPr lang="zh-CN" altLang="en-US" sz="3600" dirty="0">
                <a:solidFill>
                  <a:schemeClr val="tx2"/>
                </a:solidFill>
                <a:ea typeface="黑体" pitchFamily="49" charset="-122"/>
                <a:sym typeface="黑体" pitchFamily="49" charset="-122"/>
              </a:rPr>
              <a:t>与其他绝缘公式的比较</a:t>
            </a:r>
          </a:p>
        </p:txBody>
      </p:sp>
      <p:sp>
        <p:nvSpPr>
          <p:cNvPr id="18438" name="TextBox 10"/>
          <p:cNvSpPr txBox="1">
            <a:spLocks noChangeArrowheads="1"/>
          </p:cNvSpPr>
          <p:nvPr/>
        </p:nvSpPr>
        <p:spPr bwMode="auto">
          <a:xfrm>
            <a:off x="1102784" y="1341439"/>
            <a:ext cx="10564283" cy="506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6700" indent="-266700" eaLnBrk="1" hangingPunct="1">
              <a:lnSpc>
                <a:spcPct val="150000"/>
              </a:lnSpc>
            </a:pPr>
            <a:endParaRPr lang="en-US" altLang="zh-CN" sz="2000" b="1" dirty="0">
              <a:solidFill>
                <a:srgbClr val="FF0000"/>
              </a:solidFill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18439" name="矩形 9"/>
          <p:cNvSpPr>
            <a:spLocks noChangeArrowheads="1"/>
          </p:cNvSpPr>
          <p:nvPr/>
        </p:nvSpPr>
        <p:spPr bwMode="auto">
          <a:xfrm>
            <a:off x="1238251" y="2071688"/>
            <a:ext cx="9495063" cy="2968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000" dirty="0">
                <a:latin typeface="黑体" pitchFamily="49" charset="-122"/>
                <a:ea typeface="黑体" pitchFamily="49" charset="-122"/>
              </a:rPr>
              <a:t>    本节分析了各个阈值公式与统一阈值公式       </a:t>
            </a:r>
            <a:r>
              <a:rPr lang="zh-CN" altLang="en-US" sz="3000" dirty="0" smtClean="0">
                <a:latin typeface="黑体" pitchFamily="49" charset="-122"/>
                <a:ea typeface="黑体" pitchFamily="49" charset="-122"/>
              </a:rPr>
              <a:t>  之间</a:t>
            </a:r>
            <a:r>
              <a:rPr lang="zh-CN" altLang="en-US" sz="3000" dirty="0">
                <a:latin typeface="黑体" pitchFamily="49" charset="-122"/>
                <a:ea typeface="黑体" pitchFamily="49" charset="-122"/>
              </a:rPr>
              <a:t>的差异。结果表明，通过一定变换，这些公式均能</a:t>
            </a:r>
            <a:r>
              <a:rPr lang="zh-CN" altLang="en-US" sz="3000" dirty="0" smtClean="0">
                <a:latin typeface="黑体" pitchFamily="49" charset="-122"/>
                <a:ea typeface="黑体" pitchFamily="49" charset="-122"/>
              </a:rPr>
              <a:t>转变成           的</a:t>
            </a:r>
            <a:r>
              <a:rPr lang="zh-CN" altLang="en-US" sz="3000" dirty="0">
                <a:latin typeface="黑体" pitchFamily="49" charset="-122"/>
                <a:ea typeface="黑体" pitchFamily="49" charset="-122"/>
              </a:rPr>
              <a:t>形式，或由该式演变而来。这说明统一公式具有一定合理性。</a:t>
            </a:r>
          </a:p>
        </p:txBody>
      </p:sp>
      <p:sp>
        <p:nvSpPr>
          <p:cNvPr id="18440" name="Rectangle 2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graphicFrame>
        <p:nvGraphicFramePr>
          <p:cNvPr id="18434" name="Object 1"/>
          <p:cNvGraphicFramePr>
            <a:graphicFrameLocks noChangeAspect="1"/>
          </p:cNvGraphicFramePr>
          <p:nvPr/>
        </p:nvGraphicFramePr>
        <p:xfrm>
          <a:off x="8948058" y="2061483"/>
          <a:ext cx="1714500" cy="725488"/>
        </p:xfrm>
        <a:graphic>
          <a:graphicData uri="http://schemas.openxmlformats.org/presentationml/2006/ole">
            <p:oleObj spid="_x0000_s960514" name="Equation" r:id="rId5" imgW="723586" imgH="368140" progId="Equation.DSMT4">
              <p:embed/>
            </p:oleObj>
          </a:graphicData>
        </a:graphic>
      </p:graphicFrame>
      <p:sp>
        <p:nvSpPr>
          <p:cNvPr id="18441" name="Rectangle 3"/>
          <p:cNvSpPr>
            <a:spLocks noChangeArrowheads="1"/>
          </p:cNvSpPr>
          <p:nvPr/>
        </p:nvSpPr>
        <p:spPr bwMode="auto">
          <a:xfrm>
            <a:off x="0" y="36512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graphicFrame>
        <p:nvGraphicFramePr>
          <p:cNvPr id="18435" name="Object 4"/>
          <p:cNvGraphicFramePr>
            <a:graphicFrameLocks noChangeAspect="1"/>
          </p:cNvGraphicFramePr>
          <p:nvPr/>
        </p:nvGraphicFramePr>
        <p:xfrm>
          <a:off x="2789465" y="3450770"/>
          <a:ext cx="1714500" cy="725488"/>
        </p:xfrm>
        <a:graphic>
          <a:graphicData uri="http://schemas.openxmlformats.org/presentationml/2006/ole">
            <p:oleObj spid="_x0000_s960515" name="Equation" r:id="rId6" imgW="723586" imgH="368140" progId="Equation.DSMT4">
              <p:embed/>
            </p:oleObj>
          </a:graphicData>
        </a:graphic>
      </p:graphicFrame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圆角矩形 1"/>
          <p:cNvSpPr>
            <a:spLocks noChangeArrowheads="1"/>
          </p:cNvSpPr>
          <p:nvPr/>
        </p:nvSpPr>
        <p:spPr bwMode="auto">
          <a:xfrm>
            <a:off x="3905251" y="2928938"/>
            <a:ext cx="1219200" cy="514325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ct val="150000"/>
              </a:lnSpc>
            </a:pPr>
            <a:endParaRPr lang="zh-CN" altLang="en-US" dirty="0"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36867" name="圆角矩形 3"/>
          <p:cNvSpPr>
            <a:spLocks noChangeArrowheads="1"/>
          </p:cNvSpPr>
          <p:nvPr/>
        </p:nvSpPr>
        <p:spPr bwMode="auto">
          <a:xfrm>
            <a:off x="3619501" y="3000375"/>
            <a:ext cx="4762500" cy="514325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ct val="150000"/>
              </a:lnSpc>
            </a:pPr>
            <a:endParaRPr lang="zh-CN" altLang="en-US" dirty="0"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36868" name="圆角矩形 5"/>
          <p:cNvSpPr>
            <a:spLocks noChangeArrowheads="1"/>
          </p:cNvSpPr>
          <p:nvPr/>
        </p:nvSpPr>
        <p:spPr bwMode="auto">
          <a:xfrm>
            <a:off x="3143252" y="2643189"/>
            <a:ext cx="4286249" cy="514325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ct val="150000"/>
              </a:lnSpc>
            </a:pPr>
            <a:endParaRPr lang="zh-CN" altLang="en-US" dirty="0"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2762251" y="2857501"/>
            <a:ext cx="7810500" cy="514325"/>
          </a:xfrm>
          <a:prstGeom prst="roundRect">
            <a:avLst/>
          </a:prstGeom>
        </p:spPr>
        <p:txBody>
          <a:bodyPr anchor="ctr">
            <a:spAutoFit/>
          </a:bodyPr>
          <a:lstStyle/>
          <a:p>
            <a:pPr algn="ctr" eaLnBrk="1" hangingPunct="1">
              <a:lnSpc>
                <a:spcPct val="150000"/>
              </a:lnSpc>
              <a:defRPr/>
            </a:pPr>
            <a:endParaRPr lang="zh-CN" altLang="en-US" dirty="0">
              <a:ln>
                <a:solidFill>
                  <a:srgbClr val="FF0000"/>
                </a:solidFill>
              </a:ln>
              <a:ea typeface="黑体" pitchFamily="49" charset="-122"/>
            </a:endParaRPr>
          </a:p>
        </p:txBody>
      </p:sp>
      <p:sp>
        <p:nvSpPr>
          <p:cNvPr id="10" name="圆角矩形 9"/>
          <p:cNvSpPr/>
          <p:nvPr/>
        </p:nvSpPr>
        <p:spPr>
          <a:xfrm>
            <a:off x="3143251" y="2643188"/>
            <a:ext cx="6572249" cy="200025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ea typeface="黑体" pitchFamily="49" charset="-122"/>
            </a:endParaRPr>
          </a:p>
        </p:txBody>
      </p:sp>
      <p:sp>
        <p:nvSpPr>
          <p:cNvPr id="36871" name="TextBox 6"/>
          <p:cNvSpPr txBox="1">
            <a:spLocks noChangeArrowheads="1"/>
          </p:cNvSpPr>
          <p:nvPr/>
        </p:nvSpPr>
        <p:spPr bwMode="auto">
          <a:xfrm>
            <a:off x="3810000" y="3286125"/>
            <a:ext cx="5429251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zh-CN" sz="4000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5 </a:t>
            </a:r>
            <a:r>
              <a:rPr lang="zh-CN" altLang="en-US" sz="4000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实际应用</a:t>
            </a:r>
            <a:endParaRPr lang="zh-CN" altLang="en-US" sz="4000" b="1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接连接符 8"/>
          <p:cNvCxnSpPr/>
          <p:nvPr/>
        </p:nvCxnSpPr>
        <p:spPr>
          <a:xfrm>
            <a:off x="857251" y="1357314"/>
            <a:ext cx="102870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1172634" y="476251"/>
            <a:ext cx="1025736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3600" dirty="0">
                <a:solidFill>
                  <a:schemeClr val="tx2"/>
                </a:solidFill>
                <a:ea typeface="黑体" pitchFamily="49" charset="-122"/>
                <a:sym typeface="黑体" pitchFamily="49" charset="-122"/>
              </a:rPr>
              <a:t>5 </a:t>
            </a:r>
            <a:r>
              <a:rPr lang="zh-CN" altLang="en-US" sz="3600" dirty="0">
                <a:solidFill>
                  <a:schemeClr val="tx2"/>
                </a:solidFill>
                <a:ea typeface="黑体" pitchFamily="49" charset="-122"/>
                <a:sym typeface="黑体" pitchFamily="49" charset="-122"/>
              </a:rPr>
              <a:t>实际应用</a:t>
            </a:r>
          </a:p>
        </p:txBody>
      </p:sp>
      <p:sp>
        <p:nvSpPr>
          <p:cNvPr id="19461" name="TextBox 10"/>
          <p:cNvSpPr txBox="1">
            <a:spLocks noChangeArrowheads="1"/>
          </p:cNvSpPr>
          <p:nvPr/>
        </p:nvSpPr>
        <p:spPr bwMode="auto">
          <a:xfrm>
            <a:off x="1102784" y="1341439"/>
            <a:ext cx="10564283" cy="506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6700" indent="-266700" eaLnBrk="1" hangingPunct="1">
              <a:lnSpc>
                <a:spcPct val="150000"/>
              </a:lnSpc>
            </a:pPr>
            <a:endParaRPr lang="en-US" altLang="zh-CN" sz="2000" b="1" dirty="0">
              <a:solidFill>
                <a:srgbClr val="FF0000"/>
              </a:solidFill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62000" y="1643064"/>
            <a:ext cx="11049000" cy="290848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3000" dirty="0">
                <a:latin typeface="黑体" pitchFamily="49" charset="-122"/>
                <a:ea typeface="黑体" pitchFamily="49" charset="-122"/>
              </a:rPr>
              <a:t>    首先：统一阈值公式首先可用来将小尺寸、已知脉宽下（</a:t>
            </a:r>
            <a:r>
              <a:rPr lang="en-US" sz="3200" cap="all" dirty="0">
                <a:ea typeface="黑体" pitchFamily="49" charset="-122"/>
              </a:rPr>
              <a:t> Ω</a:t>
            </a:r>
            <a:r>
              <a:rPr lang="en-US" sz="3200" cap="all" baseline="-25000" dirty="0">
                <a:ea typeface="黑体" pitchFamily="49" charset="-122"/>
              </a:rPr>
              <a:t>1</a:t>
            </a:r>
            <a:r>
              <a:rPr lang="en-US" sz="3200" cap="all" dirty="0">
                <a:ea typeface="黑体" pitchFamily="49" charset="-122"/>
              </a:rPr>
              <a:t>,</a:t>
            </a:r>
            <a:r>
              <a:rPr lang="en-US" sz="3200" i="1" dirty="0">
                <a:ea typeface="黑体" pitchFamily="49" charset="-122"/>
              </a:rPr>
              <a:t> t</a:t>
            </a:r>
            <a:r>
              <a:rPr lang="en-US" sz="3200" baseline="-25000" dirty="0">
                <a:ea typeface="黑体" pitchFamily="49" charset="-122"/>
              </a:rPr>
              <a:t>1 </a:t>
            </a:r>
            <a:r>
              <a:rPr lang="zh-CN" altLang="en-US" sz="3000" dirty="0">
                <a:latin typeface="黑体" pitchFamily="49" charset="-122"/>
                <a:ea typeface="黑体" pitchFamily="49" charset="-122"/>
              </a:rPr>
              <a:t>）的实验数据拓展到大尺寸、应用脉宽（</a:t>
            </a:r>
            <a:r>
              <a:rPr lang="en-US" sz="3200" cap="all" dirty="0">
                <a:ea typeface="黑体" pitchFamily="49" charset="-122"/>
              </a:rPr>
              <a:t> Ω</a:t>
            </a:r>
            <a:r>
              <a:rPr lang="en-US" sz="3200" cap="all" baseline="-25000" dirty="0">
                <a:ea typeface="黑体" pitchFamily="49" charset="-122"/>
              </a:rPr>
              <a:t>2</a:t>
            </a:r>
            <a:r>
              <a:rPr lang="en-US" sz="3200" cap="all" dirty="0">
                <a:ea typeface="黑体" pitchFamily="49" charset="-122"/>
              </a:rPr>
              <a:t>,</a:t>
            </a:r>
            <a:r>
              <a:rPr lang="en-US" sz="3200" i="1" dirty="0">
                <a:ea typeface="黑体" pitchFamily="49" charset="-122"/>
              </a:rPr>
              <a:t> t</a:t>
            </a:r>
            <a:r>
              <a:rPr lang="en-US" sz="3200" baseline="-25000" dirty="0">
                <a:ea typeface="黑体" pitchFamily="49" charset="-122"/>
              </a:rPr>
              <a:t>2 </a:t>
            </a:r>
            <a:r>
              <a:rPr lang="zh-CN" altLang="en-US" sz="3000" dirty="0">
                <a:latin typeface="黑体" pitchFamily="49" charset="-122"/>
                <a:ea typeface="黑体" pitchFamily="49" charset="-122"/>
              </a:rPr>
              <a:t>）的实际条件之下。限于实验条件，研究者很难获得大尺寸、应用脉宽条件下的实验数据。统一公式则可解决这个问题。</a:t>
            </a:r>
          </a:p>
        </p:txBody>
      </p:sp>
      <p:sp>
        <p:nvSpPr>
          <p:cNvPr id="19463" name="Rectangle 2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9464" name="Rectangle 3"/>
          <p:cNvSpPr>
            <a:spLocks noChangeArrowheads="1"/>
          </p:cNvSpPr>
          <p:nvPr/>
        </p:nvSpPr>
        <p:spPr bwMode="auto">
          <a:xfrm>
            <a:off x="0" y="36512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9465" name="Rectangle 5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graphicFrame>
        <p:nvGraphicFramePr>
          <p:cNvPr id="19458" name="Object 4"/>
          <p:cNvGraphicFramePr>
            <a:graphicFrameLocks noChangeAspect="1"/>
          </p:cNvGraphicFramePr>
          <p:nvPr/>
        </p:nvGraphicFramePr>
        <p:xfrm>
          <a:off x="3333752" y="5143501"/>
          <a:ext cx="5947833" cy="1285875"/>
        </p:xfrm>
        <a:graphic>
          <a:graphicData uri="http://schemas.openxmlformats.org/presentationml/2006/ole">
            <p:oleObj spid="_x0000_s961538" name="Equation" r:id="rId5" imgW="2159000" imgH="558800" progId="Equation.DSMT4">
              <p:embed/>
            </p:oleObj>
          </a:graphicData>
        </a:graphic>
      </p:graphicFrame>
      <p:sp>
        <p:nvSpPr>
          <p:cNvPr id="19466" name="Rectangle 6"/>
          <p:cNvSpPr>
            <a:spLocks noChangeArrowheads="1"/>
          </p:cNvSpPr>
          <p:nvPr/>
        </p:nvSpPr>
        <p:spPr bwMode="auto">
          <a:xfrm>
            <a:off x="0" y="55562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接连接符 8"/>
          <p:cNvCxnSpPr/>
          <p:nvPr/>
        </p:nvCxnSpPr>
        <p:spPr>
          <a:xfrm>
            <a:off x="857251" y="1357314"/>
            <a:ext cx="102870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84" name="TextBox 10"/>
          <p:cNvSpPr txBox="1">
            <a:spLocks noChangeArrowheads="1"/>
          </p:cNvSpPr>
          <p:nvPr/>
        </p:nvSpPr>
        <p:spPr bwMode="auto">
          <a:xfrm>
            <a:off x="1102784" y="1341439"/>
            <a:ext cx="10564283" cy="506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6700" indent="-266700" eaLnBrk="1" hangingPunct="1">
              <a:lnSpc>
                <a:spcPct val="150000"/>
              </a:lnSpc>
            </a:pPr>
            <a:endParaRPr lang="en-US" altLang="zh-CN" sz="2000" b="1" dirty="0">
              <a:solidFill>
                <a:srgbClr val="FF0000"/>
              </a:solidFill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62000" y="1643064"/>
            <a:ext cx="10763251" cy="309315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3000" dirty="0">
                <a:latin typeface="黑体" pitchFamily="49" charset="-122"/>
                <a:ea typeface="黑体" pitchFamily="49" charset="-122"/>
              </a:rPr>
              <a:t>    其次：统一阈值公式可用来计算大尺寸绝缘结构在给定可靠度</a:t>
            </a:r>
            <a:r>
              <a:rPr lang="en-US" altLang="zh-CN" sz="3000" i="1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R</a:t>
            </a:r>
            <a:r>
              <a:rPr lang="zh-CN" altLang="en-US" sz="3000" dirty="0">
                <a:latin typeface="黑体" pitchFamily="49" charset="-122"/>
                <a:ea typeface="黑体" pitchFamily="49" charset="-122"/>
              </a:rPr>
              <a:t>下的设计电场</a:t>
            </a:r>
            <a:r>
              <a:rPr lang="en-US" altLang="zh-CN" sz="3000" i="1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E</a:t>
            </a:r>
            <a:r>
              <a:rPr lang="en-US" altLang="zh-CN" sz="3000" i="1" baseline="-25000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R</a:t>
            </a:r>
            <a:r>
              <a:rPr lang="zh-CN" altLang="en-US" sz="3000" dirty="0">
                <a:latin typeface="黑体" pitchFamily="49" charset="-122"/>
                <a:ea typeface="黑体" pitchFamily="49" charset="-122"/>
              </a:rPr>
              <a:t>：</a:t>
            </a:r>
            <a:endParaRPr lang="en-US" altLang="zh-CN" sz="3000" dirty="0">
              <a:latin typeface="黑体" pitchFamily="49" charset="-122"/>
              <a:ea typeface="黑体" pitchFamily="49" charset="-122"/>
            </a:endParaRPr>
          </a:p>
          <a:p>
            <a:pPr>
              <a:lnSpc>
                <a:spcPct val="200000"/>
              </a:lnSpc>
              <a:defRPr/>
            </a:pPr>
            <a:endParaRPr lang="en-US" altLang="zh-CN" sz="3000" dirty="0">
              <a:latin typeface="黑体" pitchFamily="49" charset="-122"/>
              <a:ea typeface="黑体" pitchFamily="49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3000" dirty="0">
                <a:latin typeface="黑体" pitchFamily="49" charset="-122"/>
                <a:ea typeface="黑体" pitchFamily="49" charset="-122"/>
              </a:rPr>
              <a:t>其中，</a:t>
            </a:r>
            <a:r>
              <a:rPr lang="en-US" altLang="zh-CN" sz="3000" i="1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E</a:t>
            </a:r>
            <a:r>
              <a:rPr lang="en-US" altLang="zh-CN" sz="3000" baseline="-25000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50</a:t>
            </a:r>
            <a:r>
              <a:rPr lang="en-US" altLang="zh-CN" sz="3000" i="1" baseline="-25000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% </a:t>
            </a:r>
            <a:r>
              <a:rPr lang="en-US" altLang="zh-CN" sz="3000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=</a:t>
            </a:r>
            <a:r>
              <a:rPr lang="en-US" altLang="zh-CN" sz="2800" i="1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E</a:t>
            </a:r>
            <a:r>
              <a:rPr lang="en-US" altLang="zh-CN" sz="2800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(</a:t>
            </a:r>
            <a:r>
              <a:rPr lang="en-US" sz="2800" cap="all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Ω</a:t>
            </a:r>
            <a:r>
              <a:rPr lang="en-US" sz="2800" cap="all" baseline="-25000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2</a:t>
            </a:r>
            <a:r>
              <a:rPr lang="en-US" sz="2800" cap="all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,</a:t>
            </a:r>
            <a:r>
              <a:rPr lang="en-US" sz="2800" i="1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t</a:t>
            </a:r>
            <a:r>
              <a:rPr lang="en-US" sz="2800" baseline="-25000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2 </a:t>
            </a:r>
            <a:r>
              <a:rPr lang="en-US" altLang="zh-CN" sz="2800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)</a:t>
            </a:r>
            <a:r>
              <a:rPr lang="zh-CN" altLang="en-US" sz="2800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，可以通过统一公式求出；且</a:t>
            </a:r>
            <a:r>
              <a:rPr lang="en-US" altLang="zh-CN" sz="2800" i="1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m</a:t>
            </a:r>
            <a:r>
              <a:rPr lang="en-US" altLang="zh-CN" sz="2800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=</a:t>
            </a:r>
            <a:r>
              <a:rPr lang="el-GR" altLang="zh-CN" sz="2800" i="1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β</a:t>
            </a:r>
            <a:r>
              <a:rPr lang="zh-CN" altLang="en-US" sz="2800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。</a:t>
            </a:r>
            <a:endParaRPr lang="zh-CN" altLang="en-US" sz="3000" dirty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20486" name="Rectangle 2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20487" name="Rectangle 3"/>
          <p:cNvSpPr>
            <a:spLocks noChangeArrowheads="1"/>
          </p:cNvSpPr>
          <p:nvPr/>
        </p:nvSpPr>
        <p:spPr bwMode="auto">
          <a:xfrm>
            <a:off x="0" y="36512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20488" name="Rectangle 5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20489" name="Rectangle 6"/>
          <p:cNvSpPr>
            <a:spLocks noChangeArrowheads="1"/>
          </p:cNvSpPr>
          <p:nvPr/>
        </p:nvSpPr>
        <p:spPr bwMode="auto">
          <a:xfrm>
            <a:off x="0" y="55562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20490" name="Rectangle 4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20491" name="Rectangle 5"/>
          <p:cNvSpPr>
            <a:spLocks noChangeArrowheads="1"/>
          </p:cNvSpPr>
          <p:nvPr/>
        </p:nvSpPr>
        <p:spPr bwMode="auto">
          <a:xfrm>
            <a:off x="0" y="55562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20492" name="Rectangle 7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20493" name="Rectangle 9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graphicFrame>
        <p:nvGraphicFramePr>
          <p:cNvPr id="20482" name="Object 8"/>
          <p:cNvGraphicFramePr>
            <a:graphicFrameLocks noChangeAspect="1"/>
          </p:cNvGraphicFramePr>
          <p:nvPr/>
        </p:nvGraphicFramePr>
        <p:xfrm>
          <a:off x="3549651" y="3214689"/>
          <a:ext cx="5916083" cy="714375"/>
        </p:xfrm>
        <a:graphic>
          <a:graphicData uri="http://schemas.openxmlformats.org/presentationml/2006/ole">
            <p:oleObj spid="_x0000_s962562" name="Equation" r:id="rId5" imgW="2133360" imgH="304560" progId="Equation.DSMT4">
              <p:embed/>
            </p:oleObj>
          </a:graphicData>
        </a:graphic>
      </p:graphicFrame>
      <p:sp>
        <p:nvSpPr>
          <p:cNvPr id="20494" name="Text Box 4"/>
          <p:cNvSpPr txBox="1">
            <a:spLocks noChangeArrowheads="1"/>
          </p:cNvSpPr>
          <p:nvPr/>
        </p:nvSpPr>
        <p:spPr bwMode="auto">
          <a:xfrm>
            <a:off x="1172634" y="476251"/>
            <a:ext cx="1025736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3600" dirty="0">
                <a:solidFill>
                  <a:schemeClr val="tx2"/>
                </a:solidFill>
                <a:ea typeface="黑体" pitchFamily="49" charset="-122"/>
                <a:sym typeface="黑体" pitchFamily="49" charset="-122"/>
              </a:rPr>
              <a:t>5 </a:t>
            </a:r>
            <a:r>
              <a:rPr lang="zh-CN" altLang="en-US" sz="3600" dirty="0">
                <a:solidFill>
                  <a:schemeClr val="tx2"/>
                </a:solidFill>
                <a:ea typeface="黑体" pitchFamily="49" charset="-122"/>
                <a:sym typeface="黑体" pitchFamily="49" charset="-122"/>
              </a:rPr>
              <a:t>实际应用</a:t>
            </a:r>
          </a:p>
        </p:txBody>
      </p:sp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接连接符 8"/>
          <p:cNvCxnSpPr/>
          <p:nvPr/>
        </p:nvCxnSpPr>
        <p:spPr>
          <a:xfrm>
            <a:off x="857251" y="1357314"/>
            <a:ext cx="102870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23" name="Text Box 4"/>
          <p:cNvSpPr txBox="1">
            <a:spLocks noChangeArrowheads="1"/>
          </p:cNvSpPr>
          <p:nvPr/>
        </p:nvSpPr>
        <p:spPr bwMode="auto">
          <a:xfrm>
            <a:off x="1172634" y="476251"/>
            <a:ext cx="616373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3600" dirty="0">
                <a:solidFill>
                  <a:schemeClr val="tx2"/>
                </a:solidFill>
                <a:ea typeface="黑体" pitchFamily="49" charset="-122"/>
                <a:sym typeface="黑体" pitchFamily="49" charset="-122"/>
              </a:rPr>
              <a:t>1 </a:t>
            </a:r>
            <a:r>
              <a:rPr lang="zh-CN" altLang="en-US" sz="3600" dirty="0">
                <a:solidFill>
                  <a:schemeClr val="tx2"/>
                </a:solidFill>
                <a:ea typeface="黑体" pitchFamily="49" charset="-122"/>
                <a:sym typeface="黑体" pitchFamily="49" charset="-122"/>
              </a:rPr>
              <a:t>绪论</a:t>
            </a:r>
          </a:p>
        </p:txBody>
      </p:sp>
      <p:sp>
        <p:nvSpPr>
          <p:cNvPr id="7172" name="TextBox 10"/>
          <p:cNvSpPr txBox="1">
            <a:spLocks noChangeArrowheads="1"/>
          </p:cNvSpPr>
          <p:nvPr/>
        </p:nvSpPr>
        <p:spPr bwMode="auto">
          <a:xfrm>
            <a:off x="1102784" y="1341439"/>
            <a:ext cx="11089216" cy="559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buFont typeface="Wingdings" pitchFamily="2" charset="2"/>
              <a:buChar char="u"/>
              <a:defRPr/>
            </a:pPr>
            <a:r>
              <a:rPr lang="zh-CN" altLang="en-US" sz="2400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为什么要研究绝缘设计公式</a:t>
            </a:r>
            <a:r>
              <a:rPr lang="en-US" altLang="zh-CN" sz="2400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?</a:t>
            </a:r>
          </a:p>
        </p:txBody>
      </p:sp>
      <p:sp>
        <p:nvSpPr>
          <p:cNvPr id="5125" name="矩形 10"/>
          <p:cNvSpPr>
            <a:spLocks noChangeArrowheads="1"/>
          </p:cNvSpPr>
          <p:nvPr/>
        </p:nvSpPr>
        <p:spPr bwMode="auto">
          <a:xfrm>
            <a:off x="1333500" y="2000250"/>
            <a:ext cx="990600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zh-CN" altLang="en-US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随着脉冲功率技术的蓬勃发展，诸如</a:t>
            </a:r>
            <a:r>
              <a:rPr lang="en-US" altLang="zh-CN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Z/ZR</a:t>
            </a:r>
            <a:r>
              <a:rPr lang="zh-CN" altLang="en-US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、</a:t>
            </a:r>
            <a:r>
              <a:rPr lang="en-US" altLang="zh-CN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Saturn</a:t>
            </a:r>
            <a:r>
              <a:rPr lang="zh-CN" altLang="en-US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、</a:t>
            </a:r>
            <a:r>
              <a:rPr lang="en-US" altLang="zh-CN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Magpie</a:t>
            </a:r>
            <a:r>
              <a:rPr lang="zh-CN" altLang="en-US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、</a:t>
            </a:r>
            <a:r>
              <a:rPr lang="en-US" altLang="zh-CN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PST</a:t>
            </a:r>
            <a:r>
              <a:rPr lang="zh-CN" altLang="en-US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、</a:t>
            </a:r>
            <a:r>
              <a:rPr lang="en-US" altLang="zh-CN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Yang</a:t>
            </a:r>
            <a:r>
              <a:rPr lang="zh-CN" altLang="en-US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、闪光</a:t>
            </a:r>
            <a:r>
              <a:rPr lang="en-US" altLang="zh-CN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2</a:t>
            </a:r>
            <a:r>
              <a:rPr lang="zh-CN" altLang="en-US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号、强光</a:t>
            </a:r>
            <a:r>
              <a:rPr lang="en-US" altLang="zh-CN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1</a:t>
            </a:r>
            <a:r>
              <a:rPr lang="zh-CN" altLang="en-US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号等一大批高电压、大电流加速器问世</a:t>
            </a:r>
            <a:r>
              <a:rPr lang="en-US" altLang="zh-CN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……</a:t>
            </a:r>
          </a:p>
          <a:p>
            <a:pPr algn="just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zh-CN" altLang="en-US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同时，一大批纳秒、兆伏级重频加速器也建成，如：</a:t>
            </a:r>
            <a:r>
              <a:rPr lang="en-US" altLang="zh-CN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Sinus</a:t>
            </a:r>
            <a:r>
              <a:rPr lang="zh-CN" altLang="en-US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以及</a:t>
            </a:r>
            <a:r>
              <a:rPr lang="en-US" altLang="zh-CN" dirty="0" err="1">
                <a:latin typeface="黑体" pitchFamily="49" charset="-122"/>
                <a:ea typeface="黑体" pitchFamily="49" charset="-122"/>
                <a:sym typeface="黑体" pitchFamily="49" charset="-122"/>
              </a:rPr>
              <a:t>Radan</a:t>
            </a:r>
            <a:r>
              <a:rPr lang="zh-CN" altLang="en-US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系列加速器，中国的</a:t>
            </a:r>
            <a:r>
              <a:rPr lang="en-US" altLang="zh-CN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TPG</a:t>
            </a:r>
            <a:r>
              <a:rPr lang="zh-CN" altLang="en-US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，</a:t>
            </a:r>
            <a:r>
              <a:rPr lang="en-US" altLang="zh-CN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CKP</a:t>
            </a:r>
          </a:p>
        </p:txBody>
      </p:sp>
      <p:pic>
        <p:nvPicPr>
          <p:cNvPr id="30726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1" y="3857626"/>
            <a:ext cx="5179484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7" name="图片 6" descr="123.png"/>
          <p:cNvPicPr>
            <a:picLocks/>
          </p:cNvPicPr>
          <p:nvPr/>
        </p:nvPicPr>
        <p:blipFill>
          <a:blip r:embed="rId5"/>
          <a:srcRect r="1077" b="8647"/>
          <a:stretch>
            <a:fillRect/>
          </a:stretch>
        </p:blipFill>
        <p:spPr bwMode="auto">
          <a:xfrm>
            <a:off x="5810251" y="3929064"/>
            <a:ext cx="6002867" cy="2166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接连接符 8"/>
          <p:cNvCxnSpPr/>
          <p:nvPr/>
        </p:nvCxnSpPr>
        <p:spPr>
          <a:xfrm>
            <a:off x="857251" y="1357314"/>
            <a:ext cx="102870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13" name="TextBox 10"/>
          <p:cNvSpPr txBox="1">
            <a:spLocks noChangeArrowheads="1"/>
          </p:cNvSpPr>
          <p:nvPr/>
        </p:nvSpPr>
        <p:spPr bwMode="auto">
          <a:xfrm>
            <a:off x="1102784" y="1341439"/>
            <a:ext cx="10564283" cy="506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6700" indent="-266700" eaLnBrk="1" hangingPunct="1">
              <a:lnSpc>
                <a:spcPct val="150000"/>
              </a:lnSpc>
            </a:pPr>
            <a:endParaRPr lang="en-US" altLang="zh-CN" sz="2000" b="1" dirty="0">
              <a:solidFill>
                <a:srgbClr val="FF0000"/>
              </a:solidFill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21514" name="Rectangle 3"/>
          <p:cNvSpPr>
            <a:spLocks noChangeArrowheads="1"/>
          </p:cNvSpPr>
          <p:nvPr/>
        </p:nvSpPr>
        <p:spPr bwMode="auto">
          <a:xfrm>
            <a:off x="0" y="36512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21515" name="Rectangle 6"/>
          <p:cNvSpPr>
            <a:spLocks noChangeArrowheads="1"/>
          </p:cNvSpPr>
          <p:nvPr/>
        </p:nvSpPr>
        <p:spPr bwMode="auto">
          <a:xfrm>
            <a:off x="0" y="55562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21516" name="Rectangle 4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21517" name="Rectangle 5"/>
          <p:cNvSpPr>
            <a:spLocks noChangeArrowheads="1"/>
          </p:cNvSpPr>
          <p:nvPr/>
        </p:nvSpPr>
        <p:spPr bwMode="auto">
          <a:xfrm>
            <a:off x="0" y="55562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21518" name="Rectangle 7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21519" name="Rectangle 9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graphicFrame>
        <p:nvGraphicFramePr>
          <p:cNvPr id="15" name="表格 14"/>
          <p:cNvGraphicFramePr>
            <a:graphicFrameLocks noGrp="1"/>
          </p:cNvGraphicFramePr>
          <p:nvPr/>
        </p:nvGraphicFramePr>
        <p:xfrm>
          <a:off x="1143001" y="1571625"/>
          <a:ext cx="10191823" cy="4071962"/>
        </p:xfrm>
        <a:graphic>
          <a:graphicData uri="http://schemas.openxmlformats.org/drawingml/2006/table">
            <a:tbl>
              <a:tblPr/>
              <a:tblGrid>
                <a:gridCol w="2419540"/>
                <a:gridCol w="3300112"/>
                <a:gridCol w="3300112"/>
                <a:gridCol w="1172059"/>
              </a:tblGrid>
              <a:tr h="1017992">
                <a:tc>
                  <a:txBody>
                    <a:bodyPr/>
                    <a:lstStyle/>
                    <a:p>
                      <a:pPr indent="1270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latin typeface="黑体" pitchFamily="49" charset="-122"/>
                          <a:ea typeface="黑体" pitchFamily="49" charset="-122"/>
                        </a:rPr>
                        <a:t>绝缘形式</a:t>
                      </a:r>
                    </a:p>
                  </a:txBody>
                  <a:tcPr marL="91385" marR="91385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latin typeface="黑体" pitchFamily="49" charset="-122"/>
                          <a:ea typeface="黑体" pitchFamily="49" charset="-122"/>
                        </a:rPr>
                        <a:t>阈值公式</a:t>
                      </a:r>
                    </a:p>
                  </a:txBody>
                  <a:tcPr marL="91385" marR="91385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latin typeface="黑体" pitchFamily="49" charset="-122"/>
                          <a:ea typeface="黑体" pitchFamily="49" charset="-122"/>
                        </a:rPr>
                        <a:t>几何维度</a:t>
                      </a:r>
                    </a:p>
                  </a:txBody>
                  <a:tcPr marL="91385" marR="91385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i="1" kern="100" dirty="0" smtClean="0">
                          <a:latin typeface="+mn-ea"/>
                          <a:ea typeface="+mn-ea"/>
                        </a:rPr>
                        <a:t>m</a:t>
                      </a:r>
                      <a:r>
                        <a:rPr lang="zh-CN" altLang="en-US" sz="1600" i="1" kern="100" dirty="0" smtClean="0">
                          <a:latin typeface="黑体" pitchFamily="49" charset="-122"/>
                          <a:ea typeface="黑体" pitchFamily="49" charset="-122"/>
                        </a:rPr>
                        <a:t>或</a:t>
                      </a:r>
                      <a:r>
                        <a:rPr lang="el-GR" altLang="zh-CN" sz="1600" i="1" kern="100" dirty="0" smtClean="0">
                          <a:latin typeface="黑体" pitchFamily="49" charset="-122"/>
                          <a:ea typeface="黑体" pitchFamily="49" charset="-122"/>
                        </a:rPr>
                        <a:t>β</a:t>
                      </a:r>
                      <a:endParaRPr lang="zh-CN" sz="1600" kern="100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marL="91385" marR="91385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8995"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latin typeface="黑体" pitchFamily="49" charset="-122"/>
                          <a:ea typeface="黑体" pitchFamily="49" charset="-122"/>
                        </a:rPr>
                        <a:t>气体击穿</a:t>
                      </a:r>
                      <a:endParaRPr lang="zh-CN" sz="1600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marL="91385" marR="9138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kern="100" dirty="0">
                        <a:latin typeface="+mn-ea"/>
                        <a:ea typeface="+mn-ea"/>
                        <a:cs typeface="宋体"/>
                      </a:endParaRPr>
                    </a:p>
                  </a:txBody>
                  <a:tcPr marL="91385" marR="9138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latin typeface="黑体" pitchFamily="49" charset="-122"/>
                          <a:ea typeface="黑体" pitchFamily="49" charset="-122"/>
                        </a:rPr>
                        <a:t>气体间隙</a:t>
                      </a:r>
                    </a:p>
                  </a:txBody>
                  <a:tcPr marL="91385" marR="9138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latin typeface="+mn-ea"/>
                          <a:ea typeface="+mn-ea"/>
                        </a:rPr>
                        <a:t>6</a:t>
                      </a:r>
                      <a:endParaRPr lang="zh-CN" sz="1600" kern="100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marL="91385" marR="9138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508995"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latin typeface="黑体" pitchFamily="49" charset="-122"/>
                          <a:ea typeface="黑体" pitchFamily="49" charset="-122"/>
                        </a:rPr>
                        <a:t>液体击穿</a:t>
                      </a:r>
                      <a:endParaRPr lang="zh-CN" sz="1600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marL="91385" marR="913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kern="100" dirty="0">
                        <a:latin typeface="+mn-ea"/>
                        <a:ea typeface="+mn-ea"/>
                        <a:cs typeface="宋体"/>
                      </a:endParaRPr>
                    </a:p>
                  </a:txBody>
                  <a:tcPr marL="91385" marR="913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latin typeface="黑体" pitchFamily="49" charset="-122"/>
                          <a:ea typeface="黑体" pitchFamily="49" charset="-122"/>
                        </a:rPr>
                        <a:t>电极面积</a:t>
                      </a:r>
                    </a:p>
                  </a:txBody>
                  <a:tcPr marL="91385" marR="913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latin typeface="+mn-ea"/>
                          <a:ea typeface="+mn-ea"/>
                        </a:rPr>
                        <a:t>10</a:t>
                      </a:r>
                      <a:endParaRPr lang="zh-CN" sz="1600" kern="100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marL="91385" marR="913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08995"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latin typeface="黑体" pitchFamily="49" charset="-122"/>
                          <a:ea typeface="黑体" pitchFamily="49" charset="-122"/>
                        </a:rPr>
                        <a:t>固体击穿</a:t>
                      </a:r>
                      <a:endParaRPr lang="zh-CN" sz="1600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marL="91385" marR="913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kern="100" dirty="0">
                        <a:latin typeface="+mn-ea"/>
                        <a:ea typeface="+mn-ea"/>
                        <a:cs typeface="宋体"/>
                      </a:endParaRPr>
                    </a:p>
                  </a:txBody>
                  <a:tcPr marL="91385" marR="913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latin typeface="黑体" pitchFamily="49" charset="-122"/>
                          <a:ea typeface="黑体" pitchFamily="49" charset="-122"/>
                        </a:rPr>
                        <a:t>绝缘介质厚度、面积或体积</a:t>
                      </a:r>
                    </a:p>
                  </a:txBody>
                  <a:tcPr marL="91385" marR="913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latin typeface="+mn-ea"/>
                          <a:ea typeface="+mn-ea"/>
                        </a:rPr>
                        <a:t>8</a:t>
                      </a:r>
                      <a:endParaRPr lang="zh-CN" sz="1600" kern="100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marL="91385" marR="913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08995"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latin typeface="黑体" pitchFamily="49" charset="-122"/>
                          <a:ea typeface="黑体" pitchFamily="49" charset="-122"/>
                        </a:rPr>
                        <a:t>真空沿面闪络</a:t>
                      </a:r>
                      <a:endParaRPr lang="zh-CN" sz="1600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marL="91385" marR="913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kern="100" dirty="0">
                        <a:latin typeface="+mn-ea"/>
                        <a:ea typeface="+mn-ea"/>
                        <a:cs typeface="宋体"/>
                      </a:endParaRPr>
                    </a:p>
                  </a:txBody>
                  <a:tcPr marL="91385" marR="913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latin typeface="黑体" pitchFamily="49" charset="-122"/>
                          <a:ea typeface="黑体" pitchFamily="49" charset="-122"/>
                        </a:rPr>
                        <a:t>绝缘子面积</a:t>
                      </a:r>
                    </a:p>
                  </a:txBody>
                  <a:tcPr marL="91385" marR="913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latin typeface="+mn-ea"/>
                          <a:ea typeface="+mn-ea"/>
                        </a:rPr>
                        <a:t>10</a:t>
                      </a:r>
                      <a:endParaRPr lang="zh-CN" sz="1600" kern="100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marL="91385" marR="913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08995">
                <a:tc rowSpan="2"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latin typeface="黑体" pitchFamily="49" charset="-122"/>
                          <a:ea typeface="黑体" pitchFamily="49" charset="-122"/>
                        </a:rPr>
                        <a:t>真空击穿</a:t>
                      </a:r>
                      <a:endParaRPr lang="zh-CN" sz="1600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marL="91385" marR="913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kern="100" dirty="0">
                        <a:latin typeface="+mn-ea"/>
                        <a:ea typeface="+mn-ea"/>
                        <a:cs typeface="宋体"/>
                      </a:endParaRPr>
                    </a:p>
                  </a:txBody>
                  <a:tcPr marL="91385" marR="913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latin typeface="黑体" pitchFamily="49" charset="-122"/>
                          <a:ea typeface="黑体" pitchFamily="49" charset="-122"/>
                        </a:rPr>
                        <a:t>电极间隙</a:t>
                      </a:r>
                    </a:p>
                  </a:txBody>
                  <a:tcPr marL="91385" marR="913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latin typeface="+mn-ea"/>
                          <a:ea typeface="+mn-ea"/>
                        </a:rPr>
                        <a:t>3</a:t>
                      </a:r>
                      <a:endParaRPr lang="zh-CN" sz="1600" kern="100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marL="91385" marR="913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08995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kern="100" dirty="0">
                        <a:latin typeface="+mn-ea"/>
                        <a:ea typeface="+mn-ea"/>
                        <a:cs typeface="宋体"/>
                      </a:endParaRPr>
                    </a:p>
                  </a:txBody>
                  <a:tcPr marL="91385" marR="913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latin typeface="黑体" pitchFamily="49" charset="-122"/>
                          <a:ea typeface="黑体" pitchFamily="49" charset="-122"/>
                        </a:rPr>
                        <a:t>电极面积</a:t>
                      </a:r>
                    </a:p>
                  </a:txBody>
                  <a:tcPr marL="91385" marR="913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latin typeface="+mn-ea"/>
                          <a:ea typeface="+mn-ea"/>
                        </a:rPr>
                        <a:t>6</a:t>
                      </a:r>
                      <a:endParaRPr lang="zh-CN" sz="1600" kern="100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marL="91385" marR="913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2" name="组合 22"/>
          <p:cNvGrpSpPr>
            <a:grpSpLocks/>
          </p:cNvGrpSpPr>
          <p:nvPr/>
        </p:nvGrpSpPr>
        <p:grpSpPr bwMode="auto">
          <a:xfrm>
            <a:off x="0" y="0"/>
            <a:ext cx="6613247" cy="5638800"/>
            <a:chOff x="0" y="0"/>
            <a:chExt cx="4959935" cy="5638083"/>
          </a:xfrm>
        </p:grpSpPr>
        <p:sp>
          <p:nvSpPr>
            <p:cNvPr id="21553" name="Rectangle 2"/>
            <p:cNvSpPr>
              <a:spLocks noChangeArrowheads="1"/>
            </p:cNvSpPr>
            <p:nvPr/>
          </p:nvSpPr>
          <p:spPr bwMode="auto">
            <a:xfrm>
              <a:off x="0" y="0"/>
              <a:ext cx="138548" cy="3692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zh-CN" altLang="en-US" dirty="0">
                <a:ea typeface="黑体" pitchFamily="49" charset="-122"/>
              </a:endParaRPr>
            </a:p>
          </p:txBody>
        </p:sp>
        <p:sp>
          <p:nvSpPr>
            <p:cNvPr id="21554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38548" cy="3692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zh-CN" altLang="en-US" dirty="0">
                <a:ea typeface="黑体" pitchFamily="49" charset="-122"/>
              </a:endParaRPr>
            </a:p>
          </p:txBody>
        </p:sp>
        <p:graphicFrame>
          <p:nvGraphicFramePr>
            <p:cNvPr id="21506" name="Object 8"/>
            <p:cNvGraphicFramePr>
              <a:graphicFrameLocks noChangeAspect="1"/>
            </p:cNvGraphicFramePr>
            <p:nvPr/>
          </p:nvGraphicFramePr>
          <p:xfrm>
            <a:off x="3500430" y="2714620"/>
            <a:ext cx="1459505" cy="428628"/>
          </p:xfrm>
          <a:graphic>
            <a:graphicData uri="http://schemas.openxmlformats.org/presentationml/2006/ole">
              <p:oleObj spid="_x0000_s963586" name="Equation" r:id="rId5" imgW="952087" imgH="253890" progId="Equation.DSMT4">
                <p:embed/>
              </p:oleObj>
            </a:graphicData>
          </a:graphic>
        </p:graphicFrame>
        <p:graphicFrame>
          <p:nvGraphicFramePr>
            <p:cNvPr id="21507" name="Object 7"/>
            <p:cNvGraphicFramePr>
              <a:graphicFrameLocks noChangeAspect="1"/>
            </p:cNvGraphicFramePr>
            <p:nvPr/>
          </p:nvGraphicFramePr>
          <p:xfrm>
            <a:off x="3500430" y="3214686"/>
            <a:ext cx="1367269" cy="428628"/>
          </p:xfrm>
          <a:graphic>
            <a:graphicData uri="http://schemas.openxmlformats.org/presentationml/2006/ole">
              <p:oleObj spid="_x0000_s963587" name="Equation" r:id="rId6" imgW="901309" imgH="253890" progId="Equation.DSMT4">
                <p:embed/>
              </p:oleObj>
            </a:graphicData>
          </a:graphic>
        </p:graphicFrame>
        <p:graphicFrame>
          <p:nvGraphicFramePr>
            <p:cNvPr id="21508" name="Object 6"/>
            <p:cNvGraphicFramePr>
              <a:graphicFrameLocks noChangeAspect="1"/>
            </p:cNvGraphicFramePr>
            <p:nvPr/>
          </p:nvGraphicFramePr>
          <p:xfrm>
            <a:off x="3428992" y="3714752"/>
            <a:ext cx="1285884" cy="432276"/>
          </p:xfrm>
          <a:graphic>
            <a:graphicData uri="http://schemas.openxmlformats.org/presentationml/2006/ole">
              <p:oleObj spid="_x0000_s963588" name="Equation" r:id="rId7" imgW="850531" imgH="253890" progId="Equation.DSMT4">
                <p:embed/>
              </p:oleObj>
            </a:graphicData>
          </a:graphic>
        </p:graphicFrame>
        <p:graphicFrame>
          <p:nvGraphicFramePr>
            <p:cNvPr id="21509" name="Object 5"/>
            <p:cNvGraphicFramePr>
              <a:graphicFrameLocks noChangeAspect="1"/>
            </p:cNvGraphicFramePr>
            <p:nvPr/>
          </p:nvGraphicFramePr>
          <p:xfrm>
            <a:off x="3428992" y="4286256"/>
            <a:ext cx="1497485" cy="428628"/>
          </p:xfrm>
          <a:graphic>
            <a:graphicData uri="http://schemas.openxmlformats.org/presentationml/2006/ole">
              <p:oleObj spid="_x0000_s963589" name="Equation" r:id="rId8" imgW="977476" imgH="253890" progId="Equation.DSMT4">
                <p:embed/>
              </p:oleObj>
            </a:graphicData>
          </a:graphic>
        </p:graphicFrame>
        <p:graphicFrame>
          <p:nvGraphicFramePr>
            <p:cNvPr id="21510" name="Object 4"/>
            <p:cNvGraphicFramePr>
              <a:graphicFrameLocks noChangeAspect="1"/>
            </p:cNvGraphicFramePr>
            <p:nvPr/>
          </p:nvGraphicFramePr>
          <p:xfrm>
            <a:off x="3500430" y="4786322"/>
            <a:ext cx="1367269" cy="428628"/>
          </p:xfrm>
          <a:graphic>
            <a:graphicData uri="http://schemas.openxmlformats.org/presentationml/2006/ole">
              <p:oleObj spid="_x0000_s963590" name="Equation" r:id="rId9" imgW="901309" imgH="253890" progId="Equation.DSMT4">
                <p:embed/>
              </p:oleObj>
            </a:graphicData>
          </a:graphic>
        </p:graphicFrame>
        <p:graphicFrame>
          <p:nvGraphicFramePr>
            <p:cNvPr id="21511" name="Object 3"/>
            <p:cNvGraphicFramePr>
              <a:graphicFrameLocks noChangeAspect="1"/>
            </p:cNvGraphicFramePr>
            <p:nvPr/>
          </p:nvGraphicFramePr>
          <p:xfrm>
            <a:off x="3500430" y="5214950"/>
            <a:ext cx="1357322" cy="423133"/>
          </p:xfrm>
          <a:graphic>
            <a:graphicData uri="http://schemas.openxmlformats.org/presentationml/2006/ole">
              <p:oleObj spid="_x0000_s963591" name="Equation" r:id="rId10" imgW="914400" imgH="254000" progId="Equation.DSMT4">
                <p:embed/>
              </p:oleObj>
            </a:graphicData>
          </a:graphic>
        </p:graphicFrame>
      </p:grpSp>
      <p:sp>
        <p:nvSpPr>
          <p:cNvPr id="21552" name="Text Box 4"/>
          <p:cNvSpPr txBox="1">
            <a:spLocks noChangeArrowheads="1"/>
          </p:cNvSpPr>
          <p:nvPr/>
        </p:nvSpPr>
        <p:spPr bwMode="auto">
          <a:xfrm>
            <a:off x="1172634" y="476251"/>
            <a:ext cx="1025736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3600" dirty="0">
                <a:solidFill>
                  <a:schemeClr val="tx2"/>
                </a:solidFill>
                <a:ea typeface="黑体" pitchFamily="49" charset="-122"/>
                <a:sym typeface="黑体" pitchFamily="49" charset="-122"/>
              </a:rPr>
              <a:t>5 </a:t>
            </a:r>
            <a:r>
              <a:rPr lang="zh-CN" altLang="en-US" sz="3600" dirty="0">
                <a:solidFill>
                  <a:schemeClr val="tx2"/>
                </a:solidFill>
                <a:ea typeface="黑体" pitchFamily="49" charset="-122"/>
                <a:sym typeface="黑体" pitchFamily="49" charset="-122"/>
              </a:rPr>
              <a:t>实际应用</a:t>
            </a:r>
          </a:p>
        </p:txBody>
      </p:sp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接连接符 8"/>
          <p:cNvCxnSpPr/>
          <p:nvPr/>
        </p:nvCxnSpPr>
        <p:spPr>
          <a:xfrm>
            <a:off x="857251" y="1357314"/>
            <a:ext cx="102870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33" name="TextBox 10"/>
          <p:cNvSpPr txBox="1">
            <a:spLocks noChangeArrowheads="1"/>
          </p:cNvSpPr>
          <p:nvPr/>
        </p:nvSpPr>
        <p:spPr bwMode="auto">
          <a:xfrm>
            <a:off x="1102784" y="1341439"/>
            <a:ext cx="10564283" cy="495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6700" indent="-266700" eaLnBrk="1" hangingPunct="1">
              <a:lnSpc>
                <a:spcPct val="150000"/>
              </a:lnSpc>
            </a:pPr>
            <a:r>
              <a:rPr lang="zh-CN" altLang="en-US" sz="2000" dirty="0">
                <a:latin typeface="Times New Roman" pitchFamily="18" charset="0"/>
                <a:ea typeface="黑体" pitchFamily="49" charset="-122"/>
              </a:rPr>
              <a:t>定义</a:t>
            </a:r>
            <a:r>
              <a:rPr lang="en-US" altLang="zh-CN" sz="2000" i="1" dirty="0" err="1">
                <a:latin typeface="Times New Roman" pitchFamily="18" charset="0"/>
                <a:ea typeface="黑体" pitchFamily="49" charset="-122"/>
              </a:rPr>
              <a:t>x</a:t>
            </a:r>
            <a:r>
              <a:rPr lang="en-US" altLang="zh-CN" sz="2000" i="1" baseline="-25000" dirty="0" err="1">
                <a:latin typeface="Times New Roman" pitchFamily="18" charset="0"/>
                <a:ea typeface="黑体" pitchFamily="49" charset="-122"/>
              </a:rPr>
              <a:t>R</a:t>
            </a:r>
            <a:r>
              <a:rPr lang="en-US" altLang="zh-CN" sz="2000" dirty="0">
                <a:latin typeface="Times New Roman" pitchFamily="18" charset="0"/>
                <a:ea typeface="黑体" pitchFamily="49" charset="-122"/>
              </a:rPr>
              <a:t>=</a:t>
            </a:r>
            <a:r>
              <a:rPr lang="en-US" altLang="zh-CN" sz="2000" i="1" dirty="0">
                <a:latin typeface="Times New Roman" pitchFamily="18" charset="0"/>
                <a:ea typeface="黑体" pitchFamily="49" charset="-122"/>
              </a:rPr>
              <a:t>E</a:t>
            </a:r>
            <a:r>
              <a:rPr lang="en-US" altLang="zh-CN" sz="2000" i="1" baseline="-25000" dirty="0">
                <a:latin typeface="Times New Roman" pitchFamily="18" charset="0"/>
                <a:ea typeface="黑体" pitchFamily="49" charset="-122"/>
              </a:rPr>
              <a:t>R</a:t>
            </a:r>
            <a:r>
              <a:rPr lang="en-US" altLang="zh-CN" sz="2000" dirty="0">
                <a:latin typeface="Times New Roman" pitchFamily="18" charset="0"/>
                <a:ea typeface="黑体" pitchFamily="49" charset="-122"/>
              </a:rPr>
              <a:t>/</a:t>
            </a:r>
            <a:r>
              <a:rPr lang="en-US" altLang="zh-CN" sz="2000" i="1" dirty="0">
                <a:latin typeface="Times New Roman" pitchFamily="18" charset="0"/>
                <a:ea typeface="黑体" pitchFamily="49" charset="-122"/>
              </a:rPr>
              <a:t>E</a:t>
            </a:r>
            <a:r>
              <a:rPr lang="en-US" altLang="zh-CN" sz="2000" baseline="-25000" dirty="0">
                <a:latin typeface="Times New Roman" pitchFamily="18" charset="0"/>
                <a:ea typeface="黑体" pitchFamily="49" charset="-122"/>
              </a:rPr>
              <a:t>50%</a:t>
            </a:r>
            <a:r>
              <a:rPr lang="zh-CN" altLang="en-US" sz="2000" dirty="0">
                <a:latin typeface="Times New Roman" pitchFamily="18" charset="0"/>
                <a:ea typeface="黑体" pitchFamily="49" charset="-122"/>
              </a:rPr>
              <a:t>，对于不同绝缘形式，可以计算出归一化外施电场</a:t>
            </a:r>
            <a:endParaRPr lang="en-US" altLang="zh-CN" sz="2000" b="1" dirty="0">
              <a:solidFill>
                <a:srgbClr val="FF0000"/>
              </a:solidFill>
              <a:latin typeface="Times New Roman" pitchFamily="18" charset="0"/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22534" name="TextBox 10"/>
          <p:cNvSpPr txBox="1">
            <a:spLocks noChangeArrowheads="1"/>
          </p:cNvSpPr>
          <p:nvPr/>
        </p:nvSpPr>
        <p:spPr bwMode="auto">
          <a:xfrm>
            <a:off x="1102784" y="2857501"/>
            <a:ext cx="11089216" cy="1050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buFont typeface="Wingdings" pitchFamily="2" charset="2"/>
              <a:buChar char="u"/>
            </a:pPr>
            <a:endParaRPr lang="en-US" altLang="zh-CN" sz="2000" b="1" dirty="0">
              <a:ea typeface="黑体" pitchFamily="49" charset="-122"/>
              <a:sym typeface="黑体" pitchFamily="49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22535" name="矩形 9"/>
          <p:cNvSpPr>
            <a:spLocks noChangeArrowheads="1"/>
          </p:cNvSpPr>
          <p:nvPr/>
        </p:nvSpPr>
        <p:spPr bwMode="auto">
          <a:xfrm>
            <a:off x="3048000" y="2551114"/>
            <a:ext cx="6096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endParaRPr lang="zh-CN" altLang="en-US" dirty="0"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22536" name="Rectangle 2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22537" name="Rectangle 4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18608" y="5362575"/>
            <a:ext cx="3333749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1600" dirty="0">
                <a:latin typeface="黑体" pitchFamily="49" charset="-122"/>
                <a:ea typeface="黑体" pitchFamily="49" charset="-122"/>
              </a:rPr>
              <a:t>气体、液体、真空击穿及真空沿面归一化外施电场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92686" y="5340803"/>
            <a:ext cx="3333751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1600" dirty="0">
                <a:latin typeface="黑体" pitchFamily="49" charset="-122"/>
                <a:ea typeface="黑体" pitchFamily="49" charset="-122"/>
              </a:rPr>
              <a:t>固体绝缘材料在不同寿命下的归一化外施电场</a:t>
            </a:r>
          </a:p>
        </p:txBody>
      </p:sp>
      <p:sp>
        <p:nvSpPr>
          <p:cNvPr id="22540" name="Text Box 4"/>
          <p:cNvSpPr txBox="1">
            <a:spLocks noChangeArrowheads="1"/>
          </p:cNvSpPr>
          <p:nvPr/>
        </p:nvSpPr>
        <p:spPr bwMode="auto">
          <a:xfrm>
            <a:off x="1172634" y="476251"/>
            <a:ext cx="1025736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3600" dirty="0">
                <a:solidFill>
                  <a:schemeClr val="tx2"/>
                </a:solidFill>
                <a:ea typeface="黑体" pitchFamily="49" charset="-122"/>
                <a:sym typeface="黑体" pitchFamily="49" charset="-122"/>
              </a:rPr>
              <a:t>5 </a:t>
            </a:r>
            <a:r>
              <a:rPr lang="zh-CN" altLang="en-US" sz="3600" dirty="0">
                <a:solidFill>
                  <a:schemeClr val="tx2"/>
                </a:solidFill>
                <a:ea typeface="黑体" pitchFamily="49" charset="-122"/>
                <a:sym typeface="黑体" pitchFamily="49" charset="-122"/>
              </a:rPr>
              <a:t>实际应用</a:t>
            </a:r>
          </a:p>
        </p:txBody>
      </p:sp>
      <p:graphicFrame>
        <p:nvGraphicFramePr>
          <p:cNvPr id="964612" name="Object 1"/>
          <p:cNvGraphicFramePr>
            <a:graphicFrameLocks noChangeAspect="1"/>
          </p:cNvGraphicFramePr>
          <p:nvPr/>
        </p:nvGraphicFramePr>
        <p:xfrm>
          <a:off x="1585913" y="2026784"/>
          <a:ext cx="4286250" cy="3028950"/>
        </p:xfrm>
        <a:graphic>
          <a:graphicData uri="http://schemas.openxmlformats.org/presentationml/2006/ole">
            <p:oleObj spid="_x0000_s964612" name="Graph" r:id="rId5" imgW="26730843" imgH="18889848" progId="Origin50.Graph">
              <p:embed/>
            </p:oleObj>
          </a:graphicData>
        </a:graphic>
      </p:graphicFrame>
      <p:graphicFrame>
        <p:nvGraphicFramePr>
          <p:cNvPr id="964613" name="Object 3"/>
          <p:cNvGraphicFramePr>
            <a:graphicFrameLocks noChangeAspect="1"/>
          </p:cNvGraphicFramePr>
          <p:nvPr/>
        </p:nvGraphicFramePr>
        <p:xfrm>
          <a:off x="6274253" y="1939698"/>
          <a:ext cx="4448175" cy="3143250"/>
        </p:xfrm>
        <a:graphic>
          <a:graphicData uri="http://schemas.openxmlformats.org/presentationml/2006/ole">
            <p:oleObj spid="_x0000_s964613" name="Graph" r:id="rId6" imgW="26730843" imgH="18889848" progId="Origin50.Graph">
              <p:embed/>
            </p:oleObj>
          </a:graphicData>
        </a:graphic>
      </p:graphicFrame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Object 2"/>
          <p:cNvGraphicFramePr>
            <a:graphicFrameLocks noChangeAspect="1"/>
          </p:cNvGraphicFramePr>
          <p:nvPr/>
        </p:nvGraphicFramePr>
        <p:xfrm>
          <a:off x="3143251" y="1428751"/>
          <a:ext cx="7334249" cy="2511425"/>
        </p:xfrm>
        <a:graphic>
          <a:graphicData uri="http://schemas.openxmlformats.org/presentationml/2006/ole">
            <p:oleObj spid="_x0000_s965634" name="Visio" r:id="rId5" imgW="5355115" imgH="2434536" progId="Visio.Drawing.11">
              <p:embed/>
            </p:oleObj>
          </a:graphicData>
        </a:graphic>
      </p:graphicFrame>
      <p:cxnSp>
        <p:nvCxnSpPr>
          <p:cNvPr id="9" name="直接连接符 8"/>
          <p:cNvCxnSpPr/>
          <p:nvPr/>
        </p:nvCxnSpPr>
        <p:spPr>
          <a:xfrm>
            <a:off x="857251" y="1357314"/>
            <a:ext cx="102870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7" name="TextBox 10"/>
          <p:cNvSpPr txBox="1">
            <a:spLocks noChangeArrowheads="1"/>
          </p:cNvSpPr>
          <p:nvPr/>
        </p:nvSpPr>
        <p:spPr bwMode="auto">
          <a:xfrm>
            <a:off x="1102784" y="1341439"/>
            <a:ext cx="10564283" cy="506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6700" indent="-266700" eaLnBrk="1" hangingPunct="1">
              <a:lnSpc>
                <a:spcPct val="150000"/>
              </a:lnSpc>
            </a:pPr>
            <a:endParaRPr lang="en-US" altLang="zh-CN" sz="2000" b="1" dirty="0">
              <a:solidFill>
                <a:srgbClr val="FF0000"/>
              </a:solidFill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23558" name="TextBox 10"/>
          <p:cNvSpPr txBox="1">
            <a:spLocks noChangeArrowheads="1"/>
          </p:cNvSpPr>
          <p:nvPr/>
        </p:nvSpPr>
        <p:spPr bwMode="auto">
          <a:xfrm>
            <a:off x="1102784" y="2857501"/>
            <a:ext cx="11089216" cy="1050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buFont typeface="Wingdings" pitchFamily="2" charset="2"/>
              <a:buChar char="u"/>
            </a:pPr>
            <a:endParaRPr lang="en-US" altLang="zh-CN" sz="2000" b="1" dirty="0">
              <a:ea typeface="黑体" pitchFamily="49" charset="-122"/>
              <a:sym typeface="黑体" pitchFamily="49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23559" name="矩形 9"/>
          <p:cNvSpPr>
            <a:spLocks noChangeArrowheads="1"/>
          </p:cNvSpPr>
          <p:nvPr/>
        </p:nvSpPr>
        <p:spPr bwMode="auto">
          <a:xfrm>
            <a:off x="3048000" y="2551114"/>
            <a:ext cx="6096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endParaRPr lang="zh-CN" altLang="en-US" dirty="0"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96262" name="TextBox 10"/>
          <p:cNvSpPr txBox="1">
            <a:spLocks noChangeArrowheads="1"/>
          </p:cNvSpPr>
          <p:nvPr/>
        </p:nvSpPr>
        <p:spPr bwMode="auto">
          <a:xfrm>
            <a:off x="762000" y="1285875"/>
            <a:ext cx="11430000" cy="309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  <a:buFont typeface="Wingdings" pitchFamily="2" charset="2"/>
              <a:buChar char="u"/>
              <a:defRPr/>
            </a:pPr>
            <a:r>
              <a:rPr lang="zh-CN" altLang="en-US" sz="2400" dirty="0">
                <a:latin typeface="Arial" pitchFamily="34" charset="0"/>
                <a:ea typeface="黑体" pitchFamily="49" charset="-122"/>
                <a:sym typeface="黑体" pitchFamily="49" charset="-122"/>
              </a:rPr>
              <a:t>举例分析</a:t>
            </a:r>
          </a:p>
          <a:p>
            <a:pPr marL="358775" indent="-185738" eaLnBrk="1" hangingPunct="1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zh-CN" altLang="en-US" dirty="0">
                <a:latin typeface="Arial" pitchFamily="34" charset="0"/>
                <a:ea typeface="黑体" pitchFamily="49" charset="-122"/>
                <a:sym typeface="黑体" pitchFamily="49" charset="-122"/>
              </a:rPr>
              <a:t>设计一个纳秒传输下绝缘子</a:t>
            </a:r>
            <a:endParaRPr lang="en-US" altLang="zh-CN" dirty="0">
              <a:latin typeface="Arial" pitchFamily="34" charset="0"/>
              <a:ea typeface="黑体" pitchFamily="49" charset="-122"/>
              <a:sym typeface="黑体" pitchFamily="49" charset="-122"/>
            </a:endParaRPr>
          </a:p>
          <a:p>
            <a:pPr marL="358775" indent="-185738" eaLnBrk="1" hangingPunct="1">
              <a:lnSpc>
                <a:spcPct val="130000"/>
              </a:lnSpc>
              <a:buFont typeface="Arial" pitchFamily="34" charset="0"/>
              <a:buChar char="•"/>
              <a:defRPr/>
            </a:pPr>
            <a:endParaRPr lang="en-US" altLang="zh-CN" dirty="0">
              <a:latin typeface="Arial" pitchFamily="34" charset="0"/>
              <a:ea typeface="黑体" pitchFamily="49" charset="-122"/>
              <a:sym typeface="黑体" pitchFamily="49" charset="-122"/>
            </a:endParaRPr>
          </a:p>
          <a:p>
            <a:pPr marL="358775" indent="-185738" eaLnBrk="1" hangingPunct="1">
              <a:lnSpc>
                <a:spcPct val="130000"/>
              </a:lnSpc>
              <a:buFont typeface="Arial" pitchFamily="34" charset="0"/>
              <a:buChar char="•"/>
              <a:defRPr/>
            </a:pPr>
            <a:endParaRPr lang="en-US" altLang="zh-CN" dirty="0">
              <a:latin typeface="Arial" pitchFamily="34" charset="0"/>
              <a:ea typeface="黑体" pitchFamily="49" charset="-122"/>
              <a:sym typeface="黑体" pitchFamily="49" charset="-122"/>
            </a:endParaRPr>
          </a:p>
          <a:p>
            <a:pPr marL="358775" indent="-185738" eaLnBrk="1" hangingPunct="1">
              <a:lnSpc>
                <a:spcPct val="130000"/>
              </a:lnSpc>
              <a:buFont typeface="Arial" pitchFamily="34" charset="0"/>
              <a:buChar char="•"/>
              <a:defRPr/>
            </a:pPr>
            <a:endParaRPr lang="en-US" altLang="zh-CN" dirty="0">
              <a:latin typeface="Arial" pitchFamily="34" charset="0"/>
              <a:ea typeface="黑体" pitchFamily="49" charset="-122"/>
              <a:sym typeface="黑体" pitchFamily="49" charset="-122"/>
            </a:endParaRPr>
          </a:p>
          <a:p>
            <a:pPr marL="358775" indent="-185738" eaLnBrk="1" hangingPunct="1">
              <a:lnSpc>
                <a:spcPct val="130000"/>
              </a:lnSpc>
              <a:buFont typeface="Arial" pitchFamily="34" charset="0"/>
              <a:buChar char="•"/>
              <a:defRPr/>
            </a:pPr>
            <a:endParaRPr lang="en-US" altLang="zh-CN" dirty="0">
              <a:latin typeface="Arial" pitchFamily="34" charset="0"/>
              <a:ea typeface="黑体" pitchFamily="49" charset="-122"/>
              <a:sym typeface="黑体" pitchFamily="49" charset="-122"/>
            </a:endParaRPr>
          </a:p>
          <a:p>
            <a:pPr marL="358775" indent="-185738" eaLnBrk="1" hangingPunct="1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zh-CN" altLang="en-US" dirty="0">
                <a:latin typeface="Arial" pitchFamily="34" charset="0"/>
                <a:ea typeface="黑体" pitchFamily="49" charset="-122"/>
                <a:sym typeface="黑体" pitchFamily="49" charset="-122"/>
              </a:rPr>
              <a:t>面临四种绝缘失效风险</a:t>
            </a:r>
            <a:endParaRPr lang="en-US" altLang="zh-CN" dirty="0">
              <a:latin typeface="Arial" pitchFamily="34" charset="0"/>
              <a:ea typeface="黑体" pitchFamily="49" charset="-122"/>
              <a:sym typeface="黑体" pitchFamily="49" charset="-122"/>
            </a:endParaRPr>
          </a:p>
          <a:p>
            <a:pPr marL="358775" indent="-185738" eaLnBrk="1" hangingPunct="1">
              <a:lnSpc>
                <a:spcPct val="130000"/>
              </a:lnSpc>
              <a:defRPr/>
            </a:pPr>
            <a:r>
              <a:rPr lang="en-US" altLang="zh-CN" dirty="0">
                <a:latin typeface="Arial" pitchFamily="34" charset="0"/>
                <a:ea typeface="黑体" pitchFamily="49" charset="-122"/>
                <a:sym typeface="黑体" pitchFamily="49" charset="-122"/>
              </a:rPr>
              <a:t>   </a:t>
            </a:r>
            <a:r>
              <a:rPr lang="zh-CN" altLang="en-US" dirty="0">
                <a:latin typeface="Arial" pitchFamily="34" charset="0"/>
                <a:ea typeface="黑体" pitchFamily="49" charset="-122"/>
                <a:sym typeface="黑体" pitchFamily="49" charset="-122"/>
              </a:rPr>
              <a:t>要求可靠度不低于</a:t>
            </a:r>
            <a:r>
              <a:rPr lang="en-US" altLang="zh-CN" dirty="0">
                <a:latin typeface="Arial" pitchFamily="34" charset="0"/>
                <a:ea typeface="黑体" pitchFamily="49" charset="-122"/>
                <a:sym typeface="黑体" pitchFamily="49" charset="-122"/>
              </a:rPr>
              <a:t>90%</a:t>
            </a:r>
            <a:r>
              <a:rPr lang="zh-CN" altLang="en-US" dirty="0">
                <a:latin typeface="Arial" pitchFamily="34" charset="0"/>
                <a:ea typeface="黑体" pitchFamily="49" charset="-122"/>
                <a:sym typeface="黑体" pitchFamily="49" charset="-122"/>
              </a:rPr>
              <a:t>，寿命不少于</a:t>
            </a:r>
            <a:r>
              <a:rPr lang="en-US" altLang="zh-CN" dirty="0">
                <a:latin typeface="Arial" pitchFamily="34" charset="0"/>
                <a:ea typeface="黑体" pitchFamily="49" charset="-122"/>
                <a:sym typeface="黑体" pitchFamily="49" charset="-122"/>
              </a:rPr>
              <a:t>10</a:t>
            </a:r>
            <a:r>
              <a:rPr lang="en-US" altLang="zh-CN" baseline="30000" dirty="0">
                <a:latin typeface="Arial" pitchFamily="34" charset="0"/>
                <a:ea typeface="黑体" pitchFamily="49" charset="-122"/>
                <a:sym typeface="黑体" pitchFamily="49" charset="-122"/>
              </a:rPr>
              <a:t>6</a:t>
            </a:r>
            <a:r>
              <a:rPr lang="zh-CN" altLang="en-US" dirty="0">
                <a:latin typeface="Arial" pitchFamily="34" charset="0"/>
                <a:ea typeface="黑体" pitchFamily="49" charset="-122"/>
                <a:sym typeface="黑体" pitchFamily="49" charset="-122"/>
              </a:rPr>
              <a:t>脉冲</a:t>
            </a:r>
            <a:endParaRPr lang="en-US" altLang="zh-CN" dirty="0">
              <a:latin typeface="Arial" pitchFamily="34" charset="0"/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23561" name="Rectangle 9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23562" name="Rectangle 11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graphicFrame>
        <p:nvGraphicFramePr>
          <p:cNvPr id="23555" name="Object 3"/>
          <p:cNvGraphicFramePr>
            <a:graphicFrameLocks noChangeAspect="1"/>
          </p:cNvGraphicFramePr>
          <p:nvPr/>
        </p:nvGraphicFramePr>
        <p:xfrm>
          <a:off x="2000251" y="4425950"/>
          <a:ext cx="8001000" cy="2432050"/>
        </p:xfrm>
        <a:graphic>
          <a:graphicData uri="http://schemas.openxmlformats.org/presentationml/2006/ole">
            <p:oleObj spid="_x0000_s965635" name="Visio" r:id="rId6" imgW="5508983" imgH="2233008" progId="Visio.Drawing.11">
              <p:embed/>
            </p:oleObj>
          </a:graphicData>
        </a:graphic>
      </p:graphicFrame>
      <p:sp>
        <p:nvSpPr>
          <p:cNvPr id="23563" name="Text Box 4"/>
          <p:cNvSpPr txBox="1">
            <a:spLocks noChangeArrowheads="1"/>
          </p:cNvSpPr>
          <p:nvPr/>
        </p:nvSpPr>
        <p:spPr bwMode="auto">
          <a:xfrm>
            <a:off x="1172634" y="476251"/>
            <a:ext cx="1025736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3600" dirty="0">
                <a:solidFill>
                  <a:schemeClr val="tx2"/>
                </a:solidFill>
                <a:ea typeface="黑体" pitchFamily="49" charset="-122"/>
                <a:sym typeface="黑体" pitchFamily="49" charset="-122"/>
              </a:rPr>
              <a:t>5 </a:t>
            </a:r>
            <a:r>
              <a:rPr lang="zh-CN" altLang="en-US" sz="3600" dirty="0">
                <a:solidFill>
                  <a:schemeClr val="tx2"/>
                </a:solidFill>
                <a:ea typeface="黑体" pitchFamily="49" charset="-122"/>
                <a:sym typeface="黑体" pitchFamily="49" charset="-122"/>
              </a:rPr>
              <a:t>实际应用</a:t>
            </a:r>
          </a:p>
        </p:txBody>
      </p:sp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接连接符 8"/>
          <p:cNvCxnSpPr/>
          <p:nvPr/>
        </p:nvCxnSpPr>
        <p:spPr>
          <a:xfrm>
            <a:off x="857251" y="1357314"/>
            <a:ext cx="102870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891" name="TextBox 10"/>
          <p:cNvSpPr txBox="1">
            <a:spLocks noChangeArrowheads="1"/>
          </p:cNvSpPr>
          <p:nvPr/>
        </p:nvSpPr>
        <p:spPr bwMode="auto">
          <a:xfrm>
            <a:off x="1102784" y="1341439"/>
            <a:ext cx="10564283" cy="506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6700" indent="-266700" eaLnBrk="1" hangingPunct="1">
              <a:lnSpc>
                <a:spcPct val="150000"/>
              </a:lnSpc>
            </a:pPr>
            <a:endParaRPr lang="en-US" altLang="zh-CN" sz="2000" b="1" dirty="0">
              <a:solidFill>
                <a:srgbClr val="FF0000"/>
              </a:solidFill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37892" name="TextBox 10"/>
          <p:cNvSpPr txBox="1">
            <a:spLocks noChangeArrowheads="1"/>
          </p:cNvSpPr>
          <p:nvPr/>
        </p:nvSpPr>
        <p:spPr bwMode="auto">
          <a:xfrm>
            <a:off x="1102784" y="2857501"/>
            <a:ext cx="11089216" cy="1050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buFont typeface="Wingdings" pitchFamily="2" charset="2"/>
              <a:buChar char="u"/>
            </a:pPr>
            <a:endParaRPr lang="en-US" altLang="zh-CN" sz="2000" b="1" dirty="0">
              <a:ea typeface="黑体" pitchFamily="49" charset="-122"/>
              <a:sym typeface="黑体" pitchFamily="49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96262" name="TextBox 10"/>
          <p:cNvSpPr txBox="1">
            <a:spLocks noChangeArrowheads="1"/>
          </p:cNvSpPr>
          <p:nvPr/>
        </p:nvSpPr>
        <p:spPr bwMode="auto">
          <a:xfrm>
            <a:off x="762000" y="1285876"/>
            <a:ext cx="11430000" cy="93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  <a:buFont typeface="Wingdings" pitchFamily="2" charset="2"/>
              <a:buChar char="u"/>
              <a:defRPr/>
            </a:pPr>
            <a:r>
              <a:rPr lang="zh-CN" altLang="en-US" sz="2400" dirty="0">
                <a:latin typeface="Arial" pitchFamily="34" charset="0"/>
                <a:ea typeface="黑体" pitchFamily="49" charset="-122"/>
                <a:sym typeface="黑体" pitchFamily="49" charset="-122"/>
              </a:rPr>
              <a:t>举例分析</a:t>
            </a:r>
          </a:p>
          <a:p>
            <a:pPr marL="358775" indent="-185738" eaLnBrk="1" hangingPunct="1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zh-CN" altLang="en-US" dirty="0">
                <a:latin typeface="Arial" pitchFamily="34" charset="0"/>
                <a:ea typeface="黑体" pitchFamily="49" charset="-122"/>
                <a:sym typeface="黑体" pitchFamily="49" charset="-122"/>
              </a:rPr>
              <a:t>确定绝缘设计标准（上限外施电场）</a:t>
            </a:r>
            <a:endParaRPr lang="en-US" altLang="zh-CN" dirty="0">
              <a:latin typeface="Arial" pitchFamily="34" charset="0"/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37894" name="Rectangle 9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37895" name="Rectangle 11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graphicFrame>
        <p:nvGraphicFramePr>
          <p:cNvPr id="13" name="表格 12"/>
          <p:cNvGraphicFramePr>
            <a:graphicFrameLocks noGrp="1"/>
          </p:cNvGraphicFramePr>
          <p:nvPr/>
        </p:nvGraphicFramePr>
        <p:xfrm>
          <a:off x="666751" y="2143125"/>
          <a:ext cx="10953826" cy="4152334"/>
        </p:xfrm>
        <a:graphic>
          <a:graphicData uri="http://schemas.openxmlformats.org/drawingml/2006/table">
            <a:tbl>
              <a:tblPr/>
              <a:tblGrid>
                <a:gridCol w="1905016"/>
                <a:gridCol w="3619525"/>
                <a:gridCol w="2190765"/>
                <a:gridCol w="1619261"/>
                <a:gridCol w="1619259"/>
              </a:tblGrid>
              <a:tr h="442700">
                <a:tc>
                  <a:txBody>
                    <a:bodyPr/>
                    <a:lstStyle/>
                    <a:p>
                      <a:pPr indent="127000"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CN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潜在失效方式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0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CN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实验条件的阈值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0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CN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应用条件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0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CN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理论阈值</a:t>
                      </a:r>
                      <a:r>
                        <a:rPr lang="en-US" sz="1300" b="1" i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E</a:t>
                      </a:r>
                      <a:r>
                        <a:rPr lang="en-US" sz="1300" b="1" kern="100" baseline="-250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50%</a:t>
                      </a:r>
                      <a:r>
                        <a:rPr lang="zh-CN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，</a:t>
                      </a:r>
                      <a:r>
                        <a:rPr lang="en-US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kV/cm</a:t>
                      </a:r>
                      <a:endParaRPr lang="zh-CN" sz="1300" b="1" kern="100" dirty="0">
                        <a:latin typeface="Times New Roman"/>
                        <a:ea typeface="黑体" pitchFamily="49" charset="-122"/>
                        <a:cs typeface="Times New Roman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0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CN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给定外施电场</a:t>
                      </a:r>
                      <a:r>
                        <a:rPr lang="en-US" sz="1300" b="1" i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E</a:t>
                      </a:r>
                      <a:r>
                        <a:rPr lang="en-US" sz="1300" b="1" kern="100" baseline="-250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90</a:t>
                      </a:r>
                      <a:r>
                        <a:rPr lang="en-US" sz="1300" b="1" kern="100" baseline="-25000" dirty="0" smtClean="0">
                          <a:latin typeface="Times New Roman"/>
                          <a:ea typeface="黑体" pitchFamily="49" charset="-122"/>
                          <a:cs typeface="Times New Roman"/>
                        </a:rPr>
                        <a:t>%</a:t>
                      </a:r>
                      <a:r>
                        <a:rPr lang="en-US" altLang="zh-CN" sz="1300" b="1" kern="100" dirty="0" smtClean="0">
                          <a:latin typeface="Times New Roman"/>
                          <a:ea typeface="黑体" pitchFamily="49" charset="-122"/>
                          <a:cs typeface="Times New Roman"/>
                        </a:rPr>
                        <a:t>,</a:t>
                      </a:r>
                      <a:r>
                        <a:rPr lang="en-US" sz="1300" b="1" kern="100" dirty="0" smtClean="0">
                          <a:latin typeface="Times New Roman"/>
                          <a:ea typeface="黑体" pitchFamily="49" charset="-122"/>
                          <a:cs typeface="Times New Roman"/>
                        </a:rPr>
                        <a:t>kV/cm</a:t>
                      </a:r>
                      <a:endParaRPr lang="zh-CN" sz="1300" b="1" kern="100" dirty="0">
                        <a:latin typeface="Times New Roman"/>
                        <a:ea typeface="黑体" pitchFamily="49" charset="-122"/>
                        <a:cs typeface="Times New Roman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4622">
                <a:tc>
                  <a:txBody>
                    <a:bodyPr/>
                    <a:lstStyle/>
                    <a:p>
                      <a:pPr indent="127000"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CN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气体击穿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00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CN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对于</a:t>
                      </a:r>
                      <a:r>
                        <a:rPr lang="en-US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SF</a:t>
                      </a:r>
                      <a:r>
                        <a:rPr lang="en-US" sz="1300" b="1" kern="100" baseline="-250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6</a:t>
                      </a:r>
                      <a:r>
                        <a:rPr lang="zh-CN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，当</a:t>
                      </a:r>
                      <a:r>
                        <a:rPr lang="en-US" sz="1300" b="1" i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g</a:t>
                      </a:r>
                      <a:r>
                        <a:rPr lang="en-US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=5 mm</a:t>
                      </a:r>
                      <a:r>
                        <a:rPr lang="zh-CN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、</a:t>
                      </a:r>
                      <a:r>
                        <a:rPr lang="en-US" sz="1300" b="1" i="1" kern="100" dirty="0" err="1">
                          <a:latin typeface="Times New Roman"/>
                          <a:ea typeface="黑体" pitchFamily="49" charset="-122"/>
                          <a:cs typeface="Times New Roman"/>
                        </a:rPr>
                        <a:t>t</a:t>
                      </a:r>
                      <a:r>
                        <a:rPr lang="en-US" sz="1300" b="1" i="1" kern="100" baseline="-25000" dirty="0" err="1">
                          <a:latin typeface="Times New Roman"/>
                          <a:ea typeface="黑体" pitchFamily="49" charset="-122"/>
                          <a:cs typeface="Times New Roman"/>
                        </a:rPr>
                        <a:t>eff</a:t>
                      </a:r>
                      <a:r>
                        <a:rPr lang="en-US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=40 ns</a:t>
                      </a:r>
                      <a:r>
                        <a:rPr lang="zh-CN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、</a:t>
                      </a:r>
                      <a:r>
                        <a:rPr lang="en-US" sz="1300" b="1" i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P</a:t>
                      </a:r>
                      <a:r>
                        <a:rPr lang="en-US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=2.7 </a:t>
                      </a:r>
                      <a:r>
                        <a:rPr lang="en-US" sz="1300" b="1" kern="100" dirty="0" err="1">
                          <a:latin typeface="Times New Roman"/>
                          <a:ea typeface="黑体" pitchFamily="49" charset="-122"/>
                          <a:cs typeface="Times New Roman"/>
                        </a:rPr>
                        <a:t>atm</a:t>
                      </a:r>
                      <a:r>
                        <a:rPr lang="zh-CN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时，</a:t>
                      </a:r>
                      <a:r>
                        <a:rPr lang="en-US" sz="1300" b="1" i="1" kern="100" dirty="0" err="1">
                          <a:latin typeface="Times New Roman"/>
                          <a:ea typeface="黑体" pitchFamily="49" charset="-122"/>
                          <a:cs typeface="Times New Roman"/>
                        </a:rPr>
                        <a:t>E</a:t>
                      </a:r>
                      <a:r>
                        <a:rPr lang="en-US" sz="1300" b="1" i="1" kern="100" baseline="-25000" dirty="0" err="1">
                          <a:latin typeface="Times New Roman"/>
                          <a:ea typeface="黑体" pitchFamily="49" charset="-122"/>
                          <a:cs typeface="Times New Roman"/>
                        </a:rPr>
                        <a:t>g</a:t>
                      </a:r>
                      <a:r>
                        <a:rPr lang="en-US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=240 kV/cm [</a:t>
                      </a:r>
                      <a:r>
                        <a:rPr lang="en-US" sz="1300" b="1" u="none" strike="noStrike" kern="100" dirty="0">
                          <a:solidFill>
                            <a:srgbClr val="0000FF"/>
                          </a:solidFill>
                          <a:latin typeface="Times New Roman"/>
                          <a:ea typeface="黑体" pitchFamily="49" charset="-122"/>
                          <a:cs typeface="Times New Roman"/>
                          <a:hlinkClick r:id="" action="ppaction://hlinkfile" tooltip="Ren, 2013 (In Chinese) #1102"/>
                        </a:rPr>
                        <a:t>79</a:t>
                      </a:r>
                      <a:r>
                        <a:rPr lang="en-US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]</a:t>
                      </a:r>
                      <a:endParaRPr lang="zh-CN" sz="1300" b="1" kern="100" dirty="0">
                        <a:latin typeface="Times New Roman"/>
                        <a:ea typeface="黑体" pitchFamily="49" charset="-122"/>
                        <a:cs typeface="Times New Roman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00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1300" b="1" i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g'</a:t>
                      </a:r>
                      <a:r>
                        <a:rPr lang="en-US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=87 mm</a:t>
                      </a:r>
                      <a:r>
                        <a:rPr lang="zh-CN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，</a:t>
                      </a:r>
                      <a:r>
                        <a:rPr lang="en-US" sz="1300" b="1" i="1" kern="100" dirty="0" err="1">
                          <a:latin typeface="Times New Roman"/>
                          <a:ea typeface="黑体" pitchFamily="49" charset="-122"/>
                          <a:cs typeface="Times New Roman"/>
                        </a:rPr>
                        <a:t>t</a:t>
                      </a:r>
                      <a:r>
                        <a:rPr lang="en-US" sz="1300" b="1" i="1" kern="100" baseline="-25000" dirty="0" err="1">
                          <a:latin typeface="Times New Roman"/>
                          <a:ea typeface="黑体" pitchFamily="49" charset="-122"/>
                          <a:cs typeface="Times New Roman"/>
                        </a:rPr>
                        <a:t>eff</a:t>
                      </a:r>
                      <a:r>
                        <a:rPr lang="en-US" sz="1300" b="1" i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'</a:t>
                      </a:r>
                      <a:r>
                        <a:rPr lang="en-US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=45 ns</a:t>
                      </a:r>
                      <a:endParaRPr lang="zh-CN" sz="1300" b="1" kern="100" dirty="0">
                        <a:latin typeface="Times New Roman"/>
                        <a:ea typeface="黑体" pitchFamily="49" charset="-122"/>
                        <a:cs typeface="Times New Roman"/>
                      </a:endParaRPr>
                    </a:p>
                    <a:p>
                      <a:pPr indent="127000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1300" b="1" i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P'</a:t>
                      </a:r>
                      <a:r>
                        <a:rPr lang="en-US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=5 </a:t>
                      </a:r>
                      <a:r>
                        <a:rPr lang="en-US" sz="1300" b="1" kern="100" dirty="0" err="1">
                          <a:latin typeface="Times New Roman"/>
                          <a:ea typeface="黑体" pitchFamily="49" charset="-122"/>
                          <a:cs typeface="Times New Roman"/>
                        </a:rPr>
                        <a:t>atm</a:t>
                      </a:r>
                      <a:endParaRPr lang="zh-CN" sz="1300" b="1" kern="100" dirty="0">
                        <a:latin typeface="Times New Roman"/>
                        <a:ea typeface="黑体" pitchFamily="49" charset="-122"/>
                        <a:cs typeface="Times New Roman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00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187</a:t>
                      </a:r>
                      <a:endParaRPr lang="zh-CN" sz="1300" b="1" kern="100" dirty="0">
                        <a:latin typeface="Times New Roman"/>
                        <a:ea typeface="黑体" pitchFamily="49" charset="-122"/>
                        <a:cs typeface="Times New Roman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00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136.5</a:t>
                      </a:r>
                      <a:endParaRPr lang="zh-CN" sz="1300" b="1" kern="100" dirty="0">
                        <a:latin typeface="Times New Roman"/>
                        <a:ea typeface="黑体" pitchFamily="49" charset="-122"/>
                        <a:cs typeface="Times New Roman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042978">
                <a:tc>
                  <a:txBody>
                    <a:bodyPr/>
                    <a:lstStyle/>
                    <a:p>
                      <a:pPr indent="127000"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CN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真空击穿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00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CN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对于不锈钢，当</a:t>
                      </a:r>
                      <a:r>
                        <a:rPr lang="en-US" sz="1300" b="1" i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g</a:t>
                      </a:r>
                      <a:r>
                        <a:rPr lang="en-US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=17 mm</a:t>
                      </a:r>
                      <a:r>
                        <a:rPr lang="zh-CN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、</a:t>
                      </a:r>
                      <a:r>
                        <a:rPr lang="en-US" sz="1300" b="1" i="1" kern="100" dirty="0" err="1">
                          <a:latin typeface="Times New Roman"/>
                          <a:ea typeface="黑体" pitchFamily="49" charset="-122"/>
                          <a:cs typeface="Times New Roman"/>
                        </a:rPr>
                        <a:t>t</a:t>
                      </a:r>
                      <a:r>
                        <a:rPr lang="en-US" sz="1300" b="1" i="1" kern="100" baseline="-25000" dirty="0" err="1">
                          <a:latin typeface="Times New Roman"/>
                          <a:ea typeface="黑体" pitchFamily="49" charset="-122"/>
                          <a:cs typeface="Times New Roman"/>
                        </a:rPr>
                        <a:t>eff</a:t>
                      </a:r>
                      <a:r>
                        <a:rPr lang="en-US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=100 </a:t>
                      </a:r>
                      <a:r>
                        <a:rPr lang="en-US" sz="1300" b="1" kern="100" dirty="0" err="1" smtClean="0">
                          <a:latin typeface="Times New Roman"/>
                          <a:ea typeface="黑体" pitchFamily="49" charset="-122"/>
                          <a:cs typeface="Times New Roman"/>
                        </a:rPr>
                        <a:t>ns,</a:t>
                      </a:r>
                      <a:r>
                        <a:rPr lang="en-US" sz="1300" b="1" i="1" kern="100" dirty="0" err="1" smtClean="0">
                          <a:latin typeface="Times New Roman"/>
                          <a:ea typeface="黑体" pitchFamily="49" charset="-122"/>
                          <a:cs typeface="Times New Roman"/>
                        </a:rPr>
                        <a:t>E</a:t>
                      </a:r>
                      <a:r>
                        <a:rPr lang="en-US" sz="1300" b="1" i="1" kern="100" baseline="-25000" dirty="0" err="1" smtClean="0">
                          <a:latin typeface="Times New Roman"/>
                          <a:ea typeface="黑体" pitchFamily="49" charset="-122"/>
                          <a:cs typeface="Times New Roman"/>
                        </a:rPr>
                        <a:t>v</a:t>
                      </a:r>
                      <a:r>
                        <a:rPr lang="en-US" sz="1300" b="1" kern="100" dirty="0" smtClean="0">
                          <a:latin typeface="Times New Roman"/>
                          <a:ea typeface="黑体" pitchFamily="49" charset="-122"/>
                          <a:cs typeface="Times New Roman"/>
                        </a:rPr>
                        <a:t>=300 </a:t>
                      </a:r>
                      <a:r>
                        <a:rPr lang="en-US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kV/cm [</a:t>
                      </a:r>
                      <a:r>
                        <a:rPr lang="en-US" sz="1300" b="1" u="none" strike="noStrike" kern="100" dirty="0">
                          <a:solidFill>
                            <a:srgbClr val="0000FF"/>
                          </a:solidFill>
                          <a:latin typeface="Times New Roman"/>
                          <a:ea typeface="黑体" pitchFamily="49" charset="-122"/>
                          <a:cs typeface="Times New Roman"/>
                          <a:hlinkClick r:id="" action="ppaction://hlinkfile" tooltip="Adler, 1996 #605"/>
                        </a:rPr>
                        <a:t>17</a:t>
                      </a:r>
                      <a:r>
                        <a:rPr lang="en-US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]</a:t>
                      </a:r>
                      <a:endParaRPr lang="zh-CN" sz="1300" b="1" kern="100" dirty="0">
                        <a:latin typeface="Times New Roman"/>
                        <a:ea typeface="黑体" pitchFamily="49" charset="-122"/>
                        <a:cs typeface="Times New Roman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00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1300" b="1" i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g'</a:t>
                      </a:r>
                      <a:r>
                        <a:rPr lang="en-US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=87 mm</a:t>
                      </a:r>
                      <a:r>
                        <a:rPr lang="zh-CN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，</a:t>
                      </a:r>
                      <a:r>
                        <a:rPr lang="en-US" sz="1300" b="1" i="1" kern="100" dirty="0" err="1">
                          <a:latin typeface="Times New Roman"/>
                          <a:ea typeface="黑体" pitchFamily="49" charset="-122"/>
                          <a:cs typeface="Times New Roman"/>
                        </a:rPr>
                        <a:t>t</a:t>
                      </a:r>
                      <a:r>
                        <a:rPr lang="en-US" sz="1300" b="1" i="1" kern="100" baseline="-25000" dirty="0" err="1">
                          <a:latin typeface="Times New Roman"/>
                          <a:ea typeface="黑体" pitchFamily="49" charset="-122"/>
                          <a:cs typeface="Times New Roman"/>
                        </a:rPr>
                        <a:t>eff</a:t>
                      </a:r>
                      <a:r>
                        <a:rPr lang="en-US" sz="1300" b="1" i="1" kern="100" baseline="300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'</a:t>
                      </a:r>
                      <a:r>
                        <a:rPr lang="en-US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=45 ns</a:t>
                      </a:r>
                      <a:endParaRPr lang="zh-CN" sz="1300" b="1" kern="100" dirty="0">
                        <a:latin typeface="Times New Roman"/>
                        <a:ea typeface="黑体" pitchFamily="49" charset="-122"/>
                        <a:cs typeface="Times New Roman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00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198</a:t>
                      </a:r>
                      <a:endParaRPr lang="zh-CN" sz="1300" b="1" kern="100" dirty="0">
                        <a:latin typeface="Times New Roman"/>
                        <a:ea typeface="黑体" pitchFamily="49" charset="-122"/>
                        <a:cs typeface="Times New Roman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00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105</a:t>
                      </a:r>
                      <a:endParaRPr lang="zh-CN" sz="1300" b="1" kern="100" dirty="0">
                        <a:latin typeface="Times New Roman"/>
                        <a:ea typeface="黑体" pitchFamily="49" charset="-122"/>
                        <a:cs typeface="Times New Roman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05627">
                <a:tc>
                  <a:txBody>
                    <a:bodyPr/>
                    <a:lstStyle/>
                    <a:p>
                      <a:pPr indent="127000"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CN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真空沿面闪络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00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CN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对于</a:t>
                      </a:r>
                      <a:r>
                        <a:rPr lang="en-US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Nylon</a:t>
                      </a:r>
                      <a:r>
                        <a:rPr lang="zh-CN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，当</a:t>
                      </a:r>
                      <a:r>
                        <a:rPr lang="en-US" sz="1300" b="1" i="1" kern="100" dirty="0" err="1">
                          <a:latin typeface="Times New Roman"/>
                          <a:ea typeface="黑体" pitchFamily="49" charset="-122"/>
                          <a:cs typeface="Times New Roman"/>
                        </a:rPr>
                        <a:t>A</a:t>
                      </a:r>
                      <a:r>
                        <a:rPr lang="en-US" sz="1300" b="1" i="1" kern="100" baseline="-25000" dirty="0" err="1">
                          <a:latin typeface="Times New Roman"/>
                          <a:ea typeface="黑体" pitchFamily="49" charset="-122"/>
                          <a:cs typeface="Times New Roman"/>
                        </a:rPr>
                        <a:t>vf</a:t>
                      </a:r>
                      <a:r>
                        <a:rPr lang="en-US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=942 mm</a:t>
                      </a:r>
                      <a:r>
                        <a:rPr lang="en-US" sz="1300" b="1" kern="100" baseline="300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2</a:t>
                      </a:r>
                      <a:r>
                        <a:rPr lang="zh-CN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、</a:t>
                      </a:r>
                      <a:r>
                        <a:rPr lang="en-US" sz="1300" b="1" i="1" kern="100" dirty="0" err="1">
                          <a:latin typeface="Times New Roman"/>
                          <a:ea typeface="黑体" pitchFamily="49" charset="-122"/>
                          <a:cs typeface="Times New Roman"/>
                        </a:rPr>
                        <a:t>t</a:t>
                      </a:r>
                      <a:r>
                        <a:rPr lang="en-US" sz="1300" b="1" i="1" kern="100" baseline="-25000" dirty="0" err="1">
                          <a:latin typeface="Times New Roman"/>
                          <a:ea typeface="黑体" pitchFamily="49" charset="-122"/>
                          <a:cs typeface="Times New Roman"/>
                        </a:rPr>
                        <a:t>eff</a:t>
                      </a:r>
                      <a:r>
                        <a:rPr lang="en-US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=30 ns</a:t>
                      </a:r>
                      <a:r>
                        <a:rPr lang="zh-CN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时，</a:t>
                      </a:r>
                      <a:r>
                        <a:rPr lang="en-US" sz="1300" b="1" i="1" kern="100" dirty="0" err="1">
                          <a:latin typeface="Times New Roman"/>
                          <a:ea typeface="黑体" pitchFamily="49" charset="-122"/>
                          <a:cs typeface="Times New Roman"/>
                        </a:rPr>
                        <a:t>E</a:t>
                      </a:r>
                      <a:r>
                        <a:rPr lang="en-US" sz="1300" b="1" i="1" kern="100" baseline="-25000" dirty="0" err="1">
                          <a:latin typeface="Times New Roman"/>
                          <a:ea typeface="黑体" pitchFamily="49" charset="-122"/>
                          <a:cs typeface="Times New Roman"/>
                        </a:rPr>
                        <a:t>vf</a:t>
                      </a:r>
                      <a:r>
                        <a:rPr lang="en-US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=150 kV/cm [</a:t>
                      </a:r>
                      <a:r>
                        <a:rPr lang="en-US" sz="1300" b="1" u="none" strike="noStrike" kern="100" dirty="0">
                          <a:solidFill>
                            <a:srgbClr val="0000FF"/>
                          </a:solidFill>
                          <a:latin typeface="Times New Roman"/>
                          <a:ea typeface="黑体" pitchFamily="49" charset="-122"/>
                          <a:cs typeface="Times New Roman"/>
                          <a:hlinkClick r:id="" action="ppaction://hlinkfile" tooltip="Yan, 2007 #430"/>
                        </a:rPr>
                        <a:t>20</a:t>
                      </a:r>
                      <a:r>
                        <a:rPr lang="en-US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]</a:t>
                      </a:r>
                      <a:endParaRPr lang="zh-CN" sz="1300" b="1" kern="100" dirty="0">
                        <a:latin typeface="Times New Roman"/>
                        <a:ea typeface="黑体" pitchFamily="49" charset="-122"/>
                        <a:cs typeface="Times New Roman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00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1300" b="1" i="1" kern="100" dirty="0" err="1">
                          <a:latin typeface="Times New Roman"/>
                          <a:ea typeface="黑体" pitchFamily="49" charset="-122"/>
                          <a:cs typeface="Times New Roman"/>
                        </a:rPr>
                        <a:t>A</a:t>
                      </a:r>
                      <a:r>
                        <a:rPr lang="en-US" sz="1300" b="1" i="1" kern="100" baseline="-25000" dirty="0" err="1">
                          <a:latin typeface="Times New Roman"/>
                          <a:ea typeface="黑体" pitchFamily="49" charset="-122"/>
                          <a:cs typeface="Times New Roman"/>
                        </a:rPr>
                        <a:t>vf</a:t>
                      </a:r>
                      <a:r>
                        <a:rPr lang="en-US" sz="1300" b="1" i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'</a:t>
                      </a:r>
                      <a:r>
                        <a:rPr lang="en-US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=1.4×10</a:t>
                      </a:r>
                      <a:r>
                        <a:rPr lang="en-US" sz="1300" b="1" kern="100" baseline="300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5</a:t>
                      </a:r>
                      <a:r>
                        <a:rPr lang="en-US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 mm</a:t>
                      </a:r>
                      <a:r>
                        <a:rPr lang="en-US" sz="1300" b="1" kern="100" baseline="300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2</a:t>
                      </a:r>
                      <a:endParaRPr lang="zh-CN" sz="1300" b="1" kern="100" dirty="0">
                        <a:latin typeface="Times New Roman"/>
                        <a:ea typeface="黑体" pitchFamily="49" charset="-122"/>
                        <a:cs typeface="Times New Roman"/>
                      </a:endParaRPr>
                    </a:p>
                    <a:p>
                      <a:pPr indent="127000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1300" b="1" i="1" kern="100" dirty="0" err="1">
                          <a:latin typeface="Times New Roman"/>
                          <a:ea typeface="黑体" pitchFamily="49" charset="-122"/>
                          <a:cs typeface="Times New Roman"/>
                        </a:rPr>
                        <a:t>t</a:t>
                      </a:r>
                      <a:r>
                        <a:rPr lang="en-US" sz="1300" b="1" i="1" kern="100" baseline="-25000" dirty="0" err="1">
                          <a:latin typeface="Times New Roman"/>
                          <a:ea typeface="黑体" pitchFamily="49" charset="-122"/>
                          <a:cs typeface="Times New Roman"/>
                        </a:rPr>
                        <a:t>eff</a:t>
                      </a:r>
                      <a:r>
                        <a:rPr lang="en-US" sz="1300" b="1" i="1" kern="100" baseline="300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'</a:t>
                      </a:r>
                      <a:r>
                        <a:rPr lang="en-US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=45 ns</a:t>
                      </a:r>
                      <a:endParaRPr lang="zh-CN" sz="1300" b="1" kern="100" dirty="0">
                        <a:latin typeface="Times New Roman"/>
                        <a:ea typeface="黑体" pitchFamily="49" charset="-122"/>
                        <a:cs typeface="Times New Roman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00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85</a:t>
                      </a:r>
                      <a:endParaRPr lang="zh-CN" sz="1300" b="1" kern="100" dirty="0">
                        <a:latin typeface="Times New Roman"/>
                        <a:ea typeface="黑体" pitchFamily="49" charset="-122"/>
                        <a:cs typeface="Times New Roman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00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71</a:t>
                      </a:r>
                      <a:endParaRPr lang="zh-CN" sz="1300" b="1" kern="100" dirty="0">
                        <a:latin typeface="Times New Roman"/>
                        <a:ea typeface="黑体" pitchFamily="49" charset="-122"/>
                        <a:cs typeface="Times New Roman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834383">
                <a:tc>
                  <a:txBody>
                    <a:bodyPr/>
                    <a:lstStyle/>
                    <a:p>
                      <a:pPr indent="127000"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CN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固体击穿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0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CN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对于</a:t>
                      </a:r>
                      <a:r>
                        <a:rPr lang="en-US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Nylon</a:t>
                      </a:r>
                      <a:r>
                        <a:rPr lang="zh-CN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，当</a:t>
                      </a:r>
                      <a:r>
                        <a:rPr lang="en-US" sz="1300" b="1" i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d</a:t>
                      </a:r>
                      <a:r>
                        <a:rPr lang="en-US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= 1 mm</a:t>
                      </a:r>
                      <a:r>
                        <a:rPr lang="zh-CN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、</a:t>
                      </a:r>
                      <a:r>
                        <a:rPr lang="en-US" sz="1300" b="1" i="1" kern="100" dirty="0" err="1">
                          <a:latin typeface="Times New Roman"/>
                          <a:ea typeface="黑体" pitchFamily="49" charset="-122"/>
                          <a:cs typeface="Times New Roman"/>
                        </a:rPr>
                        <a:t>t</a:t>
                      </a:r>
                      <a:r>
                        <a:rPr lang="en-US" sz="1300" b="1" i="1" kern="100" baseline="-25000" dirty="0" err="1">
                          <a:latin typeface="Times New Roman"/>
                          <a:ea typeface="黑体" pitchFamily="49" charset="-122"/>
                          <a:cs typeface="Times New Roman"/>
                        </a:rPr>
                        <a:t>eff</a:t>
                      </a:r>
                      <a:r>
                        <a:rPr lang="en-US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=10 ns</a:t>
                      </a:r>
                      <a:r>
                        <a:rPr lang="zh-CN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时，</a:t>
                      </a:r>
                      <a:r>
                        <a:rPr lang="en-US" sz="1300" b="1" i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E</a:t>
                      </a:r>
                      <a:r>
                        <a:rPr lang="en-US" sz="1300" b="1" i="1" kern="100" baseline="-250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s</a:t>
                      </a:r>
                      <a:r>
                        <a:rPr lang="en-US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=1.58 MV/cm [</a:t>
                      </a:r>
                      <a:r>
                        <a:rPr lang="en-US" sz="1300" b="1" u="none" strike="noStrike" kern="100" dirty="0">
                          <a:solidFill>
                            <a:srgbClr val="0000FF"/>
                          </a:solidFill>
                          <a:latin typeface="Times New Roman"/>
                          <a:ea typeface="黑体" pitchFamily="49" charset="-122"/>
                          <a:cs typeface="Times New Roman"/>
                          <a:hlinkClick r:id="" action="ppaction://hlinkfile" tooltip="Zhao, 2011 #449"/>
                        </a:rPr>
                        <a:t>43</a:t>
                      </a:r>
                      <a:r>
                        <a:rPr lang="en-US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]</a:t>
                      </a:r>
                      <a:endParaRPr lang="zh-CN" sz="1300" b="1" kern="100" dirty="0">
                        <a:latin typeface="Times New Roman"/>
                        <a:ea typeface="黑体" pitchFamily="49" charset="-122"/>
                        <a:cs typeface="Times New Roman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0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1300" b="1" i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d'</a:t>
                      </a:r>
                      <a:r>
                        <a:rPr lang="en-US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=13 mm</a:t>
                      </a:r>
                      <a:endParaRPr lang="zh-CN" sz="1300" b="1" kern="100" dirty="0">
                        <a:latin typeface="Times New Roman"/>
                        <a:ea typeface="黑体" pitchFamily="49" charset="-122"/>
                        <a:cs typeface="Times New Roman"/>
                      </a:endParaRPr>
                    </a:p>
                    <a:p>
                      <a:pPr indent="127000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1300" b="1" i="1" kern="100" dirty="0" err="1">
                          <a:latin typeface="Times New Roman"/>
                          <a:ea typeface="黑体" pitchFamily="49" charset="-122"/>
                          <a:cs typeface="Times New Roman"/>
                        </a:rPr>
                        <a:t>t</a:t>
                      </a:r>
                      <a:r>
                        <a:rPr lang="en-US" sz="1300" b="1" i="1" kern="100" baseline="-25000" dirty="0" err="1">
                          <a:latin typeface="Times New Roman"/>
                          <a:ea typeface="黑体" pitchFamily="49" charset="-122"/>
                          <a:cs typeface="Times New Roman"/>
                        </a:rPr>
                        <a:t>eff</a:t>
                      </a:r>
                      <a:r>
                        <a:rPr lang="en-US" sz="1300" b="1" i="1" kern="100" baseline="300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'</a:t>
                      </a:r>
                      <a:r>
                        <a:rPr lang="en-US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=45 ns</a:t>
                      </a:r>
                      <a:endParaRPr lang="zh-CN" sz="1300" b="1" kern="100" dirty="0">
                        <a:latin typeface="Times New Roman"/>
                        <a:ea typeface="黑体" pitchFamily="49" charset="-122"/>
                        <a:cs typeface="Times New Roman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0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848</a:t>
                      </a:r>
                      <a:endParaRPr lang="zh-CN" sz="1300" b="1" kern="100" dirty="0">
                        <a:latin typeface="Times New Roman"/>
                        <a:ea typeface="黑体" pitchFamily="49" charset="-122"/>
                        <a:cs typeface="Times New Roman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0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151</a:t>
                      </a:r>
                      <a:endParaRPr lang="zh-CN" sz="1300" b="1" kern="100" dirty="0">
                        <a:latin typeface="Times New Roman"/>
                        <a:ea typeface="黑体" pitchFamily="49" charset="-122"/>
                        <a:cs typeface="Times New Roman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7925" name="Text Box 4"/>
          <p:cNvSpPr txBox="1">
            <a:spLocks noChangeArrowheads="1"/>
          </p:cNvSpPr>
          <p:nvPr/>
        </p:nvSpPr>
        <p:spPr bwMode="auto">
          <a:xfrm>
            <a:off x="1172634" y="476251"/>
            <a:ext cx="1025736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3600" dirty="0">
                <a:solidFill>
                  <a:schemeClr val="tx2"/>
                </a:solidFill>
                <a:ea typeface="黑体" pitchFamily="49" charset="-122"/>
                <a:sym typeface="黑体" pitchFamily="49" charset="-122"/>
              </a:rPr>
              <a:t>5 </a:t>
            </a:r>
            <a:r>
              <a:rPr lang="zh-CN" altLang="en-US" sz="3600" dirty="0">
                <a:solidFill>
                  <a:schemeClr val="tx2"/>
                </a:solidFill>
                <a:ea typeface="黑体" pitchFamily="49" charset="-122"/>
                <a:sym typeface="黑体" pitchFamily="49" charset="-122"/>
              </a:rPr>
              <a:t>实际应用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接连接符 8"/>
          <p:cNvCxnSpPr/>
          <p:nvPr/>
        </p:nvCxnSpPr>
        <p:spPr>
          <a:xfrm>
            <a:off x="857251" y="1357314"/>
            <a:ext cx="102870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580" name="TextBox 10"/>
          <p:cNvSpPr txBox="1">
            <a:spLocks noChangeArrowheads="1"/>
          </p:cNvSpPr>
          <p:nvPr/>
        </p:nvSpPr>
        <p:spPr bwMode="auto">
          <a:xfrm>
            <a:off x="1102784" y="1341439"/>
            <a:ext cx="10564283" cy="506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6700" indent="-266700" eaLnBrk="1" hangingPunct="1">
              <a:lnSpc>
                <a:spcPct val="150000"/>
              </a:lnSpc>
            </a:pPr>
            <a:endParaRPr lang="en-US" altLang="zh-CN" sz="2000" b="1" dirty="0">
              <a:solidFill>
                <a:srgbClr val="FF0000"/>
              </a:solidFill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24581" name="TextBox 10"/>
          <p:cNvSpPr txBox="1">
            <a:spLocks noChangeArrowheads="1"/>
          </p:cNvSpPr>
          <p:nvPr/>
        </p:nvSpPr>
        <p:spPr bwMode="auto">
          <a:xfrm>
            <a:off x="1102784" y="2857501"/>
            <a:ext cx="11089216" cy="1050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buFont typeface="Wingdings" pitchFamily="2" charset="2"/>
              <a:buChar char="u"/>
            </a:pPr>
            <a:endParaRPr lang="en-US" altLang="zh-CN" sz="2000" b="1" dirty="0">
              <a:ea typeface="黑体" pitchFamily="49" charset="-122"/>
              <a:sym typeface="黑体" pitchFamily="49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96262" name="TextBox 10"/>
          <p:cNvSpPr txBox="1">
            <a:spLocks noChangeArrowheads="1"/>
          </p:cNvSpPr>
          <p:nvPr/>
        </p:nvSpPr>
        <p:spPr bwMode="auto">
          <a:xfrm>
            <a:off x="762000" y="1285876"/>
            <a:ext cx="11430000" cy="93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  <a:buFont typeface="Wingdings" pitchFamily="2" charset="2"/>
              <a:buChar char="u"/>
              <a:defRPr/>
            </a:pPr>
            <a:r>
              <a:rPr lang="zh-CN" altLang="en-US" sz="2400" dirty="0">
                <a:latin typeface="Arial" pitchFamily="34" charset="0"/>
                <a:ea typeface="黑体" pitchFamily="49" charset="-122"/>
                <a:sym typeface="黑体" pitchFamily="49" charset="-122"/>
              </a:rPr>
              <a:t>举例分析</a:t>
            </a:r>
          </a:p>
          <a:p>
            <a:pPr marL="358775" indent="-185738" eaLnBrk="1" hangingPunct="1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zh-CN" altLang="en-US" dirty="0">
                <a:latin typeface="Arial" pitchFamily="34" charset="0"/>
                <a:ea typeface="黑体" pitchFamily="49" charset="-122"/>
                <a:sym typeface="黑体" pitchFamily="49" charset="-122"/>
              </a:rPr>
              <a:t>电场仿真优化</a:t>
            </a:r>
            <a:endParaRPr lang="en-US" altLang="zh-CN" dirty="0">
              <a:latin typeface="Arial" pitchFamily="34" charset="0"/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24583" name="Rectangle 9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24584" name="Rectangle 11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24585" name="Rectangle 2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24586" name="Rectangle 4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graphicFrame>
        <p:nvGraphicFramePr>
          <p:cNvPr id="14" name="表格 13"/>
          <p:cNvGraphicFramePr>
            <a:graphicFrameLocks noGrp="1"/>
          </p:cNvGraphicFramePr>
          <p:nvPr/>
        </p:nvGraphicFramePr>
        <p:xfrm>
          <a:off x="5619751" y="2000250"/>
          <a:ext cx="6381796" cy="3771807"/>
        </p:xfrm>
        <a:graphic>
          <a:graphicData uri="http://schemas.openxmlformats.org/drawingml/2006/table">
            <a:tbl>
              <a:tblPr/>
              <a:tblGrid>
                <a:gridCol w="1595449"/>
                <a:gridCol w="1595449"/>
                <a:gridCol w="1595449"/>
                <a:gridCol w="1595449"/>
              </a:tblGrid>
              <a:tr h="746097">
                <a:tc>
                  <a:txBody>
                    <a:bodyPr/>
                    <a:lstStyle/>
                    <a:p>
                      <a:pPr indent="127000"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CN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潜在失效方式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0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CN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给定外施电场</a:t>
                      </a:r>
                      <a:r>
                        <a:rPr lang="en-US" sz="1300" b="1" i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E</a:t>
                      </a:r>
                      <a:r>
                        <a:rPr lang="en-US" sz="1300" b="1" kern="100" baseline="-250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90</a:t>
                      </a:r>
                      <a:r>
                        <a:rPr lang="en-US" sz="1300" b="1" kern="100" baseline="-25000" dirty="0" smtClean="0">
                          <a:latin typeface="Times New Roman"/>
                          <a:ea typeface="黑体" pitchFamily="49" charset="-122"/>
                          <a:cs typeface="Times New Roman"/>
                        </a:rPr>
                        <a:t>%</a:t>
                      </a:r>
                      <a:r>
                        <a:rPr lang="en-US" altLang="zh-CN" sz="1300" b="1" kern="100" dirty="0" smtClean="0">
                          <a:latin typeface="Times New Roman"/>
                          <a:ea typeface="黑体" pitchFamily="49" charset="-122"/>
                          <a:cs typeface="Times New Roman"/>
                        </a:rPr>
                        <a:t>,</a:t>
                      </a:r>
                      <a:r>
                        <a:rPr lang="en-US" sz="1300" b="1" kern="100" dirty="0" smtClean="0">
                          <a:latin typeface="Times New Roman"/>
                          <a:ea typeface="黑体" pitchFamily="49" charset="-122"/>
                          <a:cs typeface="Times New Roman"/>
                        </a:rPr>
                        <a:t>kV/cm</a:t>
                      </a:r>
                      <a:endParaRPr lang="zh-CN" sz="1300" b="1" kern="100" dirty="0">
                        <a:latin typeface="Times New Roman"/>
                        <a:ea typeface="黑体" pitchFamily="49" charset="-122"/>
                        <a:cs typeface="Times New Roman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0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CN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仿真电场，</a:t>
                      </a:r>
                      <a:r>
                        <a:rPr lang="en-US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kV/cm</a:t>
                      </a:r>
                      <a:endParaRPr lang="zh-CN" sz="1300" b="1" kern="100" dirty="0">
                        <a:latin typeface="Times New Roman"/>
                        <a:ea typeface="黑体" pitchFamily="49" charset="-122"/>
                        <a:cs typeface="Times New Roman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CN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是否需要进一步仿真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5539">
                <a:tc>
                  <a:txBody>
                    <a:bodyPr/>
                    <a:lstStyle/>
                    <a:p>
                      <a:pPr indent="127000"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CN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气体击穿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00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136.5</a:t>
                      </a:r>
                      <a:endParaRPr lang="zh-CN" sz="1300" b="1" kern="100" dirty="0">
                        <a:latin typeface="Times New Roman"/>
                        <a:ea typeface="黑体" pitchFamily="49" charset="-122"/>
                        <a:cs typeface="Times New Roman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00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120</a:t>
                      </a:r>
                      <a:endParaRPr lang="zh-CN" sz="1300" b="1" kern="100" dirty="0">
                        <a:latin typeface="Times New Roman"/>
                        <a:ea typeface="黑体" pitchFamily="49" charset="-122"/>
                        <a:cs typeface="Times New Roman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CN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否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814668">
                <a:tc>
                  <a:txBody>
                    <a:bodyPr/>
                    <a:lstStyle/>
                    <a:p>
                      <a:pPr indent="127000"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CN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真空击穿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00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105</a:t>
                      </a:r>
                      <a:endParaRPr lang="zh-CN" sz="1300" b="1" kern="100" dirty="0">
                        <a:latin typeface="Times New Roman"/>
                        <a:ea typeface="黑体" pitchFamily="49" charset="-122"/>
                        <a:cs typeface="Times New Roman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00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145</a:t>
                      </a:r>
                      <a:endParaRPr lang="zh-CN" sz="1300" b="1" kern="100" dirty="0">
                        <a:latin typeface="Times New Roman"/>
                        <a:ea typeface="黑体" pitchFamily="49" charset="-122"/>
                        <a:cs typeface="Times New Roman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CN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是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860598">
                <a:tc>
                  <a:txBody>
                    <a:bodyPr/>
                    <a:lstStyle/>
                    <a:p>
                      <a:pPr indent="127000"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CN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真空沿面闪络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00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71</a:t>
                      </a:r>
                      <a:endParaRPr lang="zh-CN" sz="1300" b="1" kern="100" dirty="0">
                        <a:latin typeface="Times New Roman"/>
                        <a:ea typeface="黑体" pitchFamily="49" charset="-122"/>
                        <a:cs typeface="Times New Roman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00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60</a:t>
                      </a:r>
                      <a:endParaRPr lang="zh-CN" sz="1300" b="1" kern="100" dirty="0">
                        <a:latin typeface="Times New Roman"/>
                        <a:ea typeface="黑体" pitchFamily="49" charset="-122"/>
                        <a:cs typeface="Times New Roman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CN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否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24905">
                <a:tc>
                  <a:txBody>
                    <a:bodyPr/>
                    <a:lstStyle/>
                    <a:p>
                      <a:pPr indent="127000"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CN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固体击穿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0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151</a:t>
                      </a:r>
                      <a:endParaRPr lang="zh-CN" sz="1300" b="1" kern="100" dirty="0">
                        <a:latin typeface="Times New Roman"/>
                        <a:ea typeface="黑体" pitchFamily="49" charset="-122"/>
                        <a:cs typeface="Times New Roman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0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141</a:t>
                      </a:r>
                      <a:endParaRPr lang="zh-CN" sz="1300" b="1" kern="100" dirty="0">
                        <a:latin typeface="Times New Roman"/>
                        <a:ea typeface="黑体" pitchFamily="49" charset="-122"/>
                        <a:cs typeface="Times New Roman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CN" sz="1300" b="1" kern="100" dirty="0">
                          <a:latin typeface="Times New Roman"/>
                          <a:ea typeface="黑体" pitchFamily="49" charset="-122"/>
                          <a:cs typeface="Times New Roman"/>
                        </a:rPr>
                        <a:t>否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4611" name="Text Box 4"/>
          <p:cNvSpPr txBox="1">
            <a:spLocks noChangeArrowheads="1"/>
          </p:cNvSpPr>
          <p:nvPr/>
        </p:nvSpPr>
        <p:spPr bwMode="auto">
          <a:xfrm>
            <a:off x="1172634" y="476251"/>
            <a:ext cx="1025736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3600" dirty="0">
                <a:solidFill>
                  <a:schemeClr val="tx2"/>
                </a:solidFill>
                <a:ea typeface="黑体" pitchFamily="49" charset="-122"/>
                <a:sym typeface="黑体" pitchFamily="49" charset="-122"/>
              </a:rPr>
              <a:t>5 </a:t>
            </a:r>
            <a:r>
              <a:rPr lang="zh-CN" altLang="en-US" sz="3600" dirty="0">
                <a:solidFill>
                  <a:schemeClr val="tx2"/>
                </a:solidFill>
                <a:ea typeface="黑体" pitchFamily="49" charset="-122"/>
                <a:sym typeface="黑体" pitchFamily="49" charset="-122"/>
              </a:rPr>
              <a:t>实际应用</a:t>
            </a:r>
          </a:p>
        </p:txBody>
      </p:sp>
      <p:graphicFrame>
        <p:nvGraphicFramePr>
          <p:cNvPr id="966659" name="Object 1"/>
          <p:cNvGraphicFramePr>
            <a:graphicFrameLocks noChangeAspect="1"/>
          </p:cNvGraphicFramePr>
          <p:nvPr/>
        </p:nvGraphicFramePr>
        <p:xfrm>
          <a:off x="381000" y="2475140"/>
          <a:ext cx="4732792" cy="2793546"/>
        </p:xfrm>
        <a:graphic>
          <a:graphicData uri="http://schemas.openxmlformats.org/presentationml/2006/ole">
            <p:oleObj spid="_x0000_s966659" name="Visio" r:id="rId5" imgW="3646795" imgH="2140992" progId="Visio.Drawing.11">
              <p:embed/>
            </p:oleObj>
          </a:graphicData>
        </a:graphic>
      </p:graphicFrame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8" name="矩形 16"/>
          <p:cNvSpPr>
            <a:spLocks noChangeArrowheads="1"/>
          </p:cNvSpPr>
          <p:nvPr/>
        </p:nvSpPr>
        <p:spPr bwMode="auto">
          <a:xfrm>
            <a:off x="1" y="5072064"/>
            <a:ext cx="13144500" cy="17859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150000"/>
              </a:lnSpc>
            </a:pPr>
            <a:endParaRPr lang="en-US" altLang="zh-CN" dirty="0">
              <a:ea typeface="黑体" pitchFamily="49" charset="-122"/>
            </a:endParaRPr>
          </a:p>
          <a:p>
            <a:pPr algn="ctr">
              <a:lnSpc>
                <a:spcPct val="150000"/>
              </a:lnSpc>
            </a:pPr>
            <a:endParaRPr lang="en-US" altLang="zh-CN" dirty="0">
              <a:ea typeface="黑体" pitchFamily="49" charset="-122"/>
            </a:endParaRPr>
          </a:p>
          <a:p>
            <a:pPr algn="ctr">
              <a:lnSpc>
                <a:spcPct val="150000"/>
              </a:lnSpc>
            </a:pPr>
            <a:endParaRPr lang="en-US" altLang="zh-CN" dirty="0">
              <a:ea typeface="黑体" pitchFamily="49" charset="-122"/>
            </a:endParaRPr>
          </a:p>
          <a:p>
            <a:pPr algn="ctr">
              <a:lnSpc>
                <a:spcPct val="150000"/>
              </a:lnSpc>
            </a:pPr>
            <a:endParaRPr lang="zh-CN" altLang="en-US" dirty="0">
              <a:ea typeface="黑体" pitchFamily="49" charset="-122"/>
            </a:endParaRPr>
          </a:p>
        </p:txBody>
      </p:sp>
      <p:graphicFrame>
        <p:nvGraphicFramePr>
          <p:cNvPr id="16" name="表格 15"/>
          <p:cNvGraphicFramePr>
            <a:graphicFrameLocks noGrp="1"/>
          </p:cNvGraphicFramePr>
          <p:nvPr/>
        </p:nvGraphicFramePr>
        <p:xfrm>
          <a:off x="857251" y="2714625"/>
          <a:ext cx="10858576" cy="3372774"/>
        </p:xfrm>
        <a:graphic>
          <a:graphicData uri="http://schemas.openxmlformats.org/drawingml/2006/table">
            <a:tbl>
              <a:tblPr/>
              <a:tblGrid>
                <a:gridCol w="2577827"/>
                <a:gridCol w="3327715"/>
                <a:gridCol w="3704299"/>
                <a:gridCol w="1248735"/>
              </a:tblGrid>
              <a:tr h="642943">
                <a:tc>
                  <a:txBody>
                    <a:bodyPr/>
                    <a:lstStyle/>
                    <a:p>
                      <a:pPr indent="1270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latin typeface="黑体" pitchFamily="49" charset="-122"/>
                          <a:ea typeface="黑体" pitchFamily="49" charset="-122"/>
                        </a:rPr>
                        <a:t>绝缘形式</a:t>
                      </a:r>
                    </a:p>
                  </a:txBody>
                  <a:tcPr marL="91385" marR="91385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latin typeface="黑体" pitchFamily="49" charset="-122"/>
                          <a:ea typeface="黑体" pitchFamily="49" charset="-122"/>
                        </a:rPr>
                        <a:t>阈值公式</a:t>
                      </a:r>
                    </a:p>
                  </a:txBody>
                  <a:tcPr marL="91385" marR="91385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latin typeface="黑体" pitchFamily="49" charset="-122"/>
                          <a:ea typeface="黑体" pitchFamily="49" charset="-122"/>
                        </a:rPr>
                        <a:t>几何维度</a:t>
                      </a:r>
                    </a:p>
                  </a:txBody>
                  <a:tcPr marL="91385" marR="91385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i="0" kern="100" dirty="0" smtClean="0"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</a:t>
                      </a:r>
                      <a:r>
                        <a:rPr lang="el-GR" sz="1600" i="1" kern="100" dirty="0" smtClean="0"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α</a:t>
                      </a:r>
                      <a:r>
                        <a:rPr lang="en-US" altLang="zh-CN" sz="1600" i="1" kern="100" dirty="0" smtClean="0">
                          <a:latin typeface="Times New Roman" pitchFamily="18" charset="0"/>
                          <a:ea typeface="黑体" pitchFamily="49" charset="-122"/>
                          <a:cs typeface="Times New Roman" pitchFamily="18" charset="0"/>
                        </a:rPr>
                        <a:t>, </a:t>
                      </a:r>
                      <a:r>
                        <a:rPr lang="el-GR" altLang="zh-CN" sz="1600" i="1" kern="100" dirty="0" smtClean="0">
                          <a:latin typeface="Times New Roman" pitchFamily="18" charset="0"/>
                          <a:ea typeface="黑体" pitchFamily="49" charset="-122"/>
                          <a:cs typeface="Times New Roman" pitchFamily="18" charset="0"/>
                        </a:rPr>
                        <a:t>β</a:t>
                      </a:r>
                      <a:r>
                        <a:rPr lang="en-US" sz="1600" i="0" kern="100" dirty="0" smtClean="0"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  <a:endParaRPr lang="zh-CN" sz="1600" i="0" kern="100" dirty="0">
                        <a:latin typeface="Times New Roman" pitchFamily="18" charset="0"/>
                        <a:ea typeface="黑体" pitchFamily="49" charset="-122"/>
                        <a:cs typeface="Times New Roman" pitchFamily="18" charset="0"/>
                      </a:endParaRPr>
                    </a:p>
                  </a:txBody>
                  <a:tcPr marL="91385" marR="91385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1036"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latin typeface="黑体" pitchFamily="49" charset="-122"/>
                          <a:ea typeface="黑体" pitchFamily="49" charset="-122"/>
                        </a:rPr>
                        <a:t>气体击穿</a:t>
                      </a:r>
                      <a:endParaRPr lang="zh-CN" sz="1600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marL="91385" marR="9138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kern="100" dirty="0">
                        <a:latin typeface="+mn-ea"/>
                        <a:ea typeface="+mn-ea"/>
                        <a:cs typeface="宋体"/>
                      </a:endParaRPr>
                    </a:p>
                  </a:txBody>
                  <a:tcPr marL="91385" marR="9138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latin typeface="黑体" pitchFamily="49" charset="-122"/>
                          <a:ea typeface="黑体" pitchFamily="49" charset="-122"/>
                        </a:rPr>
                        <a:t>气体间隙</a:t>
                      </a:r>
                    </a:p>
                  </a:txBody>
                  <a:tcPr marL="91385" marR="9138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(6 </a:t>
                      </a:r>
                      <a:r>
                        <a:rPr lang="en-US" altLang="zh-CN" sz="1600" kern="100" dirty="0" smtClean="0">
                          <a:latin typeface="Times New Roman" pitchFamily="18" charset="0"/>
                          <a:ea typeface="黑体" pitchFamily="49" charset="-122"/>
                          <a:cs typeface="Times New Roman" pitchFamily="18" charset="0"/>
                        </a:rPr>
                        <a:t>,</a:t>
                      </a:r>
                      <a:r>
                        <a:rPr lang="en-US" sz="1600" kern="100" dirty="0" smtClean="0"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6)</a:t>
                      </a:r>
                      <a:endParaRPr lang="zh-CN" sz="1600" kern="100" dirty="0">
                        <a:latin typeface="Times New Roman" pitchFamily="18" charset="0"/>
                        <a:ea typeface="黑体" pitchFamily="49" charset="-122"/>
                        <a:cs typeface="Times New Roman" pitchFamily="18" charset="0"/>
                      </a:endParaRPr>
                    </a:p>
                  </a:txBody>
                  <a:tcPr marL="91385" marR="9138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21036"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latin typeface="黑体" pitchFamily="49" charset="-122"/>
                          <a:ea typeface="黑体" pitchFamily="49" charset="-122"/>
                        </a:rPr>
                        <a:t>液体击穿</a:t>
                      </a:r>
                      <a:endParaRPr lang="zh-CN" sz="1600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marL="91385" marR="913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kern="100" dirty="0">
                        <a:latin typeface="+mn-ea"/>
                        <a:ea typeface="+mn-ea"/>
                        <a:cs typeface="宋体"/>
                      </a:endParaRPr>
                    </a:p>
                  </a:txBody>
                  <a:tcPr marL="91385" marR="913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latin typeface="黑体" pitchFamily="49" charset="-122"/>
                          <a:ea typeface="黑体" pitchFamily="49" charset="-122"/>
                        </a:rPr>
                        <a:t>电极面积</a:t>
                      </a:r>
                    </a:p>
                  </a:txBody>
                  <a:tcPr marL="91385" marR="913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(3,10)</a:t>
                      </a:r>
                      <a:endParaRPr lang="zh-CN" sz="1600" kern="100" dirty="0">
                        <a:latin typeface="Times New Roman" pitchFamily="18" charset="0"/>
                        <a:ea typeface="黑体" pitchFamily="49" charset="-122"/>
                        <a:cs typeface="Times New Roman" pitchFamily="18" charset="0"/>
                      </a:endParaRPr>
                    </a:p>
                  </a:txBody>
                  <a:tcPr marL="91385" marR="913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24651"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latin typeface="黑体" pitchFamily="49" charset="-122"/>
                          <a:ea typeface="黑体" pitchFamily="49" charset="-122"/>
                        </a:rPr>
                        <a:t>固体击穿</a:t>
                      </a:r>
                      <a:endParaRPr lang="zh-CN" sz="1600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marL="91385" marR="913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kern="100" dirty="0">
                        <a:latin typeface="+mn-ea"/>
                        <a:ea typeface="+mn-ea"/>
                        <a:cs typeface="宋体"/>
                      </a:endParaRPr>
                    </a:p>
                  </a:txBody>
                  <a:tcPr marL="91385" marR="913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latin typeface="黑体" pitchFamily="49" charset="-122"/>
                          <a:ea typeface="黑体" pitchFamily="49" charset="-122"/>
                        </a:rPr>
                        <a:t>绝缘介质厚度、面积或体积</a:t>
                      </a:r>
                    </a:p>
                  </a:txBody>
                  <a:tcPr marL="91385" marR="913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(5,8)</a:t>
                      </a:r>
                      <a:endParaRPr lang="zh-CN" altLang="en-US" sz="1600" kern="100" dirty="0">
                        <a:latin typeface="Times New Roman" pitchFamily="18" charset="0"/>
                        <a:ea typeface="黑体" pitchFamily="49" charset="-122"/>
                        <a:cs typeface="Times New Roman" pitchFamily="18" charset="0"/>
                      </a:endParaRPr>
                    </a:p>
                  </a:txBody>
                  <a:tcPr marL="91385" marR="913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1036"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latin typeface="黑体" pitchFamily="49" charset="-122"/>
                          <a:ea typeface="黑体" pitchFamily="49" charset="-122"/>
                        </a:rPr>
                        <a:t>真空沿面闪络</a:t>
                      </a:r>
                      <a:endParaRPr lang="zh-CN" sz="1600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marL="91385" marR="913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kern="100" dirty="0">
                        <a:latin typeface="+mn-ea"/>
                        <a:ea typeface="+mn-ea"/>
                        <a:cs typeface="宋体"/>
                      </a:endParaRPr>
                    </a:p>
                  </a:txBody>
                  <a:tcPr marL="91385" marR="913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latin typeface="黑体" pitchFamily="49" charset="-122"/>
                          <a:ea typeface="黑体" pitchFamily="49" charset="-122"/>
                        </a:rPr>
                        <a:t>绝缘子面积</a:t>
                      </a:r>
                    </a:p>
                  </a:txBody>
                  <a:tcPr marL="91385" marR="913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(6,10)</a:t>
                      </a:r>
                      <a:endParaRPr lang="zh-CN" altLang="en-US" sz="1600" kern="100" dirty="0">
                        <a:latin typeface="Times New Roman" pitchFamily="18" charset="0"/>
                        <a:ea typeface="黑体" pitchFamily="49" charset="-122"/>
                        <a:cs typeface="Times New Roman" pitchFamily="18" charset="0"/>
                      </a:endParaRPr>
                    </a:p>
                  </a:txBody>
                  <a:tcPr marL="91385" marR="913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1036">
                <a:tc rowSpan="2"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latin typeface="黑体" pitchFamily="49" charset="-122"/>
                          <a:ea typeface="黑体" pitchFamily="49" charset="-122"/>
                        </a:rPr>
                        <a:t>真空击穿</a:t>
                      </a:r>
                      <a:endParaRPr lang="zh-CN" sz="1600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marL="91385" marR="913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kern="100" dirty="0">
                        <a:latin typeface="+mn-ea"/>
                        <a:ea typeface="+mn-ea"/>
                        <a:cs typeface="宋体"/>
                      </a:endParaRPr>
                    </a:p>
                  </a:txBody>
                  <a:tcPr marL="91385" marR="913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latin typeface="黑体" pitchFamily="49" charset="-122"/>
                          <a:ea typeface="黑体" pitchFamily="49" charset="-122"/>
                        </a:rPr>
                        <a:t>电极间隙</a:t>
                      </a:r>
                    </a:p>
                  </a:txBody>
                  <a:tcPr marL="91385" marR="913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(6,3)</a:t>
                      </a:r>
                      <a:endParaRPr lang="zh-CN" altLang="en-US" sz="1600" kern="100" dirty="0">
                        <a:latin typeface="Times New Roman" pitchFamily="18" charset="0"/>
                        <a:ea typeface="黑体" pitchFamily="49" charset="-122"/>
                        <a:cs typeface="Times New Roman" pitchFamily="18" charset="0"/>
                      </a:endParaRPr>
                    </a:p>
                  </a:txBody>
                  <a:tcPr marL="91385" marR="913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1036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kern="100" dirty="0">
                        <a:latin typeface="+mn-ea"/>
                        <a:ea typeface="+mn-ea"/>
                        <a:cs typeface="宋体"/>
                      </a:endParaRPr>
                    </a:p>
                  </a:txBody>
                  <a:tcPr marL="91385" marR="913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latin typeface="黑体" pitchFamily="49" charset="-122"/>
                          <a:ea typeface="黑体" pitchFamily="49" charset="-122"/>
                        </a:rPr>
                        <a:t>电极面积</a:t>
                      </a:r>
                    </a:p>
                  </a:txBody>
                  <a:tcPr marL="91385" marR="913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(6,6)</a:t>
                      </a:r>
                      <a:endParaRPr lang="zh-CN" altLang="en-US" sz="1600" kern="100" dirty="0">
                        <a:latin typeface="Times New Roman" pitchFamily="18" charset="0"/>
                        <a:ea typeface="黑体" pitchFamily="49" charset="-122"/>
                        <a:cs typeface="Times New Roman" pitchFamily="18" charset="0"/>
                      </a:endParaRPr>
                    </a:p>
                  </a:txBody>
                  <a:tcPr marL="91385" marR="913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9" name="直接连接符 8"/>
          <p:cNvCxnSpPr/>
          <p:nvPr/>
        </p:nvCxnSpPr>
        <p:spPr>
          <a:xfrm>
            <a:off x="857251" y="1357314"/>
            <a:ext cx="102870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41" name="Text Box 4"/>
          <p:cNvSpPr txBox="1">
            <a:spLocks noChangeArrowheads="1"/>
          </p:cNvSpPr>
          <p:nvPr/>
        </p:nvSpPr>
        <p:spPr bwMode="auto">
          <a:xfrm>
            <a:off x="1172634" y="476251"/>
            <a:ext cx="616373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3600" dirty="0">
                <a:solidFill>
                  <a:schemeClr val="tx2"/>
                </a:solidFill>
                <a:ea typeface="黑体" pitchFamily="49" charset="-122"/>
                <a:sym typeface="黑体" pitchFamily="49" charset="-122"/>
              </a:rPr>
              <a:t> </a:t>
            </a:r>
            <a:r>
              <a:rPr lang="zh-CN" altLang="en-US" sz="3600" dirty="0">
                <a:solidFill>
                  <a:schemeClr val="tx2"/>
                </a:solidFill>
                <a:ea typeface="黑体" pitchFamily="49" charset="-122"/>
                <a:sym typeface="黑体" pitchFamily="49" charset="-122"/>
              </a:rPr>
              <a:t>小结</a:t>
            </a:r>
          </a:p>
        </p:txBody>
      </p:sp>
      <p:sp>
        <p:nvSpPr>
          <p:cNvPr id="25642" name="TextBox 10"/>
          <p:cNvSpPr txBox="1">
            <a:spLocks noChangeArrowheads="1"/>
          </p:cNvSpPr>
          <p:nvPr/>
        </p:nvSpPr>
        <p:spPr bwMode="auto">
          <a:xfrm>
            <a:off x="857251" y="1428750"/>
            <a:ext cx="11334749" cy="1130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buFont typeface="Wingdings" pitchFamily="2" charset="2"/>
              <a:buChar char="u"/>
            </a:pPr>
            <a:r>
              <a:rPr lang="zh-CN" altLang="en-US" sz="2400" dirty="0">
                <a:latin typeface="Times New Roman" pitchFamily="18" charset="0"/>
                <a:ea typeface="黑体" pitchFamily="49" charset="-122"/>
              </a:rPr>
              <a:t>给出了短脉冲下固、液、气、真空击穿及沿面闪络阈值的统一计算公式</a:t>
            </a:r>
            <a:r>
              <a:rPr lang="en-GB" altLang="zh-CN" sz="2400" i="1" dirty="0">
                <a:latin typeface="Times New Roman" pitchFamily="18" charset="0"/>
                <a:ea typeface="黑体" pitchFamily="49" charset="-122"/>
              </a:rPr>
              <a:t>k</a:t>
            </a:r>
            <a:r>
              <a:rPr lang="en-GB" altLang="zh-CN" sz="2400" dirty="0">
                <a:latin typeface="Times New Roman" pitchFamily="18" charset="0"/>
                <a:ea typeface="黑体" pitchFamily="49" charset="-122"/>
              </a:rPr>
              <a:t>=</a:t>
            </a:r>
            <a:r>
              <a:rPr lang="en-GB" altLang="zh-CN" sz="2400" i="1" dirty="0">
                <a:latin typeface="Times New Roman" pitchFamily="18" charset="0"/>
                <a:ea typeface="黑体" pitchFamily="49" charset="-122"/>
              </a:rPr>
              <a:t>Et</a:t>
            </a:r>
            <a:r>
              <a:rPr lang="en-GB" altLang="zh-CN" sz="2400" i="1" baseline="-25000" dirty="0">
                <a:latin typeface="Times New Roman" pitchFamily="18" charset="0"/>
                <a:ea typeface="黑体" pitchFamily="49" charset="-122"/>
              </a:rPr>
              <a:t>eff</a:t>
            </a:r>
            <a:r>
              <a:rPr lang="en-GB" altLang="zh-CN" sz="2400" baseline="30000" dirty="0">
                <a:latin typeface="Times New Roman" pitchFamily="18" charset="0"/>
                <a:ea typeface="黑体" pitchFamily="49" charset="-122"/>
              </a:rPr>
              <a:t>1/</a:t>
            </a:r>
            <a:r>
              <a:rPr lang="en-GB" altLang="zh-CN" sz="2400" i="1" baseline="30000" dirty="0">
                <a:latin typeface="Times New Roman" pitchFamily="18" charset="0"/>
                <a:ea typeface="黑体" pitchFamily="49" charset="-122"/>
              </a:rPr>
              <a:t>α</a:t>
            </a:r>
            <a:r>
              <a:rPr lang="en-GB" altLang="zh-CN" sz="2400" dirty="0">
                <a:latin typeface="Times New Roman" pitchFamily="18" charset="0"/>
                <a:ea typeface="黑体" pitchFamily="49" charset="-122"/>
              </a:rPr>
              <a:t>Ω</a:t>
            </a:r>
            <a:r>
              <a:rPr lang="en-GB" altLang="zh-CN" sz="2400" baseline="30000" dirty="0">
                <a:latin typeface="Times New Roman" pitchFamily="18" charset="0"/>
                <a:ea typeface="黑体" pitchFamily="49" charset="-122"/>
              </a:rPr>
              <a:t>1/</a:t>
            </a:r>
            <a:r>
              <a:rPr lang="en-GB" altLang="zh-CN" sz="2400" i="1" baseline="30000" dirty="0">
                <a:latin typeface="Times New Roman" pitchFamily="18" charset="0"/>
                <a:ea typeface="黑体" pitchFamily="49" charset="-122"/>
              </a:rPr>
              <a:t>β</a:t>
            </a:r>
            <a:r>
              <a:rPr lang="zh-CN" altLang="en-US" sz="2400" baseline="-25000" dirty="0">
                <a:latin typeface="Times New Roman" pitchFamily="18" charset="0"/>
                <a:ea typeface="黑体" pitchFamily="49" charset="-122"/>
              </a:rPr>
              <a:t>，</a:t>
            </a:r>
            <a:r>
              <a:rPr lang="zh-CN" altLang="en-US" sz="2400" dirty="0">
                <a:latin typeface="Times New Roman" pitchFamily="18" charset="0"/>
                <a:ea typeface="黑体" pitchFamily="49" charset="-122"/>
              </a:rPr>
              <a:t>对于不同绝缘形式，</a:t>
            </a:r>
            <a:r>
              <a:rPr lang="en-GB" altLang="zh-CN" sz="2400" dirty="0">
                <a:latin typeface="Times New Roman" pitchFamily="18" charset="0"/>
                <a:ea typeface="黑体" pitchFamily="49" charset="-122"/>
              </a:rPr>
              <a:t>(</a:t>
            </a:r>
            <a:r>
              <a:rPr lang="en-GB" altLang="zh-CN" sz="2400" i="1" dirty="0">
                <a:latin typeface="Times New Roman" pitchFamily="18" charset="0"/>
                <a:ea typeface="黑体" pitchFamily="49" charset="-122"/>
              </a:rPr>
              <a:t>α</a:t>
            </a:r>
            <a:r>
              <a:rPr lang="en-GB" altLang="zh-CN" sz="2400" dirty="0">
                <a:latin typeface="Times New Roman" pitchFamily="18" charset="0"/>
                <a:ea typeface="黑体" pitchFamily="49" charset="-122"/>
              </a:rPr>
              <a:t>, </a:t>
            </a:r>
            <a:r>
              <a:rPr lang="en-GB" altLang="zh-CN" sz="2400" i="1" dirty="0">
                <a:latin typeface="Times New Roman" pitchFamily="18" charset="0"/>
                <a:ea typeface="黑体" pitchFamily="49" charset="-122"/>
              </a:rPr>
              <a:t>β</a:t>
            </a:r>
            <a:r>
              <a:rPr lang="en-GB" altLang="zh-CN" sz="2400" dirty="0">
                <a:latin typeface="Times New Roman" pitchFamily="18" charset="0"/>
                <a:ea typeface="黑体" pitchFamily="49" charset="-122"/>
              </a:rPr>
              <a:t>)</a:t>
            </a:r>
            <a:r>
              <a:rPr lang="zh-CN" altLang="en-US" sz="2400" dirty="0">
                <a:latin typeface="Times New Roman" pitchFamily="18" charset="0"/>
                <a:ea typeface="黑体" pitchFamily="49" charset="-122"/>
              </a:rPr>
              <a:t>取值不同</a:t>
            </a:r>
            <a:endParaRPr lang="en-US" altLang="zh-CN" sz="2400" dirty="0">
              <a:latin typeface="Times New Roman" pitchFamily="18" charset="0"/>
              <a:ea typeface="黑体" pitchFamily="49" charset="-122"/>
            </a:endParaRPr>
          </a:p>
        </p:txBody>
      </p:sp>
      <p:grpSp>
        <p:nvGrpSpPr>
          <p:cNvPr id="2" name="组合 5"/>
          <p:cNvGrpSpPr>
            <a:grpSpLocks/>
          </p:cNvGrpSpPr>
          <p:nvPr/>
        </p:nvGrpSpPr>
        <p:grpSpPr bwMode="auto">
          <a:xfrm>
            <a:off x="-285751" y="1000125"/>
            <a:ext cx="6458249" cy="5000625"/>
            <a:chOff x="0" y="0"/>
            <a:chExt cx="4959935" cy="5638083"/>
          </a:xfrm>
        </p:grpSpPr>
        <p:sp>
          <p:nvSpPr>
            <p:cNvPr id="25644" name="Rectangle 2"/>
            <p:cNvSpPr>
              <a:spLocks noChangeArrowheads="1"/>
            </p:cNvSpPr>
            <p:nvPr/>
          </p:nvSpPr>
          <p:spPr bwMode="auto">
            <a:xfrm>
              <a:off x="0" y="0"/>
              <a:ext cx="141873" cy="4164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zh-CN" altLang="en-US" dirty="0">
                <a:ea typeface="黑体" pitchFamily="49" charset="-122"/>
              </a:endParaRPr>
            </a:p>
          </p:txBody>
        </p:sp>
        <p:sp>
          <p:nvSpPr>
            <p:cNvPr id="25645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41873" cy="4164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zh-CN" altLang="en-US" dirty="0">
                <a:ea typeface="黑体" pitchFamily="49" charset="-122"/>
              </a:endParaRPr>
            </a:p>
          </p:txBody>
        </p:sp>
        <p:graphicFrame>
          <p:nvGraphicFramePr>
            <p:cNvPr id="25602" name="Object 5"/>
            <p:cNvGraphicFramePr>
              <a:graphicFrameLocks noChangeAspect="1"/>
            </p:cNvGraphicFramePr>
            <p:nvPr/>
          </p:nvGraphicFramePr>
          <p:xfrm>
            <a:off x="3500430" y="2714620"/>
            <a:ext cx="1459505" cy="428628"/>
          </p:xfrm>
          <a:graphic>
            <a:graphicData uri="http://schemas.openxmlformats.org/presentationml/2006/ole">
              <p:oleObj spid="_x0000_s967682" name="Equation" r:id="rId5" imgW="952087" imgH="253890" progId="Equation.DSMT4">
                <p:embed/>
              </p:oleObj>
            </a:graphicData>
          </a:graphic>
        </p:graphicFrame>
        <p:graphicFrame>
          <p:nvGraphicFramePr>
            <p:cNvPr id="25603" name="Object 6"/>
            <p:cNvGraphicFramePr>
              <a:graphicFrameLocks noChangeAspect="1"/>
            </p:cNvGraphicFramePr>
            <p:nvPr/>
          </p:nvGraphicFramePr>
          <p:xfrm>
            <a:off x="3500430" y="3214686"/>
            <a:ext cx="1367269" cy="428628"/>
          </p:xfrm>
          <a:graphic>
            <a:graphicData uri="http://schemas.openxmlformats.org/presentationml/2006/ole">
              <p:oleObj spid="_x0000_s967683" name="Equation" r:id="rId6" imgW="901309" imgH="253890" progId="Equation.DSMT4">
                <p:embed/>
              </p:oleObj>
            </a:graphicData>
          </a:graphic>
        </p:graphicFrame>
        <p:graphicFrame>
          <p:nvGraphicFramePr>
            <p:cNvPr id="25604" name="Object 7"/>
            <p:cNvGraphicFramePr>
              <a:graphicFrameLocks noChangeAspect="1"/>
            </p:cNvGraphicFramePr>
            <p:nvPr/>
          </p:nvGraphicFramePr>
          <p:xfrm>
            <a:off x="3428992" y="3714752"/>
            <a:ext cx="1285884" cy="432276"/>
          </p:xfrm>
          <a:graphic>
            <a:graphicData uri="http://schemas.openxmlformats.org/presentationml/2006/ole">
              <p:oleObj spid="_x0000_s967684" name="Equation" r:id="rId7" imgW="850531" imgH="253890" progId="Equation.DSMT4">
                <p:embed/>
              </p:oleObj>
            </a:graphicData>
          </a:graphic>
        </p:graphicFrame>
        <p:graphicFrame>
          <p:nvGraphicFramePr>
            <p:cNvPr id="25605" name="Object 8"/>
            <p:cNvGraphicFramePr>
              <a:graphicFrameLocks noChangeAspect="1"/>
            </p:cNvGraphicFramePr>
            <p:nvPr/>
          </p:nvGraphicFramePr>
          <p:xfrm>
            <a:off x="3428992" y="4286256"/>
            <a:ext cx="1497485" cy="428628"/>
          </p:xfrm>
          <a:graphic>
            <a:graphicData uri="http://schemas.openxmlformats.org/presentationml/2006/ole">
              <p:oleObj spid="_x0000_s967685" name="Equation" r:id="rId8" imgW="977476" imgH="253890" progId="Equation.DSMT4">
                <p:embed/>
              </p:oleObj>
            </a:graphicData>
          </a:graphic>
        </p:graphicFrame>
        <p:graphicFrame>
          <p:nvGraphicFramePr>
            <p:cNvPr id="25606" name="Object 9"/>
            <p:cNvGraphicFramePr>
              <a:graphicFrameLocks noChangeAspect="1"/>
            </p:cNvGraphicFramePr>
            <p:nvPr/>
          </p:nvGraphicFramePr>
          <p:xfrm>
            <a:off x="3500430" y="4786322"/>
            <a:ext cx="1367269" cy="428628"/>
          </p:xfrm>
          <a:graphic>
            <a:graphicData uri="http://schemas.openxmlformats.org/presentationml/2006/ole">
              <p:oleObj spid="_x0000_s967686" name="Equation" r:id="rId9" imgW="901309" imgH="253890" progId="Equation.DSMT4">
                <p:embed/>
              </p:oleObj>
            </a:graphicData>
          </a:graphic>
        </p:graphicFrame>
        <p:graphicFrame>
          <p:nvGraphicFramePr>
            <p:cNvPr id="25607" name="Object 10"/>
            <p:cNvGraphicFramePr>
              <a:graphicFrameLocks noChangeAspect="1"/>
            </p:cNvGraphicFramePr>
            <p:nvPr/>
          </p:nvGraphicFramePr>
          <p:xfrm>
            <a:off x="3500430" y="5214950"/>
            <a:ext cx="1357322" cy="423133"/>
          </p:xfrm>
          <a:graphic>
            <a:graphicData uri="http://schemas.openxmlformats.org/presentationml/2006/ole">
              <p:oleObj spid="_x0000_s967687" name="Equation" r:id="rId10" imgW="914400" imgH="254000" progId="Equation.DSMT4">
                <p:embed/>
              </p:oleObj>
            </a:graphicData>
          </a:graphic>
        </p:graphicFrame>
      </p:grpSp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接连接符 8"/>
          <p:cNvCxnSpPr/>
          <p:nvPr/>
        </p:nvCxnSpPr>
        <p:spPr>
          <a:xfrm>
            <a:off x="857251" y="1357314"/>
            <a:ext cx="102870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915" name="Text Box 4"/>
          <p:cNvSpPr txBox="1">
            <a:spLocks noChangeArrowheads="1"/>
          </p:cNvSpPr>
          <p:nvPr/>
        </p:nvSpPr>
        <p:spPr bwMode="auto">
          <a:xfrm>
            <a:off x="1172634" y="476251"/>
            <a:ext cx="616373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3600" dirty="0">
                <a:solidFill>
                  <a:schemeClr val="tx2"/>
                </a:solidFill>
                <a:ea typeface="黑体" pitchFamily="49" charset="-122"/>
                <a:sym typeface="黑体" pitchFamily="49" charset="-122"/>
              </a:rPr>
              <a:t> </a:t>
            </a:r>
            <a:r>
              <a:rPr lang="zh-CN" altLang="en-US" sz="3600" dirty="0">
                <a:solidFill>
                  <a:schemeClr val="tx2"/>
                </a:solidFill>
                <a:ea typeface="黑体" pitchFamily="49" charset="-122"/>
                <a:sym typeface="黑体" pitchFamily="49" charset="-122"/>
              </a:rPr>
              <a:t>小结</a:t>
            </a:r>
          </a:p>
        </p:txBody>
      </p:sp>
      <p:sp>
        <p:nvSpPr>
          <p:cNvPr id="28676" name="TextBox 10"/>
          <p:cNvSpPr txBox="1">
            <a:spLocks noChangeArrowheads="1"/>
          </p:cNvSpPr>
          <p:nvPr/>
        </p:nvSpPr>
        <p:spPr bwMode="auto">
          <a:xfrm>
            <a:off x="857251" y="1428751"/>
            <a:ext cx="11334749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200000"/>
              </a:lnSpc>
              <a:buFont typeface="Wingdings" pitchFamily="2" charset="2"/>
              <a:buChar char="u"/>
              <a:defRPr/>
            </a:pPr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得到了每种绝缘公式的具体应用范围</a:t>
            </a:r>
            <a:endParaRPr lang="en-US" altLang="zh-CN" sz="2400" dirty="0">
              <a:latin typeface="黑体" pitchFamily="49" charset="-122"/>
              <a:ea typeface="黑体" pitchFamily="49" charset="-122"/>
            </a:endParaRPr>
          </a:p>
          <a:p>
            <a:pPr marL="271463" indent="-271463" eaLnBrk="1" hangingPunct="1">
              <a:lnSpc>
                <a:spcPct val="200000"/>
              </a:lnSpc>
              <a:buFont typeface="Wingdings" pitchFamily="2" charset="2"/>
              <a:buChar char="u"/>
              <a:defRPr/>
            </a:pPr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所得公式可以将小尺寸、已知脉宽下的实验数据拓展到大尺寸、应用脉宽下的绝缘设计当中</a:t>
            </a:r>
            <a:endParaRPr lang="en-US" altLang="zh-CN" sz="2000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807884" y="2925491"/>
            <a:ext cx="7109639" cy="1200329"/>
          </a:xfrm>
          <a:prstGeom prst="rect">
            <a:avLst/>
          </a:prstGeom>
          <a:effectLst>
            <a:outerShdw blurRad="63500" dist="635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  <a:spcBef>
                <a:spcPts val="900"/>
              </a:spcBef>
            </a:pPr>
            <a:r>
              <a:rPr lang="zh-CN" altLang="en-US" sz="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谢谢！请批评指正！</a:t>
            </a:r>
          </a:p>
        </p:txBody>
      </p:sp>
    </p:spTree>
    <p:extLst>
      <p:ext uri="{BB962C8B-B14F-4D97-AF65-F5344CB8AC3E}">
        <p14:creationId xmlns:p14="http://schemas.microsoft.com/office/powerpoint/2010/main" xmlns="" val="4997587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接连接符 8"/>
          <p:cNvCxnSpPr/>
          <p:nvPr/>
        </p:nvCxnSpPr>
        <p:spPr>
          <a:xfrm>
            <a:off x="857251" y="1357314"/>
            <a:ext cx="102870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1" name="Text Box 4"/>
          <p:cNvSpPr txBox="1">
            <a:spLocks noChangeArrowheads="1"/>
          </p:cNvSpPr>
          <p:nvPr/>
        </p:nvSpPr>
        <p:spPr bwMode="auto">
          <a:xfrm>
            <a:off x="1172634" y="476251"/>
            <a:ext cx="616373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3600" dirty="0">
                <a:solidFill>
                  <a:schemeClr val="tx2"/>
                </a:solidFill>
                <a:ea typeface="黑体" pitchFamily="49" charset="-122"/>
                <a:sym typeface="黑体" pitchFamily="49" charset="-122"/>
              </a:rPr>
              <a:t>1 </a:t>
            </a:r>
            <a:r>
              <a:rPr lang="zh-CN" altLang="en-US" sz="3600" dirty="0">
                <a:solidFill>
                  <a:schemeClr val="tx2"/>
                </a:solidFill>
                <a:ea typeface="黑体" pitchFamily="49" charset="-122"/>
                <a:sym typeface="黑体" pitchFamily="49" charset="-122"/>
              </a:rPr>
              <a:t>绪论</a:t>
            </a:r>
          </a:p>
        </p:txBody>
      </p:sp>
      <p:sp>
        <p:nvSpPr>
          <p:cNvPr id="7172" name="TextBox 10"/>
          <p:cNvSpPr txBox="1">
            <a:spLocks noChangeArrowheads="1"/>
          </p:cNvSpPr>
          <p:nvPr/>
        </p:nvSpPr>
        <p:spPr bwMode="auto">
          <a:xfrm>
            <a:off x="1102784" y="1341439"/>
            <a:ext cx="11089216" cy="559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buFont typeface="Wingdings" pitchFamily="2" charset="2"/>
              <a:buChar char="u"/>
              <a:defRPr/>
            </a:pPr>
            <a:r>
              <a:rPr lang="zh-CN" altLang="en-US" sz="2400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大量绝缘设计方面的公式有见报道</a:t>
            </a:r>
            <a:endParaRPr lang="en-US" altLang="zh-CN" sz="2400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5125" name="矩形 10"/>
          <p:cNvSpPr>
            <a:spLocks noChangeArrowheads="1"/>
          </p:cNvSpPr>
          <p:nvPr/>
        </p:nvSpPr>
        <p:spPr bwMode="auto">
          <a:xfrm>
            <a:off x="1333500" y="2000251"/>
            <a:ext cx="9906000" cy="424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6213" indent="-176213" algn="just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zh-CN" altLang="en-US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气体绝缘公式：</a:t>
            </a:r>
            <a:r>
              <a:rPr lang="en-US" altLang="zh-CN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Martin</a:t>
            </a:r>
            <a:r>
              <a:rPr lang="zh-CN" altLang="en-US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公式</a:t>
            </a:r>
            <a:endParaRPr lang="en-US" altLang="zh-CN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marL="176213" indent="-176213" algn="just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endParaRPr lang="en-US" altLang="zh-CN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marL="176213" indent="-176213" algn="just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endParaRPr lang="en-US" altLang="zh-CN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marL="176213" indent="-176213" algn="just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endParaRPr lang="en-US" altLang="zh-CN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marL="176213" indent="-176213" algn="just" eaLnBrk="1" hangingPunct="1">
              <a:lnSpc>
                <a:spcPct val="150000"/>
              </a:lnSpc>
              <a:defRPr/>
            </a:pPr>
            <a:r>
              <a:rPr lang="en-US" altLang="zh-CN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  </a:t>
            </a:r>
            <a:r>
              <a:rPr lang="en-US" altLang="zh-CN" dirty="0" err="1">
                <a:latin typeface="黑体" pitchFamily="49" charset="-122"/>
                <a:ea typeface="黑体" pitchFamily="49" charset="-122"/>
                <a:sym typeface="黑体" pitchFamily="49" charset="-122"/>
              </a:rPr>
              <a:t>T.H.Martin</a:t>
            </a:r>
            <a:r>
              <a:rPr lang="zh-CN" altLang="en-US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等给出的公式</a:t>
            </a:r>
            <a:endParaRPr lang="en-US" altLang="zh-CN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marL="176213" indent="-176213" algn="just" eaLnBrk="1" hangingPunct="1">
              <a:lnSpc>
                <a:spcPct val="150000"/>
              </a:lnSpc>
              <a:defRPr/>
            </a:pPr>
            <a:endParaRPr lang="en-US" altLang="zh-CN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marL="176213" indent="-176213" algn="just" eaLnBrk="1" hangingPunct="1">
              <a:lnSpc>
                <a:spcPct val="150000"/>
              </a:lnSpc>
              <a:defRPr/>
            </a:pPr>
            <a:endParaRPr lang="en-US" altLang="zh-CN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marL="176213" indent="-176213" algn="just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zh-CN" altLang="en-US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液体绝缘公式</a:t>
            </a:r>
            <a:endParaRPr lang="en-US" altLang="zh-CN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marL="176213" indent="-176213" algn="just" eaLnBrk="1" hangingPunct="1">
              <a:lnSpc>
                <a:spcPct val="150000"/>
              </a:lnSpc>
              <a:defRPr/>
            </a:pPr>
            <a:endParaRPr lang="en-US" altLang="zh-CN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marL="176213" indent="-176213" algn="just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endParaRPr lang="en-US" altLang="zh-CN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1034" name="Rectangle 2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graphicFrame>
        <p:nvGraphicFramePr>
          <p:cNvPr id="1026" name="Object 1"/>
          <p:cNvGraphicFramePr>
            <a:graphicFrameLocks noChangeAspect="1"/>
          </p:cNvGraphicFramePr>
          <p:nvPr/>
        </p:nvGraphicFramePr>
        <p:xfrm>
          <a:off x="5905501" y="2143126"/>
          <a:ext cx="3723217" cy="500063"/>
        </p:xfrm>
        <a:graphic>
          <a:graphicData uri="http://schemas.openxmlformats.org/presentationml/2006/ole">
            <p:oleObj spid="_x0000_s943106" name="Equation" r:id="rId5" imgW="1574800" imgH="279400" progId="Equation.DSMT4">
              <p:embed/>
            </p:oleObj>
          </a:graphicData>
        </a:graphic>
      </p:graphicFrame>
      <p:sp>
        <p:nvSpPr>
          <p:cNvPr id="1035" name="Rectangle 4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6000751" y="2928938"/>
          <a:ext cx="2762249" cy="512762"/>
        </p:xfrm>
        <a:graphic>
          <a:graphicData uri="http://schemas.openxmlformats.org/presentationml/2006/ole">
            <p:oleObj spid="_x0000_s943107" name="Equation" r:id="rId6" imgW="1015559" imgH="253890" progId="Equation.DSMT4">
              <p:embed/>
            </p:oleObj>
          </a:graphicData>
        </a:graphic>
      </p:graphicFrame>
      <p:sp>
        <p:nvSpPr>
          <p:cNvPr id="1036" name="Rectangle 6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037" name="Rectangle 8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graphicFrame>
        <p:nvGraphicFramePr>
          <p:cNvPr id="1028" name="Object 7"/>
          <p:cNvGraphicFramePr>
            <a:graphicFrameLocks noChangeAspect="1"/>
          </p:cNvGraphicFramePr>
          <p:nvPr/>
        </p:nvGraphicFramePr>
        <p:xfrm>
          <a:off x="5905500" y="3643313"/>
          <a:ext cx="2829984" cy="1000125"/>
        </p:xfrm>
        <a:graphic>
          <a:graphicData uri="http://schemas.openxmlformats.org/presentationml/2006/ole">
            <p:oleObj spid="_x0000_s943108" name="Equation" r:id="rId7" imgW="1054100" imgH="495300" progId="Equation.DSMT4">
              <p:embed/>
            </p:oleObj>
          </a:graphicData>
        </a:graphic>
      </p:graphicFrame>
      <p:sp>
        <p:nvSpPr>
          <p:cNvPr id="1038" name="Rectangle 10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039" name="Rectangle 12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graphicFrame>
        <p:nvGraphicFramePr>
          <p:cNvPr id="1029" name="Object 11"/>
          <p:cNvGraphicFramePr>
            <a:graphicFrameLocks noChangeAspect="1"/>
          </p:cNvGraphicFramePr>
          <p:nvPr/>
        </p:nvGraphicFramePr>
        <p:xfrm>
          <a:off x="5905501" y="5072064"/>
          <a:ext cx="3331633" cy="642937"/>
        </p:xfrm>
        <a:graphic>
          <a:graphicData uri="http://schemas.openxmlformats.org/presentationml/2006/ole">
            <p:oleObj spid="_x0000_s943109" name="Equation" r:id="rId8" imgW="977476" imgH="253890" progId="Equation.DSMT4">
              <p:embed/>
            </p:oleObj>
          </a:graphicData>
        </a:graphic>
      </p:graphicFrame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接连接符 8"/>
          <p:cNvCxnSpPr/>
          <p:nvPr/>
        </p:nvCxnSpPr>
        <p:spPr>
          <a:xfrm>
            <a:off x="857251" y="1357314"/>
            <a:ext cx="102870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6" name="Text Box 4"/>
          <p:cNvSpPr txBox="1">
            <a:spLocks noChangeArrowheads="1"/>
          </p:cNvSpPr>
          <p:nvPr/>
        </p:nvSpPr>
        <p:spPr bwMode="auto">
          <a:xfrm>
            <a:off x="1172634" y="476251"/>
            <a:ext cx="616373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3600" dirty="0">
                <a:solidFill>
                  <a:schemeClr val="tx2"/>
                </a:solidFill>
                <a:ea typeface="黑体" pitchFamily="49" charset="-122"/>
                <a:sym typeface="黑体" pitchFamily="49" charset="-122"/>
              </a:rPr>
              <a:t>1 </a:t>
            </a:r>
            <a:r>
              <a:rPr lang="zh-CN" altLang="en-US" sz="3600" dirty="0">
                <a:solidFill>
                  <a:schemeClr val="tx2"/>
                </a:solidFill>
                <a:ea typeface="黑体" pitchFamily="49" charset="-122"/>
                <a:sym typeface="黑体" pitchFamily="49" charset="-122"/>
              </a:rPr>
              <a:t>绪论</a:t>
            </a:r>
          </a:p>
        </p:txBody>
      </p:sp>
      <p:sp>
        <p:nvSpPr>
          <p:cNvPr id="7172" name="TextBox 10"/>
          <p:cNvSpPr txBox="1">
            <a:spLocks noChangeArrowheads="1"/>
          </p:cNvSpPr>
          <p:nvPr/>
        </p:nvSpPr>
        <p:spPr bwMode="auto">
          <a:xfrm>
            <a:off x="1102784" y="1341439"/>
            <a:ext cx="11089216" cy="559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buFont typeface="Wingdings" pitchFamily="2" charset="2"/>
              <a:buChar char="u"/>
              <a:defRPr/>
            </a:pPr>
            <a:r>
              <a:rPr lang="zh-CN" altLang="en-US" sz="2400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大量绝缘设计方面的公式有见报道</a:t>
            </a:r>
            <a:endParaRPr lang="en-US" altLang="zh-CN" sz="2400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5125" name="矩形 10"/>
          <p:cNvSpPr>
            <a:spLocks noChangeArrowheads="1"/>
          </p:cNvSpPr>
          <p:nvPr/>
        </p:nvSpPr>
        <p:spPr bwMode="auto">
          <a:xfrm>
            <a:off x="1333500" y="2000250"/>
            <a:ext cx="9906000" cy="487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6213" indent="-176213" algn="just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zh-CN" altLang="en-US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真空沿面公式：</a:t>
            </a:r>
            <a:r>
              <a:rPr lang="en-US" altLang="zh-CN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Martin</a:t>
            </a:r>
            <a:r>
              <a:rPr lang="zh-CN" altLang="en-US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公式</a:t>
            </a:r>
            <a:endParaRPr lang="en-US" altLang="zh-CN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marL="176213" indent="-176213" algn="just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endParaRPr lang="en-US" altLang="zh-CN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marL="176213" indent="-176213" algn="just" eaLnBrk="1" hangingPunct="1">
              <a:lnSpc>
                <a:spcPct val="150000"/>
              </a:lnSpc>
              <a:defRPr/>
            </a:pPr>
            <a:r>
              <a:rPr lang="en-US" altLang="zh-CN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  </a:t>
            </a:r>
            <a:r>
              <a:rPr lang="zh-CN" altLang="en-US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美国圣地亚实验室：</a:t>
            </a:r>
            <a:endParaRPr lang="en-US" altLang="zh-CN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marL="176213" indent="-176213" algn="just" eaLnBrk="1" hangingPunct="1">
              <a:lnSpc>
                <a:spcPct val="150000"/>
              </a:lnSpc>
              <a:defRPr/>
            </a:pPr>
            <a:endParaRPr lang="en-US" altLang="zh-CN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marL="176213" indent="-176213" algn="just" eaLnBrk="1" hangingPunct="1">
              <a:lnSpc>
                <a:spcPct val="150000"/>
              </a:lnSpc>
              <a:defRPr/>
            </a:pPr>
            <a:r>
              <a:rPr lang="en-US" altLang="zh-CN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  Shipman</a:t>
            </a:r>
            <a:r>
              <a:rPr lang="zh-CN" altLang="en-US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给出的公式：</a:t>
            </a:r>
            <a:endParaRPr lang="en-US" altLang="zh-CN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marL="176213" indent="-176213" algn="just" eaLnBrk="1" hangingPunct="1">
              <a:lnSpc>
                <a:spcPct val="150000"/>
              </a:lnSpc>
              <a:defRPr/>
            </a:pPr>
            <a:endParaRPr lang="en-US" altLang="zh-CN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marL="176213" indent="-176213" algn="just" eaLnBrk="1" hangingPunct="1">
              <a:lnSpc>
                <a:spcPct val="150000"/>
              </a:lnSpc>
              <a:defRPr/>
            </a:pPr>
            <a:endParaRPr lang="en-US" altLang="zh-CN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marL="176213" indent="-176213" algn="just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zh-CN" altLang="en-US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真空击穿公式：美国北极星公司</a:t>
            </a:r>
            <a:endParaRPr lang="en-US" altLang="zh-CN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marL="176213" indent="-176213" algn="just" eaLnBrk="1" hangingPunct="1">
              <a:lnSpc>
                <a:spcPct val="150000"/>
              </a:lnSpc>
              <a:defRPr/>
            </a:pPr>
            <a:endParaRPr lang="en-US" altLang="zh-CN" sz="900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marL="176213" indent="-176213" algn="just" eaLnBrk="1" hangingPunct="1">
              <a:lnSpc>
                <a:spcPct val="150000"/>
              </a:lnSpc>
              <a:defRPr/>
            </a:pPr>
            <a:r>
              <a:rPr lang="zh-CN" altLang="en-US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  西北核技术研究所：</a:t>
            </a:r>
            <a:endParaRPr lang="en-US" altLang="zh-CN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marL="176213" indent="-176213" algn="just" eaLnBrk="1" hangingPunct="1">
              <a:lnSpc>
                <a:spcPct val="150000"/>
              </a:lnSpc>
              <a:defRPr/>
            </a:pPr>
            <a:endParaRPr lang="en-US" altLang="zh-CN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marL="176213" indent="-176213" algn="just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endParaRPr lang="en-US" altLang="zh-CN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2059" name="Rectangle 2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2060" name="Rectangle 4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2061" name="Rectangle 6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2062" name="Rectangle 8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2063" name="Rectangle 10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2064" name="Rectangle 12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2065" name="Rectangle 7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graphicFrame>
        <p:nvGraphicFramePr>
          <p:cNvPr id="2050" name="Object 6"/>
          <p:cNvGraphicFramePr>
            <a:graphicFrameLocks noChangeAspect="1"/>
          </p:cNvGraphicFramePr>
          <p:nvPr/>
        </p:nvGraphicFramePr>
        <p:xfrm>
          <a:off x="6096000" y="2143126"/>
          <a:ext cx="2590800" cy="500063"/>
        </p:xfrm>
        <a:graphic>
          <a:graphicData uri="http://schemas.openxmlformats.org/presentationml/2006/ole">
            <p:oleObj spid="_x0000_s944130" name="Equation" r:id="rId5" imgW="977476" imgH="253890" progId="Equation.DSMT4">
              <p:embed/>
            </p:oleObj>
          </a:graphicData>
        </a:graphic>
      </p:graphicFrame>
      <p:sp>
        <p:nvSpPr>
          <p:cNvPr id="2066" name="Rectangle 9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graphicFrame>
        <p:nvGraphicFramePr>
          <p:cNvPr id="2051" name="Object 8"/>
          <p:cNvGraphicFramePr>
            <a:graphicFrameLocks noChangeAspect="1"/>
          </p:cNvGraphicFramePr>
          <p:nvPr/>
        </p:nvGraphicFramePr>
        <p:xfrm>
          <a:off x="5429251" y="2857500"/>
          <a:ext cx="4095749" cy="438150"/>
        </p:xfrm>
        <a:graphic>
          <a:graphicData uri="http://schemas.openxmlformats.org/presentationml/2006/ole">
            <p:oleObj spid="_x0000_s944131" name="Equation" r:id="rId6" imgW="2133600" imgH="304800" progId="Equation.DSMT4">
              <p:embed/>
            </p:oleObj>
          </a:graphicData>
        </a:graphic>
      </p:graphicFrame>
      <p:sp>
        <p:nvSpPr>
          <p:cNvPr id="2067" name="Rectangle 11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graphicFrame>
        <p:nvGraphicFramePr>
          <p:cNvPr id="2052" name="Object 10"/>
          <p:cNvGraphicFramePr>
            <a:graphicFrameLocks noChangeAspect="1"/>
          </p:cNvGraphicFramePr>
          <p:nvPr/>
        </p:nvGraphicFramePr>
        <p:xfrm>
          <a:off x="6096000" y="3571875"/>
          <a:ext cx="3048000" cy="1155700"/>
        </p:xfrm>
        <a:graphic>
          <a:graphicData uri="http://schemas.openxmlformats.org/presentationml/2006/ole">
            <p:oleObj spid="_x0000_s944132" name="Equation" r:id="rId7" imgW="1460500" imgH="736600" progId="Equation.DSMT4">
              <p:embed/>
            </p:oleObj>
          </a:graphicData>
        </a:graphic>
      </p:graphicFrame>
      <p:sp>
        <p:nvSpPr>
          <p:cNvPr id="2068" name="Rectangle 13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graphicFrame>
        <p:nvGraphicFramePr>
          <p:cNvPr id="2053" name="Object 12"/>
          <p:cNvGraphicFramePr>
            <a:graphicFrameLocks noChangeAspect="1"/>
          </p:cNvGraphicFramePr>
          <p:nvPr/>
        </p:nvGraphicFramePr>
        <p:xfrm>
          <a:off x="6612467" y="4970463"/>
          <a:ext cx="1864784" cy="461962"/>
        </p:xfrm>
        <a:graphic>
          <a:graphicData uri="http://schemas.openxmlformats.org/presentationml/2006/ole">
            <p:oleObj spid="_x0000_s944133" name="Equation" r:id="rId8" imgW="736600" imgH="241300" progId="Equation.DSMT4">
              <p:embed/>
            </p:oleObj>
          </a:graphicData>
        </a:graphic>
      </p:graphicFrame>
      <p:sp>
        <p:nvSpPr>
          <p:cNvPr id="2069" name="Rectangle 15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graphicFrame>
        <p:nvGraphicFramePr>
          <p:cNvPr id="2054" name="Object 14"/>
          <p:cNvGraphicFramePr>
            <a:graphicFrameLocks noChangeAspect="1"/>
          </p:cNvGraphicFramePr>
          <p:nvPr/>
        </p:nvGraphicFramePr>
        <p:xfrm>
          <a:off x="6381751" y="5572125"/>
          <a:ext cx="1809749" cy="414338"/>
        </p:xfrm>
        <a:graphic>
          <a:graphicData uri="http://schemas.openxmlformats.org/presentationml/2006/ole">
            <p:oleObj spid="_x0000_s944134" name="Equation" r:id="rId9" imgW="888840" imgH="241200" progId="Equation.DSMT4">
              <p:embed/>
            </p:oleObj>
          </a:graphicData>
        </a:graphic>
      </p:graphicFrame>
      <p:sp>
        <p:nvSpPr>
          <p:cNvPr id="2070" name="Rectangle 16"/>
          <p:cNvSpPr>
            <a:spLocks noChangeArrowheads="1"/>
          </p:cNvSpPr>
          <p:nvPr/>
        </p:nvSpPr>
        <p:spPr bwMode="auto">
          <a:xfrm>
            <a:off x="0" y="24447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接连接符 8"/>
          <p:cNvCxnSpPr/>
          <p:nvPr/>
        </p:nvCxnSpPr>
        <p:spPr>
          <a:xfrm>
            <a:off x="857251" y="1357314"/>
            <a:ext cx="102870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9" name="Text Box 4"/>
          <p:cNvSpPr txBox="1">
            <a:spLocks noChangeArrowheads="1"/>
          </p:cNvSpPr>
          <p:nvPr/>
        </p:nvSpPr>
        <p:spPr bwMode="auto">
          <a:xfrm>
            <a:off x="1172634" y="476251"/>
            <a:ext cx="616373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3600" dirty="0">
                <a:solidFill>
                  <a:schemeClr val="tx2"/>
                </a:solidFill>
                <a:ea typeface="黑体" pitchFamily="49" charset="-122"/>
                <a:sym typeface="黑体" pitchFamily="49" charset="-122"/>
              </a:rPr>
              <a:t>1 </a:t>
            </a:r>
            <a:r>
              <a:rPr lang="zh-CN" altLang="en-US" sz="3600" dirty="0">
                <a:solidFill>
                  <a:schemeClr val="tx2"/>
                </a:solidFill>
                <a:ea typeface="黑体" pitchFamily="49" charset="-122"/>
                <a:sym typeface="黑体" pitchFamily="49" charset="-122"/>
              </a:rPr>
              <a:t>绪论</a:t>
            </a:r>
          </a:p>
        </p:txBody>
      </p:sp>
      <p:sp>
        <p:nvSpPr>
          <p:cNvPr id="7172" name="TextBox 10"/>
          <p:cNvSpPr txBox="1">
            <a:spLocks noChangeArrowheads="1"/>
          </p:cNvSpPr>
          <p:nvPr/>
        </p:nvSpPr>
        <p:spPr bwMode="auto">
          <a:xfrm>
            <a:off x="1102784" y="1341439"/>
            <a:ext cx="11089216" cy="559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buFont typeface="Wingdings" pitchFamily="2" charset="2"/>
              <a:buChar char="u"/>
              <a:defRPr/>
            </a:pPr>
            <a:r>
              <a:rPr lang="zh-CN" altLang="en-US" sz="2400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大量绝缘设计方面的公式有见报道</a:t>
            </a:r>
            <a:endParaRPr lang="en-US" altLang="zh-CN" sz="2400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5125" name="矩形 10"/>
          <p:cNvSpPr>
            <a:spLocks noChangeArrowheads="1"/>
          </p:cNvSpPr>
          <p:nvPr/>
        </p:nvSpPr>
        <p:spPr bwMode="auto">
          <a:xfrm>
            <a:off x="1333500" y="2000251"/>
            <a:ext cx="9906000" cy="383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6213" indent="-176213" algn="just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zh-CN" altLang="en-US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固体击穿公式：</a:t>
            </a:r>
            <a:r>
              <a:rPr lang="en-US" altLang="zh-CN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Martin</a:t>
            </a:r>
            <a:r>
              <a:rPr lang="zh-CN" altLang="en-US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公式</a:t>
            </a:r>
            <a:endParaRPr lang="en-US" altLang="zh-CN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marL="176213" indent="-176213" algn="just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endParaRPr lang="en-US" altLang="zh-CN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marL="176213" indent="-176213" algn="just" eaLnBrk="1" hangingPunct="1">
              <a:lnSpc>
                <a:spcPct val="150000"/>
              </a:lnSpc>
              <a:defRPr/>
            </a:pPr>
            <a:r>
              <a:rPr lang="en-US" altLang="zh-CN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  </a:t>
            </a:r>
            <a:r>
              <a:rPr lang="zh-CN" altLang="en-US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托木斯克工业大学：</a:t>
            </a:r>
            <a:endParaRPr lang="en-US" altLang="zh-CN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marL="176213" indent="-176213" algn="just" eaLnBrk="1" hangingPunct="1">
              <a:lnSpc>
                <a:spcPct val="150000"/>
              </a:lnSpc>
              <a:defRPr/>
            </a:pPr>
            <a:endParaRPr lang="en-US" altLang="zh-CN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marL="176213" indent="-176213" algn="just" eaLnBrk="1" hangingPunct="1">
              <a:lnSpc>
                <a:spcPct val="150000"/>
              </a:lnSpc>
              <a:defRPr/>
            </a:pPr>
            <a:r>
              <a:rPr lang="en-US" altLang="zh-CN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  </a:t>
            </a:r>
            <a:r>
              <a:rPr lang="zh-CN" altLang="en-US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西北核技术研究所：尺寸效应</a:t>
            </a:r>
            <a:endParaRPr lang="en-US" altLang="zh-CN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marL="176213" indent="-176213" algn="just" eaLnBrk="1" hangingPunct="1">
              <a:lnSpc>
                <a:spcPct val="150000"/>
              </a:lnSpc>
              <a:defRPr/>
            </a:pPr>
            <a:endParaRPr lang="en-US" altLang="zh-CN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marL="176213" indent="-176213" algn="just" eaLnBrk="1" hangingPunct="1">
              <a:lnSpc>
                <a:spcPct val="150000"/>
              </a:lnSpc>
              <a:defRPr/>
            </a:pPr>
            <a:r>
              <a:rPr lang="en-US" altLang="zh-CN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                   </a:t>
            </a:r>
            <a:r>
              <a:rPr lang="en-US" altLang="zh-CN" dirty="0" smtClean="0">
                <a:latin typeface="黑体" pitchFamily="49" charset="-122"/>
                <a:ea typeface="黑体" pitchFamily="49" charset="-122"/>
                <a:sym typeface="黑体" pitchFamily="49" charset="-122"/>
              </a:rPr>
              <a:t> </a:t>
            </a:r>
            <a:r>
              <a:rPr lang="zh-CN" altLang="en-US" dirty="0" smtClean="0">
                <a:latin typeface="黑体" pitchFamily="49" charset="-122"/>
                <a:ea typeface="黑体" pitchFamily="49" charset="-122"/>
                <a:sym typeface="黑体" pitchFamily="49" charset="-122"/>
              </a:rPr>
              <a:t>脉</a:t>
            </a:r>
            <a:r>
              <a:rPr lang="zh-CN" altLang="en-US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宽效应</a:t>
            </a:r>
            <a:endParaRPr lang="en-US" altLang="zh-CN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marL="176213" indent="-176213" algn="just" eaLnBrk="1" hangingPunct="1">
              <a:lnSpc>
                <a:spcPct val="150000"/>
              </a:lnSpc>
              <a:defRPr/>
            </a:pPr>
            <a:endParaRPr lang="en-US" altLang="zh-CN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marL="176213" indent="-176213" algn="just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endParaRPr lang="en-US" altLang="zh-CN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3082" name="Rectangle 2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3083" name="Rectangle 4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3084" name="Rectangle 6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3085" name="Rectangle 8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3086" name="Rectangle 10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3087" name="Rectangle 12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3088" name="Rectangle 7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3089" name="Rectangle 9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3090" name="Rectangle 11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3091" name="Rectangle 13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3092" name="Rectangle 15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3093" name="Rectangle 16"/>
          <p:cNvSpPr>
            <a:spLocks noChangeArrowheads="1"/>
          </p:cNvSpPr>
          <p:nvPr/>
        </p:nvSpPr>
        <p:spPr bwMode="auto">
          <a:xfrm>
            <a:off x="0" y="24447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3094" name="Rectangle 8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graphicFrame>
        <p:nvGraphicFramePr>
          <p:cNvPr id="3074" name="Object 7"/>
          <p:cNvGraphicFramePr>
            <a:graphicFrameLocks noChangeAspect="1"/>
          </p:cNvGraphicFramePr>
          <p:nvPr/>
        </p:nvGraphicFramePr>
        <p:xfrm>
          <a:off x="6000751" y="2143125"/>
          <a:ext cx="1714500" cy="425450"/>
        </p:xfrm>
        <a:graphic>
          <a:graphicData uri="http://schemas.openxmlformats.org/presentationml/2006/ole">
            <p:oleObj spid="_x0000_s945154" name="Equation" r:id="rId5" imgW="736600" imgH="241300" progId="Equation.DSMT4">
              <p:embed/>
            </p:oleObj>
          </a:graphicData>
        </a:graphic>
      </p:graphicFrame>
      <p:sp>
        <p:nvSpPr>
          <p:cNvPr id="3095" name="Rectangle 10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graphicFrame>
        <p:nvGraphicFramePr>
          <p:cNvPr id="3075" name="Object 9"/>
          <p:cNvGraphicFramePr>
            <a:graphicFrameLocks noChangeAspect="1"/>
          </p:cNvGraphicFramePr>
          <p:nvPr/>
        </p:nvGraphicFramePr>
        <p:xfrm>
          <a:off x="4849284" y="2928938"/>
          <a:ext cx="7152216" cy="417512"/>
        </p:xfrm>
        <a:graphic>
          <a:graphicData uri="http://schemas.openxmlformats.org/presentationml/2006/ole">
            <p:oleObj spid="_x0000_s945155" name="Equation" r:id="rId6" imgW="3225800" imgH="254000" progId="Equation.DSMT4">
              <p:embed/>
            </p:oleObj>
          </a:graphicData>
        </a:graphic>
      </p:graphicFrame>
      <p:sp>
        <p:nvSpPr>
          <p:cNvPr id="3096" name="Rectangle 12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graphicFrame>
        <p:nvGraphicFramePr>
          <p:cNvPr id="3076" name="Object 11"/>
          <p:cNvGraphicFramePr>
            <a:graphicFrameLocks noChangeAspect="1"/>
          </p:cNvGraphicFramePr>
          <p:nvPr/>
        </p:nvGraphicFramePr>
        <p:xfrm>
          <a:off x="6000751" y="3714750"/>
          <a:ext cx="1714500" cy="452438"/>
        </p:xfrm>
        <a:graphic>
          <a:graphicData uri="http://schemas.openxmlformats.org/presentationml/2006/ole">
            <p:oleObj spid="_x0000_s945156" name="Equation" r:id="rId7" imgW="774364" imgH="241195" progId="Equation.DSMT4">
              <p:embed/>
            </p:oleObj>
          </a:graphicData>
        </a:graphic>
      </p:graphicFrame>
      <p:sp>
        <p:nvSpPr>
          <p:cNvPr id="3097" name="Rectangle 14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graphicFrame>
        <p:nvGraphicFramePr>
          <p:cNvPr id="3077" name="Object 13"/>
          <p:cNvGraphicFramePr>
            <a:graphicFrameLocks noChangeAspect="1"/>
          </p:cNvGraphicFramePr>
          <p:nvPr/>
        </p:nvGraphicFramePr>
        <p:xfrm>
          <a:off x="5905501" y="4500563"/>
          <a:ext cx="3780367" cy="571500"/>
        </p:xfrm>
        <a:graphic>
          <a:graphicData uri="http://schemas.openxmlformats.org/presentationml/2006/ole">
            <p:oleObj spid="_x0000_s945157" name="Equation" r:id="rId8" imgW="1562100" imgH="279400" progId="Equation.DSMT4">
              <p:embed/>
            </p:oleObj>
          </a:graphicData>
        </a:graphic>
      </p:graphicFrame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接连接符 8"/>
          <p:cNvCxnSpPr/>
          <p:nvPr/>
        </p:nvCxnSpPr>
        <p:spPr>
          <a:xfrm>
            <a:off x="857251" y="1357314"/>
            <a:ext cx="102870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1172634" y="476251"/>
            <a:ext cx="616373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3600" dirty="0">
                <a:solidFill>
                  <a:schemeClr val="tx2"/>
                </a:solidFill>
                <a:ea typeface="黑体" pitchFamily="49" charset="-122"/>
                <a:sym typeface="黑体" pitchFamily="49" charset="-122"/>
              </a:rPr>
              <a:t>1 </a:t>
            </a:r>
            <a:r>
              <a:rPr lang="zh-CN" altLang="en-US" sz="3600" dirty="0">
                <a:solidFill>
                  <a:schemeClr val="tx2"/>
                </a:solidFill>
                <a:ea typeface="黑体" pitchFamily="49" charset="-122"/>
                <a:sym typeface="黑体" pitchFamily="49" charset="-122"/>
              </a:rPr>
              <a:t>绪论</a:t>
            </a:r>
          </a:p>
        </p:txBody>
      </p:sp>
      <p:sp>
        <p:nvSpPr>
          <p:cNvPr id="9220" name="TextBox 10"/>
          <p:cNvSpPr txBox="1">
            <a:spLocks noChangeArrowheads="1"/>
          </p:cNvSpPr>
          <p:nvPr/>
        </p:nvSpPr>
        <p:spPr bwMode="auto">
          <a:xfrm>
            <a:off x="1102784" y="1341439"/>
            <a:ext cx="11089216" cy="559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buFont typeface="Wingdings" pitchFamily="2" charset="2"/>
              <a:buChar char="u"/>
              <a:defRPr/>
            </a:pPr>
            <a:r>
              <a:rPr lang="zh-CN" altLang="en-US" sz="2400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几个问题</a:t>
            </a:r>
            <a:endParaRPr lang="en-US" altLang="zh-CN" sz="2400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6149" name="矩形 6"/>
          <p:cNvSpPr>
            <a:spLocks noChangeArrowheads="1"/>
          </p:cNvSpPr>
          <p:nvPr/>
        </p:nvSpPr>
        <p:spPr bwMode="auto">
          <a:xfrm>
            <a:off x="1333500" y="2000250"/>
            <a:ext cx="10001251" cy="3985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92075" indent="-92075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zh-CN" altLang="en-US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  <a:sym typeface="黑体" pitchFamily="49" charset="-122"/>
              </a:rPr>
              <a:t>大多数公式的适用范围并不清楚</a:t>
            </a:r>
          </a:p>
          <a:p>
            <a:pPr marL="92075" indent="-92075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zh-CN" altLang="en-US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  <a:sym typeface="黑体" pitchFamily="49" charset="-122"/>
              </a:rPr>
              <a:t>这些公式不统一、甚至差别较大</a:t>
            </a:r>
            <a:r>
              <a:rPr lang="zh-CN" altLang="en-US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。例如，对于气体击穿而言，几个公式从形式上并不相同；再如，对于固体击穿而言，有的公式体现了脉宽效应，而有公式并未体现脉宽因素</a:t>
            </a:r>
          </a:p>
          <a:p>
            <a:pPr marL="92075" indent="-92075" eaLnBrk="1" hangingPunct="1">
              <a:lnSpc>
                <a:spcPct val="150000"/>
              </a:lnSpc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zh-CN" altLang="en-US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  <a:sym typeface="黑体" pitchFamily="49" charset="-122"/>
              </a:rPr>
              <a:t>公式中同一物理量的指数并不相同</a:t>
            </a:r>
            <a:r>
              <a:rPr lang="zh-CN" altLang="en-US" dirty="0" smtClean="0">
                <a:latin typeface="黑体" pitchFamily="49" charset="-122"/>
                <a:ea typeface="黑体" pitchFamily="49" charset="-122"/>
                <a:sym typeface="黑体" pitchFamily="49" charset="-122"/>
              </a:rPr>
              <a:t>。例如</a:t>
            </a:r>
            <a:r>
              <a:rPr lang="zh-CN" altLang="en-US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，</a:t>
            </a:r>
            <a:endParaRPr lang="en-US" altLang="zh-CN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marL="92075" indent="-92075" eaLnBrk="1" hangingPunct="1">
              <a:lnSpc>
                <a:spcPct val="150000"/>
              </a:lnSpc>
              <a:defRPr/>
            </a:pPr>
            <a:r>
              <a:rPr lang="en-US" altLang="zh-CN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 </a:t>
            </a:r>
            <a:r>
              <a:rPr lang="zh-CN" altLang="en-US" dirty="0" smtClean="0">
                <a:latin typeface="黑体" pitchFamily="49" charset="-122"/>
                <a:ea typeface="黑体" pitchFamily="49" charset="-122"/>
                <a:sym typeface="黑体" pitchFamily="49" charset="-122"/>
              </a:rPr>
              <a:t>邵涛</a:t>
            </a:r>
            <a:r>
              <a:rPr lang="zh-CN" altLang="en-US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研究员给出</a:t>
            </a:r>
            <a:r>
              <a:rPr lang="en-US" altLang="zh-CN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A</a:t>
            </a:r>
            <a:r>
              <a:rPr lang="en-US" altLang="zh-CN" baseline="-25000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1</a:t>
            </a:r>
            <a:r>
              <a:rPr lang="en-US" altLang="zh-CN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=0.78</a:t>
            </a:r>
            <a:r>
              <a:rPr lang="zh-CN" altLang="en-US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和</a:t>
            </a:r>
            <a:r>
              <a:rPr lang="en-US" altLang="zh-CN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B</a:t>
            </a:r>
            <a:r>
              <a:rPr lang="en-US" altLang="zh-CN" baseline="-25000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1</a:t>
            </a:r>
            <a:r>
              <a:rPr lang="en-US" altLang="zh-CN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=2.14</a:t>
            </a:r>
            <a:r>
              <a:rPr lang="zh-CN" altLang="en-US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。但根据</a:t>
            </a:r>
            <a:r>
              <a:rPr lang="en-US" altLang="zh-CN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T. H. Martin</a:t>
            </a:r>
            <a:r>
              <a:rPr lang="zh-CN" altLang="en-US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，有</a:t>
            </a:r>
            <a:r>
              <a:rPr lang="en-US" altLang="zh-CN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A</a:t>
            </a:r>
            <a:r>
              <a:rPr lang="en-US" altLang="zh-CN" baseline="-25000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1</a:t>
            </a:r>
            <a:r>
              <a:rPr lang="en-US" altLang="zh-CN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=97800</a:t>
            </a:r>
            <a:r>
              <a:rPr lang="zh-CN" altLang="en-US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和</a:t>
            </a:r>
            <a:r>
              <a:rPr lang="en-US" altLang="zh-CN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B</a:t>
            </a:r>
            <a:r>
              <a:rPr lang="en-US" altLang="zh-CN" baseline="-25000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1</a:t>
            </a:r>
            <a:r>
              <a:rPr lang="en-US" altLang="zh-CN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=3.44</a:t>
            </a:r>
            <a:r>
              <a:rPr lang="zh-CN" altLang="en-US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；并根据</a:t>
            </a:r>
            <a:r>
              <a:rPr lang="en-US" altLang="zh-CN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J. </a:t>
            </a:r>
            <a:r>
              <a:rPr lang="en-US" altLang="zh-CN" dirty="0" err="1">
                <a:latin typeface="黑体" pitchFamily="49" charset="-122"/>
                <a:ea typeface="黑体" pitchFamily="49" charset="-122"/>
                <a:sym typeface="黑体" pitchFamily="49" charset="-122"/>
              </a:rPr>
              <a:t>Mankowski</a:t>
            </a:r>
            <a:r>
              <a:rPr lang="zh-CN" altLang="en-US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，有</a:t>
            </a:r>
            <a:r>
              <a:rPr lang="en-US" altLang="zh-CN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A</a:t>
            </a:r>
            <a:r>
              <a:rPr lang="en-US" altLang="zh-CN" baseline="-25000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1</a:t>
            </a:r>
            <a:r>
              <a:rPr lang="en-US" altLang="zh-CN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=0.9</a:t>
            </a:r>
            <a:r>
              <a:rPr lang="zh-CN" altLang="en-US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和</a:t>
            </a:r>
            <a:r>
              <a:rPr lang="en-US" altLang="zh-CN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B</a:t>
            </a:r>
            <a:r>
              <a:rPr lang="en-US" altLang="zh-CN" baseline="-25000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1</a:t>
            </a:r>
            <a:r>
              <a:rPr lang="en-US" altLang="zh-CN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=2.25</a:t>
            </a:r>
            <a:r>
              <a:rPr lang="zh-CN" altLang="en-US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；再如：固体击穿公式中，</a:t>
            </a:r>
            <a:r>
              <a:rPr lang="en-US" altLang="zh-CN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Martin</a:t>
            </a:r>
            <a:r>
              <a:rPr lang="zh-CN" altLang="en-US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给出的指数是</a:t>
            </a:r>
            <a:r>
              <a:rPr lang="en-US" altLang="zh-CN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1/10,</a:t>
            </a:r>
            <a:r>
              <a:rPr lang="zh-CN" altLang="en-US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而大多数研究者认为是</a:t>
            </a:r>
            <a:r>
              <a:rPr lang="en-US" altLang="zh-CN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1/8</a:t>
            </a:r>
          </a:p>
          <a:p>
            <a:pPr marL="92075" indent="-92075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zh-CN" altLang="en-US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本文围绕上述问题，提出了用于短脉冲固、液、气、真空击穿及沿面闪络阈值的统一计算公式</a:t>
            </a:r>
            <a:endParaRPr lang="en-US" altLang="zh-CN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  <a:p>
            <a:pPr marL="92075" indent="-92075" eaLnBrk="1" hangingPunct="1">
              <a:lnSpc>
                <a:spcPct val="150000"/>
              </a:lnSpc>
              <a:defRPr/>
            </a:pPr>
            <a:endParaRPr lang="en-US" altLang="zh-CN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graphicFrame>
        <p:nvGraphicFramePr>
          <p:cNvPr id="4098" name="Object 6"/>
          <p:cNvGraphicFramePr>
            <a:graphicFrameLocks noChangeAspect="1"/>
          </p:cNvGraphicFramePr>
          <p:nvPr/>
        </p:nvGraphicFramePr>
        <p:xfrm>
          <a:off x="6301014" y="3200401"/>
          <a:ext cx="2059214" cy="728080"/>
        </p:xfrm>
        <a:graphic>
          <a:graphicData uri="http://schemas.openxmlformats.org/presentationml/2006/ole">
            <p:oleObj spid="_x0000_s946178" name="Equation" r:id="rId5" imgW="1054100" imgH="495300" progId="Equation.DSMT4">
              <p:embed/>
            </p:oleObj>
          </a:graphicData>
        </a:graphic>
      </p:graphicFrame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圆角矩形 1"/>
          <p:cNvSpPr>
            <a:spLocks noChangeArrowheads="1"/>
          </p:cNvSpPr>
          <p:nvPr/>
        </p:nvSpPr>
        <p:spPr bwMode="auto">
          <a:xfrm>
            <a:off x="3905251" y="2928938"/>
            <a:ext cx="1219200" cy="514325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ct val="150000"/>
              </a:lnSpc>
            </a:pPr>
            <a:endParaRPr lang="zh-CN" altLang="en-US" dirty="0"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31747" name="圆角矩形 3"/>
          <p:cNvSpPr>
            <a:spLocks noChangeArrowheads="1"/>
          </p:cNvSpPr>
          <p:nvPr/>
        </p:nvSpPr>
        <p:spPr bwMode="auto">
          <a:xfrm>
            <a:off x="3619501" y="3000375"/>
            <a:ext cx="4762500" cy="514325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ct val="150000"/>
              </a:lnSpc>
            </a:pPr>
            <a:endParaRPr lang="zh-CN" altLang="en-US" dirty="0"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31748" name="圆角矩形 5"/>
          <p:cNvSpPr>
            <a:spLocks noChangeArrowheads="1"/>
          </p:cNvSpPr>
          <p:nvPr/>
        </p:nvSpPr>
        <p:spPr bwMode="auto">
          <a:xfrm>
            <a:off x="3143252" y="2643189"/>
            <a:ext cx="4286249" cy="514325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ct val="150000"/>
              </a:lnSpc>
            </a:pPr>
            <a:endParaRPr lang="zh-CN" altLang="en-US" dirty="0"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2762251" y="2857501"/>
            <a:ext cx="7810500" cy="514325"/>
          </a:xfrm>
          <a:prstGeom prst="roundRect">
            <a:avLst/>
          </a:prstGeom>
        </p:spPr>
        <p:txBody>
          <a:bodyPr anchor="ctr">
            <a:spAutoFit/>
          </a:bodyPr>
          <a:lstStyle/>
          <a:p>
            <a:pPr algn="ctr" eaLnBrk="1" hangingPunct="1">
              <a:lnSpc>
                <a:spcPct val="150000"/>
              </a:lnSpc>
              <a:defRPr/>
            </a:pPr>
            <a:endParaRPr lang="zh-CN" altLang="en-US" dirty="0">
              <a:ln>
                <a:solidFill>
                  <a:srgbClr val="FF0000"/>
                </a:solidFill>
              </a:ln>
              <a:ea typeface="黑体" pitchFamily="49" charset="-122"/>
            </a:endParaRPr>
          </a:p>
        </p:txBody>
      </p:sp>
      <p:sp>
        <p:nvSpPr>
          <p:cNvPr id="10" name="圆角矩形 9"/>
          <p:cNvSpPr/>
          <p:nvPr/>
        </p:nvSpPr>
        <p:spPr>
          <a:xfrm>
            <a:off x="3048000" y="2857501"/>
            <a:ext cx="7239000" cy="1571625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ea typeface="黑体" pitchFamily="49" charset="-122"/>
            </a:endParaRPr>
          </a:p>
        </p:txBody>
      </p:sp>
      <p:sp>
        <p:nvSpPr>
          <p:cNvPr id="31751" name="TextBox 6"/>
          <p:cNvSpPr txBox="1">
            <a:spLocks noChangeArrowheads="1"/>
          </p:cNvSpPr>
          <p:nvPr/>
        </p:nvSpPr>
        <p:spPr bwMode="auto">
          <a:xfrm>
            <a:off x="3714751" y="3357564"/>
            <a:ext cx="6191249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zh-CN" sz="4000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2 </a:t>
            </a:r>
            <a:r>
              <a:rPr lang="zh-CN" altLang="en-US" sz="4000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统一公式的推导</a:t>
            </a:r>
            <a:endParaRPr lang="zh-CN" altLang="en-US" sz="4000" b="1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接连接符 8"/>
          <p:cNvCxnSpPr/>
          <p:nvPr/>
        </p:nvCxnSpPr>
        <p:spPr>
          <a:xfrm>
            <a:off x="857251" y="1357314"/>
            <a:ext cx="102870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7" name="Text Box 4"/>
          <p:cNvSpPr txBox="1">
            <a:spLocks noChangeArrowheads="1"/>
          </p:cNvSpPr>
          <p:nvPr/>
        </p:nvSpPr>
        <p:spPr bwMode="auto">
          <a:xfrm>
            <a:off x="1172634" y="476251"/>
            <a:ext cx="1025736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3600" dirty="0">
                <a:solidFill>
                  <a:schemeClr val="tx2"/>
                </a:solidFill>
                <a:ea typeface="黑体" pitchFamily="49" charset="-122"/>
                <a:sym typeface="黑体" pitchFamily="49" charset="-122"/>
              </a:rPr>
              <a:t>2 </a:t>
            </a:r>
            <a:r>
              <a:rPr lang="zh-CN" altLang="en-US" sz="3600" dirty="0">
                <a:solidFill>
                  <a:schemeClr val="tx2"/>
                </a:solidFill>
                <a:ea typeface="黑体" pitchFamily="49" charset="-122"/>
                <a:sym typeface="黑体" pitchFamily="49" charset="-122"/>
              </a:rPr>
              <a:t>统一公式的推导</a:t>
            </a:r>
          </a:p>
        </p:txBody>
      </p:sp>
      <p:sp>
        <p:nvSpPr>
          <p:cNvPr id="5128" name="TextBox 10"/>
          <p:cNvSpPr txBox="1">
            <a:spLocks noChangeArrowheads="1"/>
          </p:cNvSpPr>
          <p:nvPr/>
        </p:nvSpPr>
        <p:spPr bwMode="auto">
          <a:xfrm>
            <a:off x="1102784" y="1341439"/>
            <a:ext cx="10564283" cy="506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6700" indent="-266700" eaLnBrk="1" hangingPunct="1">
              <a:lnSpc>
                <a:spcPct val="150000"/>
              </a:lnSpc>
            </a:pPr>
            <a:endParaRPr lang="en-US" altLang="zh-CN" sz="2000" b="1" dirty="0">
              <a:solidFill>
                <a:srgbClr val="FF0000"/>
              </a:solidFill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18437" name="TextBox 10"/>
          <p:cNvSpPr txBox="1">
            <a:spLocks noChangeArrowheads="1"/>
          </p:cNvSpPr>
          <p:nvPr/>
        </p:nvSpPr>
        <p:spPr bwMode="auto">
          <a:xfrm>
            <a:off x="1102784" y="1341439"/>
            <a:ext cx="11089216" cy="574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buFont typeface="Wingdings" pitchFamily="2" charset="2"/>
              <a:buChar char="u"/>
              <a:defRPr/>
            </a:pPr>
            <a:r>
              <a:rPr lang="zh-CN" altLang="en-US" sz="2400" dirty="0">
                <a:latin typeface="黑体" pitchFamily="49" charset="-122"/>
                <a:ea typeface="黑体" pitchFamily="49" charset="-122"/>
                <a:sym typeface="黑体" pitchFamily="49" charset="-122"/>
              </a:rPr>
              <a:t>尺寸效应对击穿阈值的影响</a:t>
            </a:r>
            <a:endParaRPr lang="en-US" altLang="zh-CN" sz="2400" b="1" dirty="0">
              <a:latin typeface="Arial" pitchFamily="34" charset="0"/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11274" name="TextBox 12"/>
          <p:cNvSpPr txBox="1">
            <a:spLocks noChangeArrowheads="1"/>
          </p:cNvSpPr>
          <p:nvPr/>
        </p:nvSpPr>
        <p:spPr bwMode="auto">
          <a:xfrm>
            <a:off x="857251" y="1928814"/>
            <a:ext cx="11334749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6700" indent="-266700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zh-CN" altLang="en-US" dirty="0">
                <a:latin typeface="Times New Roman" pitchFamily="18" charset="0"/>
                <a:ea typeface="黑体" pitchFamily="49" charset="-122"/>
                <a:sym typeface="黑体" pitchFamily="49" charset="-122"/>
              </a:rPr>
              <a:t>从两参数</a:t>
            </a:r>
            <a:r>
              <a:rPr lang="en-US" altLang="zh-CN" dirty="0" err="1">
                <a:latin typeface="Times New Roman" pitchFamily="18" charset="0"/>
                <a:ea typeface="黑体" pitchFamily="49" charset="-122"/>
                <a:sym typeface="黑体" pitchFamily="49" charset="-122"/>
              </a:rPr>
              <a:t>Weibull</a:t>
            </a:r>
            <a:r>
              <a:rPr lang="zh-CN" altLang="en-US" dirty="0">
                <a:latin typeface="Times New Roman" pitchFamily="18" charset="0"/>
                <a:ea typeface="黑体" pitchFamily="49" charset="-122"/>
                <a:sym typeface="黑体" pitchFamily="49" charset="-122"/>
              </a:rPr>
              <a:t>分布出发：</a:t>
            </a:r>
            <a:endParaRPr lang="en-US" altLang="zh-CN" dirty="0">
              <a:latin typeface="Times New Roman" pitchFamily="18" charset="0"/>
              <a:ea typeface="黑体" pitchFamily="49" charset="-122"/>
              <a:sym typeface="黑体" pitchFamily="49" charset="-122"/>
            </a:endParaRPr>
          </a:p>
          <a:p>
            <a:pPr marL="266700" indent="-266700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endParaRPr lang="en-US" altLang="zh-CN" dirty="0">
              <a:latin typeface="Times New Roman" pitchFamily="18" charset="0"/>
              <a:ea typeface="黑体" pitchFamily="49" charset="-122"/>
              <a:sym typeface="黑体" pitchFamily="49" charset="-122"/>
            </a:endParaRPr>
          </a:p>
          <a:p>
            <a:pPr marL="266700" indent="-266700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zh-CN" altLang="en-US" dirty="0">
                <a:latin typeface="Times New Roman" pitchFamily="18" charset="0"/>
                <a:ea typeface="黑体" pitchFamily="49" charset="-122"/>
                <a:sym typeface="黑体" pitchFamily="49" charset="-122"/>
              </a:rPr>
              <a:t>若电介质尺寸扩大</a:t>
            </a:r>
            <a:r>
              <a:rPr lang="en-US" altLang="zh-CN" i="1" dirty="0">
                <a:latin typeface="Times New Roman" pitchFamily="18" charset="0"/>
                <a:ea typeface="黑体" pitchFamily="49" charset="-122"/>
                <a:sym typeface="黑体" pitchFamily="49" charset="-122"/>
              </a:rPr>
              <a:t>N</a:t>
            </a:r>
            <a:r>
              <a:rPr lang="zh-CN" altLang="en-US" dirty="0">
                <a:latin typeface="Times New Roman" pitchFamily="18" charset="0"/>
                <a:ea typeface="黑体" pitchFamily="49" charset="-122"/>
                <a:sym typeface="黑体" pitchFamily="49" charset="-122"/>
              </a:rPr>
              <a:t>倍，</a:t>
            </a:r>
            <a:r>
              <a:rPr lang="zh-CN" altLang="en-US" dirty="0">
                <a:latin typeface="Times New Roman" pitchFamily="18" charset="0"/>
                <a:ea typeface="黑体" pitchFamily="49" charset="-122"/>
              </a:rPr>
              <a:t>无论这</a:t>
            </a:r>
            <a:r>
              <a:rPr lang="en-US" i="1" dirty="0">
                <a:latin typeface="Times New Roman" pitchFamily="18" charset="0"/>
                <a:ea typeface="+mn-ea"/>
              </a:rPr>
              <a:t>N</a:t>
            </a:r>
            <a:r>
              <a:rPr lang="zh-CN" altLang="en-US" dirty="0">
                <a:latin typeface="Times New Roman" pitchFamily="18" charset="0"/>
                <a:ea typeface="黑体" pitchFamily="49" charset="-122"/>
              </a:rPr>
              <a:t>个</a:t>
            </a:r>
            <a:r>
              <a:rPr lang="en-US" dirty="0">
                <a:latin typeface="Times New Roman" pitchFamily="18" charset="0"/>
                <a:ea typeface="+mn-ea"/>
              </a:rPr>
              <a:t>Ω</a:t>
            </a:r>
            <a:r>
              <a:rPr lang="en-US" baseline="-25000" dirty="0">
                <a:latin typeface="Times New Roman" pitchFamily="18" charset="0"/>
                <a:ea typeface="+mn-ea"/>
              </a:rPr>
              <a:t>1</a:t>
            </a:r>
            <a:r>
              <a:rPr lang="zh-CN" altLang="en-US" dirty="0">
                <a:latin typeface="Times New Roman" pitchFamily="18" charset="0"/>
                <a:ea typeface="黑体" pitchFamily="49" charset="-122"/>
              </a:rPr>
              <a:t>是串联、并联，还是“混联”，</a:t>
            </a:r>
            <a:r>
              <a:rPr lang="en-US" dirty="0">
                <a:latin typeface="Times New Roman" pitchFamily="18" charset="0"/>
                <a:ea typeface="+mn-ea"/>
              </a:rPr>
              <a:t>Ω</a:t>
            </a:r>
            <a:r>
              <a:rPr lang="en-US" baseline="-25000" dirty="0">
                <a:latin typeface="Times New Roman" pitchFamily="18" charset="0"/>
                <a:ea typeface="+mn-ea"/>
              </a:rPr>
              <a:t>2</a:t>
            </a:r>
            <a:r>
              <a:rPr lang="zh-CN" altLang="en-US" dirty="0">
                <a:latin typeface="Times New Roman" pitchFamily="18" charset="0"/>
                <a:ea typeface="黑体" pitchFamily="49" charset="-122"/>
              </a:rPr>
              <a:t>的击穿概率</a:t>
            </a:r>
            <a:r>
              <a:rPr lang="en-US" i="1" dirty="0">
                <a:latin typeface="Times New Roman" pitchFamily="18" charset="0"/>
                <a:ea typeface="+mn-ea"/>
              </a:rPr>
              <a:t>F</a:t>
            </a:r>
            <a:r>
              <a:rPr lang="en-US" dirty="0">
                <a:latin typeface="Times New Roman" pitchFamily="18" charset="0"/>
                <a:ea typeface="+mn-ea"/>
              </a:rPr>
              <a:t>(</a:t>
            </a:r>
            <a:r>
              <a:rPr lang="en-US" i="1" dirty="0">
                <a:latin typeface="Times New Roman" pitchFamily="18" charset="0"/>
                <a:ea typeface="+mn-ea"/>
              </a:rPr>
              <a:t>E</a:t>
            </a:r>
            <a:r>
              <a:rPr lang="en-US" dirty="0">
                <a:latin typeface="Times New Roman" pitchFamily="18" charset="0"/>
                <a:ea typeface="+mn-ea"/>
              </a:rPr>
              <a:t>)|</a:t>
            </a:r>
            <a:r>
              <a:rPr lang="en-US" i="1" baseline="-25000" dirty="0">
                <a:latin typeface="Times New Roman" pitchFamily="18" charset="0"/>
                <a:ea typeface="+mn-ea"/>
              </a:rPr>
              <a:t>Ω</a:t>
            </a:r>
            <a:r>
              <a:rPr lang="en-US" baseline="-25000" dirty="0">
                <a:latin typeface="Times New Roman" pitchFamily="18" charset="0"/>
                <a:ea typeface="+mn-ea"/>
              </a:rPr>
              <a:t>2</a:t>
            </a:r>
            <a:r>
              <a:rPr lang="zh-CN" altLang="en-US" dirty="0">
                <a:latin typeface="Times New Roman" pitchFamily="18" charset="0"/>
                <a:ea typeface="黑体" pitchFamily="49" charset="-122"/>
              </a:rPr>
              <a:t>与</a:t>
            </a:r>
            <a:r>
              <a:rPr lang="en-US" i="1" dirty="0">
                <a:latin typeface="Times New Roman" pitchFamily="18" charset="0"/>
                <a:ea typeface="+mn-ea"/>
              </a:rPr>
              <a:t>F</a:t>
            </a:r>
            <a:r>
              <a:rPr lang="en-US" dirty="0">
                <a:latin typeface="Times New Roman" pitchFamily="18" charset="0"/>
                <a:ea typeface="+mn-ea"/>
              </a:rPr>
              <a:t>(</a:t>
            </a:r>
            <a:r>
              <a:rPr lang="en-US" i="1" dirty="0">
                <a:latin typeface="Times New Roman" pitchFamily="18" charset="0"/>
                <a:ea typeface="+mn-ea"/>
              </a:rPr>
              <a:t>E</a:t>
            </a:r>
            <a:r>
              <a:rPr lang="en-US" dirty="0">
                <a:latin typeface="Times New Roman" pitchFamily="18" charset="0"/>
                <a:ea typeface="+mn-ea"/>
              </a:rPr>
              <a:t>)|</a:t>
            </a:r>
            <a:r>
              <a:rPr lang="en-US" i="1" baseline="-25000" dirty="0">
                <a:latin typeface="Times New Roman" pitchFamily="18" charset="0"/>
                <a:ea typeface="+mn-ea"/>
              </a:rPr>
              <a:t>Ω</a:t>
            </a:r>
            <a:r>
              <a:rPr lang="en-US" baseline="-25000" dirty="0">
                <a:latin typeface="Times New Roman" pitchFamily="18" charset="0"/>
                <a:ea typeface="+mn-ea"/>
              </a:rPr>
              <a:t>1</a:t>
            </a:r>
            <a:r>
              <a:rPr lang="zh-CN" altLang="en-US" dirty="0">
                <a:latin typeface="Times New Roman" pitchFamily="18" charset="0"/>
                <a:ea typeface="黑体" pitchFamily="49" charset="-122"/>
              </a:rPr>
              <a:t>之间均满足如下关系：</a:t>
            </a:r>
            <a:endParaRPr lang="zh-CN" altLang="en-US" b="1" dirty="0">
              <a:latin typeface="黑体" pitchFamily="49" charset="-122"/>
              <a:ea typeface="黑体" pitchFamily="49" charset="-122"/>
              <a:sym typeface="黑体" pitchFamily="49" charset="-122"/>
            </a:endParaRPr>
          </a:p>
        </p:txBody>
      </p:sp>
      <p:sp>
        <p:nvSpPr>
          <p:cNvPr id="5131" name="Rectangle 12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graphicFrame>
        <p:nvGraphicFramePr>
          <p:cNvPr id="5122" name="Object 11"/>
          <p:cNvGraphicFramePr>
            <a:graphicFrameLocks noChangeAspect="1"/>
          </p:cNvGraphicFramePr>
          <p:nvPr/>
        </p:nvGraphicFramePr>
        <p:xfrm>
          <a:off x="5143501" y="2000250"/>
          <a:ext cx="2307167" cy="642938"/>
        </p:xfrm>
        <a:graphic>
          <a:graphicData uri="http://schemas.openxmlformats.org/presentationml/2006/ole">
            <p:oleObj spid="_x0000_s947202" name="Equation" r:id="rId5" imgW="1459866" imgH="482391" progId="Equation.DSMT4">
              <p:embed/>
            </p:oleObj>
          </a:graphicData>
        </a:graphic>
      </p:graphicFrame>
      <p:sp>
        <p:nvSpPr>
          <p:cNvPr id="5132" name="Rectangle 13"/>
          <p:cNvSpPr>
            <a:spLocks noChangeArrowheads="1"/>
          </p:cNvSpPr>
          <p:nvPr/>
        </p:nvSpPr>
        <p:spPr bwMode="auto">
          <a:xfrm>
            <a:off x="0" y="487363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5133" name="Rectangle 15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graphicFrame>
        <p:nvGraphicFramePr>
          <p:cNvPr id="5123" name="Object 14"/>
          <p:cNvGraphicFramePr>
            <a:graphicFrameLocks noChangeAspect="1"/>
          </p:cNvGraphicFramePr>
          <p:nvPr/>
        </p:nvGraphicFramePr>
        <p:xfrm>
          <a:off x="7715251" y="3786188"/>
          <a:ext cx="3619500" cy="500062"/>
        </p:xfrm>
        <a:graphic>
          <a:graphicData uri="http://schemas.openxmlformats.org/presentationml/2006/ole">
            <p:oleObj spid="_x0000_s947203" name="Equation" r:id="rId6" imgW="1841500" imgH="304800" progId="Equation.DSMT4">
              <p:embed/>
            </p:oleObj>
          </a:graphicData>
        </a:graphic>
      </p:graphicFrame>
      <p:sp>
        <p:nvSpPr>
          <p:cNvPr id="5134" name="Rectangle 17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graphicFrame>
        <p:nvGraphicFramePr>
          <p:cNvPr id="5124" name="Object 16"/>
          <p:cNvGraphicFramePr>
            <a:graphicFrameLocks noChangeAspect="1"/>
          </p:cNvGraphicFramePr>
          <p:nvPr/>
        </p:nvGraphicFramePr>
        <p:xfrm>
          <a:off x="952501" y="3571875"/>
          <a:ext cx="6227233" cy="2857500"/>
        </p:xfrm>
        <a:graphic>
          <a:graphicData uri="http://schemas.openxmlformats.org/presentationml/2006/ole">
            <p:oleObj spid="_x0000_s947204" name="Visio" r:id="rId7" imgW="4219260" imgH="2587680" progId="Visio.Drawing.11">
              <p:embed/>
            </p:oleObj>
          </a:graphicData>
        </a:graphic>
      </p:graphicFrame>
      <p:sp>
        <p:nvSpPr>
          <p:cNvPr id="5135" name="矩形 17"/>
          <p:cNvSpPr>
            <a:spLocks noChangeArrowheads="1"/>
          </p:cNvSpPr>
          <p:nvPr/>
        </p:nvSpPr>
        <p:spPr bwMode="auto">
          <a:xfrm>
            <a:off x="6953252" y="4643439"/>
            <a:ext cx="5810249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dirty="0">
                <a:latin typeface="Times New Roman" pitchFamily="18" charset="0"/>
                <a:ea typeface="黑体" pitchFamily="49" charset="-122"/>
              </a:rPr>
              <a:t>Ω</a:t>
            </a:r>
            <a:r>
              <a:rPr lang="en-US" altLang="zh-CN" baseline="-25000" dirty="0">
                <a:latin typeface="Times New Roman" pitchFamily="18" charset="0"/>
                <a:ea typeface="黑体" pitchFamily="49" charset="-122"/>
              </a:rPr>
              <a:t>2</a:t>
            </a:r>
            <a:r>
              <a:rPr lang="zh-CN" altLang="en-US" dirty="0">
                <a:latin typeface="黑体" pitchFamily="49" charset="-122"/>
                <a:ea typeface="黑体" pitchFamily="49" charset="-122"/>
              </a:rPr>
              <a:t>的击穿场强</a:t>
            </a:r>
            <a:r>
              <a:rPr lang="en-US" altLang="zh-CN" i="1" dirty="0">
                <a:latin typeface="Times New Roman" pitchFamily="18" charset="0"/>
                <a:ea typeface="黑体" pitchFamily="49" charset="-122"/>
              </a:rPr>
              <a:t>E</a:t>
            </a:r>
            <a:r>
              <a:rPr lang="en-US" altLang="zh-CN" i="1" baseline="-25000" dirty="0">
                <a:latin typeface="Times New Roman" pitchFamily="18" charset="0"/>
                <a:ea typeface="黑体" pitchFamily="49" charset="-122"/>
              </a:rPr>
              <a:t>Ω</a:t>
            </a:r>
            <a:r>
              <a:rPr lang="en-US" altLang="zh-CN" baseline="-25000" dirty="0">
                <a:latin typeface="Times New Roman" pitchFamily="18" charset="0"/>
                <a:ea typeface="黑体" pitchFamily="49" charset="-122"/>
              </a:rPr>
              <a:t>2</a:t>
            </a:r>
            <a:r>
              <a:rPr lang="zh-CN" altLang="en-US" dirty="0">
                <a:latin typeface="黑体" pitchFamily="49" charset="-122"/>
                <a:ea typeface="黑体" pitchFamily="49" charset="-122"/>
              </a:rPr>
              <a:t>与</a:t>
            </a:r>
            <a:r>
              <a:rPr lang="en-US" altLang="zh-CN" dirty="0">
                <a:latin typeface="Times New Roman" pitchFamily="18" charset="0"/>
                <a:ea typeface="黑体" pitchFamily="49" charset="-122"/>
              </a:rPr>
              <a:t>Ω</a:t>
            </a:r>
            <a:r>
              <a:rPr lang="en-US" altLang="zh-CN" baseline="-25000" dirty="0">
                <a:latin typeface="Times New Roman" pitchFamily="18" charset="0"/>
                <a:ea typeface="黑体" pitchFamily="49" charset="-122"/>
              </a:rPr>
              <a:t>2</a:t>
            </a:r>
            <a:r>
              <a:rPr lang="zh-CN" altLang="en-US" dirty="0">
                <a:latin typeface="黑体" pitchFamily="49" charset="-122"/>
                <a:ea typeface="黑体" pitchFamily="49" charset="-122"/>
              </a:rPr>
              <a:t>的</a:t>
            </a:r>
            <a:r>
              <a:rPr lang="en-US" altLang="zh-CN" i="1" dirty="0">
                <a:latin typeface="Times New Roman" pitchFamily="18" charset="0"/>
                <a:ea typeface="黑体" pitchFamily="49" charset="-122"/>
              </a:rPr>
              <a:t>E</a:t>
            </a:r>
            <a:r>
              <a:rPr lang="en-US" altLang="zh-CN" i="1" baseline="-25000" dirty="0">
                <a:latin typeface="Times New Roman" pitchFamily="18" charset="0"/>
                <a:ea typeface="黑体" pitchFamily="49" charset="-122"/>
              </a:rPr>
              <a:t>Ω</a:t>
            </a:r>
            <a:r>
              <a:rPr lang="en-US" altLang="zh-CN" baseline="-25000" dirty="0">
                <a:latin typeface="Times New Roman" pitchFamily="18" charset="0"/>
                <a:ea typeface="黑体" pitchFamily="49" charset="-122"/>
              </a:rPr>
              <a:t>1</a:t>
            </a:r>
            <a:r>
              <a:rPr lang="zh-CN" altLang="en-US" dirty="0">
                <a:latin typeface="黑体" pitchFamily="49" charset="-122"/>
                <a:ea typeface="黑体" pitchFamily="49" charset="-122"/>
              </a:rPr>
              <a:t>关系满足：</a:t>
            </a:r>
          </a:p>
        </p:txBody>
      </p:sp>
      <p:sp>
        <p:nvSpPr>
          <p:cNvPr id="5136" name="Rectangle 19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graphicFrame>
        <p:nvGraphicFramePr>
          <p:cNvPr id="5125" name="Object 18"/>
          <p:cNvGraphicFramePr>
            <a:graphicFrameLocks noChangeAspect="1"/>
          </p:cNvGraphicFramePr>
          <p:nvPr/>
        </p:nvGraphicFramePr>
        <p:xfrm>
          <a:off x="8858252" y="5214938"/>
          <a:ext cx="1619249" cy="520700"/>
        </p:xfrm>
        <a:graphic>
          <a:graphicData uri="http://schemas.openxmlformats.org/presentationml/2006/ole">
            <p:oleObj spid="_x0000_s947205" name="Equation" r:id="rId8" imgW="888614" imgH="342751" progId="Equation.DSMT4">
              <p:embed/>
            </p:oleObj>
          </a:graphicData>
        </a:graphic>
      </p:graphicFrame>
      <p:sp>
        <p:nvSpPr>
          <p:cNvPr id="5137" name="Rectangle 20"/>
          <p:cNvSpPr>
            <a:spLocks noChangeArrowheads="1"/>
          </p:cNvSpPr>
          <p:nvPr/>
        </p:nvSpPr>
        <p:spPr bwMode="auto">
          <a:xfrm>
            <a:off x="0" y="34290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7|18.4|5.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7|18.4|5.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7|18.4|5.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7|18.4|5.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7|18.4|5.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7|18.4|5.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7|18.4|5.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7|18.4|5.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7|18.4|5.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7|18.4|5.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7|18.4|5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7|18.4|5.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7|18.4|5.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7|18.4|5.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7|18.4|5.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7|18.4|5.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7|18.4|5.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7|18.4|5.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7|18.4|5.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7|18.4|5.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7|18.4|5.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7|18.4|5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7|18.4|5.2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7|18.4|5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7|18.4|5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7|18.4|5.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7|18.4|5.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7|18.4|5.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7|18.4|5.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7|18.4|5.2"/>
</p:tagLst>
</file>

<file path=ppt/theme/theme1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C7E2CA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b="1" dirty="0" smtClean="0">
            <a:solidFill>
              <a:srgbClr val="FF0000"/>
            </a:solidFill>
          </a:defRPr>
        </a:defPPr>
      </a:lstStyle>
      <a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C7E2CA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C7E2CA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67834</TotalTime>
  <Words>9120</Words>
  <Application>Microsoft Office PowerPoint</Application>
  <PresentationFormat>自定义</PresentationFormat>
  <Paragraphs>445</Paragraphs>
  <Slides>37</Slides>
  <Notes>33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4</vt:i4>
      </vt:variant>
      <vt:variant>
        <vt:lpstr>幻灯片标题</vt:lpstr>
      </vt:variant>
      <vt:variant>
        <vt:i4>37</vt:i4>
      </vt:variant>
    </vt:vector>
  </HeadingPairs>
  <TitlesOfParts>
    <vt:vector size="42" baseType="lpstr">
      <vt:lpstr>1_Office 主题</vt:lpstr>
      <vt:lpstr>Equation</vt:lpstr>
      <vt:lpstr>Visio</vt:lpstr>
      <vt:lpstr>Origin Graph</vt:lpstr>
      <vt:lpstr>Microsoft Office Visio 绘图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  <vt:lpstr>幻灯片 31</vt:lpstr>
      <vt:lpstr>幻灯片 32</vt:lpstr>
      <vt:lpstr>幻灯片 33</vt:lpstr>
      <vt:lpstr>幻灯片 34</vt:lpstr>
      <vt:lpstr>幻灯片 35</vt:lpstr>
      <vt:lpstr>幻灯片 36</vt:lpstr>
      <vt:lpstr>幻灯片 37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刘钰</dc:creator>
  <cp:lastModifiedBy>赵亮</cp:lastModifiedBy>
  <cp:revision>3310</cp:revision>
  <cp:lastPrinted>2019-12-25T06:22:49Z</cp:lastPrinted>
  <dcterms:created xsi:type="dcterms:W3CDTF">2016-12-10T06:13:29Z</dcterms:created>
  <dcterms:modified xsi:type="dcterms:W3CDTF">2021-10-09T04:00:15Z</dcterms:modified>
</cp:coreProperties>
</file>