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  <p:sldMasterId id="2147483649" r:id="rId2"/>
  </p:sldMasterIdLst>
  <p:notesMasterIdLst>
    <p:notesMasterId r:id="rId27"/>
  </p:notesMasterIdLst>
  <p:handoutMasterIdLst>
    <p:handoutMasterId r:id="rId28"/>
  </p:handoutMasterIdLst>
  <p:sldIdLst>
    <p:sldId id="340" r:id="rId3"/>
    <p:sldId id="383" r:id="rId4"/>
    <p:sldId id="410" r:id="rId5"/>
    <p:sldId id="413" r:id="rId6"/>
    <p:sldId id="414" r:id="rId7"/>
    <p:sldId id="401" r:id="rId8"/>
    <p:sldId id="385" r:id="rId9"/>
    <p:sldId id="387" r:id="rId10"/>
    <p:sldId id="386" r:id="rId11"/>
    <p:sldId id="388" r:id="rId12"/>
    <p:sldId id="403" r:id="rId13"/>
    <p:sldId id="389" r:id="rId14"/>
    <p:sldId id="396" r:id="rId15"/>
    <p:sldId id="397" r:id="rId16"/>
    <p:sldId id="395" r:id="rId17"/>
    <p:sldId id="398" r:id="rId18"/>
    <p:sldId id="399" r:id="rId19"/>
    <p:sldId id="405" r:id="rId20"/>
    <p:sldId id="400" r:id="rId21"/>
    <p:sldId id="406" r:id="rId22"/>
    <p:sldId id="407" r:id="rId23"/>
    <p:sldId id="408" r:id="rId24"/>
    <p:sldId id="409" r:id="rId25"/>
    <p:sldId id="415" r:id="rId2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Clr>
        <a:srgbClr val="000000"/>
      </a:buClr>
      <a:buSzPct val="100000"/>
      <a:defRPr kern="1200">
        <a:solidFill>
          <a:schemeClr val="tx1"/>
        </a:solidFill>
        <a:latin typeface="Arial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Clr>
        <a:srgbClr val="000000"/>
      </a:buClr>
      <a:buSzPct val="100000"/>
      <a:defRPr kern="1200">
        <a:solidFill>
          <a:schemeClr val="tx1"/>
        </a:solidFill>
        <a:latin typeface="Arial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Clr>
        <a:srgbClr val="000000"/>
      </a:buClr>
      <a:buSzPct val="100000"/>
      <a:defRPr kern="1200">
        <a:solidFill>
          <a:schemeClr val="tx1"/>
        </a:solidFill>
        <a:latin typeface="Arial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Clr>
        <a:srgbClr val="000000"/>
      </a:buClr>
      <a:buSzPct val="100000"/>
      <a:defRPr kern="1200">
        <a:solidFill>
          <a:schemeClr val="tx1"/>
        </a:solidFill>
        <a:latin typeface="Arial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Clr>
        <a:srgbClr val="000000"/>
      </a:buClr>
      <a:buSzPct val="100000"/>
      <a:defRPr kern="1200">
        <a:solidFill>
          <a:schemeClr val="tx1"/>
        </a:solidFill>
        <a:latin typeface="Arial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69" autoAdjust="0"/>
    <p:restoredTop sz="93108" autoAdjust="0"/>
  </p:normalViewPr>
  <p:slideViewPr>
    <p:cSldViewPr>
      <p:cViewPr varScale="1">
        <p:scale>
          <a:sx n="67" d="100"/>
          <a:sy n="67" d="100"/>
        </p:scale>
        <p:origin x="-145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0" d="100"/>
          <a:sy n="100" d="100"/>
        </p:scale>
        <p:origin x="-84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B9F9260D-2575-461F-A635-10EC481827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3556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9B0EB9D1-3D19-4B25-9E5C-D183472B08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buSzPct val="100000"/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buSzPct val="100000"/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buSzPct val="100000"/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buSzPct val="100000"/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buSzPct val="100000"/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B8249-DFB6-4850-87A4-D04F154EE8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73D06-6DD3-47DD-9526-83AA991861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19088"/>
            <a:ext cx="2057400" cy="600551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19088"/>
            <a:ext cx="6019800" cy="600551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91D6D-0335-4D03-919C-9104E38F16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7688" y="319088"/>
            <a:ext cx="7162800" cy="56356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F77C0-32DF-46BB-9429-BBC4BC65D5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7688" y="319088"/>
            <a:ext cx="7162800" cy="56356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5C160-1FA2-4D9B-AD6E-89CA2223D5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FB658-A876-47A3-95D5-9F45A37C6A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19088"/>
            <a:ext cx="2057400" cy="600551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19088"/>
            <a:ext cx="6019800" cy="600551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F08B2-2AF9-47D2-B8E1-02E50E0B11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5C9D4-00FA-4BE9-AB34-F274A729D8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39E1F-1A71-48EB-8225-67D418DD40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C889E-6C81-48D1-BC44-89CCD2AEB1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DDDFD-AD53-4ACA-9A36-3CD098A2DB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E6846-29B6-47C8-8937-E839EB5D92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E940E-3497-4195-AACA-BE91A25E04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Light horizontal"/>
          <p:cNvSpPr>
            <a:spLocks noChangeArrowheads="1"/>
          </p:cNvSpPr>
          <p:nvPr/>
        </p:nvSpPr>
        <p:spPr bwMode="auto">
          <a:xfrm>
            <a:off x="0" y="0"/>
            <a:ext cx="468313" cy="6858000"/>
          </a:xfrm>
          <a:prstGeom prst="rect">
            <a:avLst/>
          </a:prstGeom>
          <a:pattFill prst="ltHorz">
            <a:fgClr>
              <a:schemeClr val="bg2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-26988"/>
            <a:ext cx="9144000" cy="692151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468313" y="6410325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468313" y="233363"/>
            <a:ext cx="7488237" cy="720725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40200" y="6381750"/>
            <a:ext cx="21336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Verdana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30B72586-0720-4225-8A0B-B4D7C255EC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547688" y="319088"/>
            <a:ext cx="71628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3" name="AutoShape 9"/>
          <p:cNvSpPr>
            <a:spLocks noChangeArrowheads="1"/>
          </p:cNvSpPr>
          <p:nvPr/>
        </p:nvSpPr>
        <p:spPr bwMode="auto">
          <a:xfrm rot="5400000">
            <a:off x="8397876" y="-136525"/>
            <a:ext cx="284162" cy="750887"/>
          </a:xfrm>
          <a:prstGeom prst="moon">
            <a:avLst>
              <a:gd name="adj" fmla="val 21208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304892101385959355328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252913" y="0"/>
            <a:ext cx="4891087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 descr="Light horizontal"/>
          <p:cNvSpPr>
            <a:spLocks noChangeArrowheads="1"/>
          </p:cNvSpPr>
          <p:nvPr/>
        </p:nvSpPr>
        <p:spPr bwMode="auto">
          <a:xfrm>
            <a:off x="0" y="9525"/>
            <a:ext cx="1476375" cy="6848475"/>
          </a:xfrm>
          <a:prstGeom prst="rect">
            <a:avLst/>
          </a:prstGeom>
          <a:pattFill prst="ltHorz">
            <a:fgClr>
              <a:schemeClr val="bg2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 flipV="1">
            <a:off x="0" y="4267200"/>
            <a:ext cx="9144000" cy="11064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1474788" y="5156200"/>
            <a:ext cx="7129462" cy="504825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grpSp>
        <p:nvGrpSpPr>
          <p:cNvPr id="6150" name="Group 6"/>
          <p:cNvGrpSpPr>
            <a:grpSpLocks/>
          </p:cNvGrpSpPr>
          <p:nvPr/>
        </p:nvGrpSpPr>
        <p:grpSpPr bwMode="auto">
          <a:xfrm>
            <a:off x="4254500" y="6088063"/>
            <a:ext cx="1079500" cy="603250"/>
            <a:chOff x="2680" y="3835"/>
            <a:chExt cx="680" cy="380"/>
          </a:xfrm>
        </p:grpSpPr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2680" y="3946"/>
              <a:ext cx="680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 sz="2200" b="1">
                <a:solidFill>
                  <a:schemeClr val="tx2"/>
                </a:solidFill>
                <a:latin typeface="Verdana" pitchFamily="34" charset="0"/>
                <a:ea typeface="宋体" pitchFamily="2" charset="-122"/>
              </a:endParaRPr>
            </a:p>
          </p:txBody>
        </p:sp>
        <p:sp>
          <p:nvSpPr>
            <p:cNvPr id="2056" name="AutoShape 8"/>
            <p:cNvSpPr>
              <a:spLocks noChangeArrowheads="1"/>
            </p:cNvSpPr>
            <p:nvPr/>
          </p:nvSpPr>
          <p:spPr bwMode="auto">
            <a:xfrm rot="5400000">
              <a:off x="2928" y="3650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615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615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547688" y="319088"/>
            <a:ext cx="71628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buSzPct val="100000"/>
        <a:defRPr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23.jpeg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图片2副本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副标题"/>
          <p:cNvSpPr txBox="1">
            <a:spLocks/>
          </p:cNvSpPr>
          <p:nvPr/>
        </p:nvSpPr>
        <p:spPr bwMode="auto">
          <a:xfrm>
            <a:off x="428596" y="2057400"/>
            <a:ext cx="8286808" cy="165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用于直线型变压器驱动器的</a:t>
            </a:r>
            <a:endParaRPr lang="en-US" altLang="zh-CN" sz="3200" dirty="0" smtClean="0">
              <a:solidFill>
                <a:schemeClr val="bg1"/>
              </a:solidFill>
              <a:latin typeface="黑体" pitchFamily="2" charset="-122"/>
              <a:ea typeface="黑体" pitchFamily="2" charset="-122"/>
            </a:endParaRPr>
          </a:p>
          <a:p>
            <a:pPr algn="ctr"/>
            <a:r>
              <a:rPr lang="zh-CN" altLang="en-US" sz="3200" dirty="0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多间隙气体开关的建模和实验研究</a:t>
            </a:r>
            <a:endParaRPr lang="zh-CN" altLang="en-US" sz="3200" dirty="0">
              <a:solidFill>
                <a:schemeClr val="bg1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524000" y="304800"/>
            <a:ext cx="6934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SzTx/>
            </a:pPr>
            <a:r>
              <a:rPr lang="zh-CN" altLang="en-US" sz="2400" b="1" dirty="0" smtClean="0">
                <a:solidFill>
                  <a:srgbClr val="CC6600"/>
                </a:solidFill>
                <a:latin typeface="黑体" pitchFamily="2" charset="-122"/>
                <a:ea typeface="黑体" pitchFamily="2" charset="-122"/>
              </a:rPr>
              <a:t>中国工程物理研究院</a:t>
            </a:r>
            <a:r>
              <a:rPr lang="en-US" altLang="zh-CN" sz="2400" b="1" dirty="0" smtClean="0">
                <a:solidFill>
                  <a:srgbClr val="CC6600"/>
                </a:solidFill>
                <a:latin typeface="黑体" pitchFamily="2" charset="-122"/>
                <a:ea typeface="黑体" pitchFamily="2" charset="-122"/>
              </a:rPr>
              <a:t>  </a:t>
            </a:r>
            <a:r>
              <a:rPr lang="zh-CN" altLang="en-US" sz="2400" b="1" dirty="0" smtClean="0">
                <a:solidFill>
                  <a:srgbClr val="CC6600"/>
                </a:solidFill>
                <a:latin typeface="黑体" pitchFamily="2" charset="-122"/>
                <a:ea typeface="黑体" pitchFamily="2" charset="-122"/>
              </a:rPr>
              <a:t>核物理与化学研究所</a:t>
            </a:r>
            <a:endParaRPr lang="en-US" altLang="zh-CN" sz="2400" b="1" dirty="0">
              <a:solidFill>
                <a:srgbClr val="CC66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" name="副标题"/>
          <p:cNvSpPr txBox="1">
            <a:spLocks/>
          </p:cNvSpPr>
          <p:nvPr/>
        </p:nvSpPr>
        <p:spPr bwMode="auto">
          <a:xfrm>
            <a:off x="1785918" y="3857628"/>
            <a:ext cx="614366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Tx/>
              <a:buSzTx/>
              <a:buFont typeface="Arial" charset="0"/>
              <a:buNone/>
            </a:pPr>
            <a:r>
              <a:rPr lang="zh-CN" altLang="en-US" sz="2800" b="1" u="sng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周林</a:t>
            </a:r>
            <a:r>
              <a:rPr lang="zh-CN" altLang="en-US" sz="2800" b="1" u="sng" baseline="30000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*</a:t>
            </a:r>
            <a:r>
              <a:rPr lang="en-US" altLang="zh-CN" sz="2800" b="1" u="sng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  </a:t>
            </a:r>
            <a:r>
              <a:rPr lang="zh-CN" altLang="en-US" sz="2800" b="1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叶明天</a:t>
            </a:r>
            <a:r>
              <a:rPr lang="en-US" altLang="zh-CN" sz="2800" b="1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  </a:t>
            </a:r>
            <a:r>
              <a:rPr lang="zh-CN" altLang="en-US" sz="2800" b="1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席治国</a:t>
            </a:r>
            <a:r>
              <a:rPr lang="en-US" altLang="zh-CN" sz="2800" b="1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  </a:t>
            </a:r>
            <a:r>
              <a:rPr lang="zh-CN" altLang="en-US" sz="2800" b="1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王真</a:t>
            </a:r>
            <a:r>
              <a:rPr lang="en-US" altLang="zh-CN" sz="2800" b="1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  </a:t>
            </a:r>
          </a:p>
          <a:p>
            <a:pPr algn="ctr">
              <a:spcBef>
                <a:spcPct val="20000"/>
              </a:spcBef>
              <a:buClrTx/>
              <a:buSzTx/>
              <a:buFont typeface="Arial" charset="0"/>
              <a:buNone/>
            </a:pPr>
            <a:r>
              <a:rPr lang="zh-CN" altLang="en-US" sz="2800" b="1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祁建敏</a:t>
            </a:r>
            <a:r>
              <a:rPr lang="en-US" altLang="zh-CN" sz="2800" b="1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  </a:t>
            </a:r>
            <a:r>
              <a:rPr lang="zh-CN" altLang="en-US" sz="2800" b="1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褚衍运</a:t>
            </a:r>
            <a:r>
              <a:rPr lang="en-US" altLang="zh-CN" sz="2800" b="1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  </a:t>
            </a:r>
            <a:r>
              <a:rPr lang="zh-CN" altLang="en-US" sz="2800" b="1" dirty="0" smtClean="0">
                <a:solidFill>
                  <a:srgbClr val="CC6600"/>
                </a:solidFill>
                <a:latin typeface="华文仿宋" pitchFamily="2" charset="-122"/>
                <a:ea typeface="华文仿宋" pitchFamily="2" charset="-122"/>
              </a:rPr>
              <a:t>李正宏</a:t>
            </a:r>
            <a:endParaRPr lang="en-US" altLang="zh-CN" sz="2800" b="1" dirty="0">
              <a:solidFill>
                <a:srgbClr val="CC6600"/>
              </a:solidFill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4" name="副标题"/>
          <p:cNvSpPr txBox="1">
            <a:spLocks/>
          </p:cNvSpPr>
          <p:nvPr/>
        </p:nvSpPr>
        <p:spPr bwMode="auto">
          <a:xfrm>
            <a:off x="2571736" y="5143512"/>
            <a:ext cx="3886216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Tx/>
              <a:buSzTx/>
              <a:buFont typeface="Arial" charset="0"/>
              <a:buNone/>
            </a:pPr>
            <a:r>
              <a:rPr lang="en-US" altLang="zh-CN" sz="2400" b="1" dirty="0" smtClean="0">
                <a:solidFill>
                  <a:srgbClr val="00B0F0"/>
                </a:solidFill>
                <a:latin typeface="Times New Roman" pitchFamily="18" charset="0"/>
                <a:ea typeface="黑体" pitchFamily="2" charset="-122"/>
              </a:rPr>
              <a:t>2021.10	</a:t>
            </a:r>
            <a:r>
              <a:rPr lang="zh-CN" altLang="en-US" sz="2400" b="1" dirty="0" smtClean="0">
                <a:solidFill>
                  <a:srgbClr val="00B0F0"/>
                </a:solidFill>
                <a:latin typeface="Times New Roman" pitchFamily="18" charset="0"/>
                <a:ea typeface="黑体" pitchFamily="2" charset="-122"/>
              </a:rPr>
              <a:t>重庆</a:t>
            </a:r>
            <a:endParaRPr lang="en-US" altLang="zh-CN" sz="2400" b="1" dirty="0">
              <a:solidFill>
                <a:srgbClr val="00B0F0"/>
              </a:solidFill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7" name="副标题"/>
          <p:cNvSpPr txBox="1">
            <a:spLocks/>
          </p:cNvSpPr>
          <p:nvPr/>
        </p:nvSpPr>
        <p:spPr bwMode="auto">
          <a:xfrm>
            <a:off x="1214414" y="5857892"/>
            <a:ext cx="5643602" cy="50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Tx/>
              <a:buSzTx/>
              <a:buFont typeface="Arial" charset="0"/>
              <a:buNone/>
            </a:pPr>
            <a:r>
              <a:rPr lang="zh-CN" altLang="en-US" sz="2000" b="1" dirty="0" smtClean="0">
                <a:solidFill>
                  <a:srgbClr val="00B050"/>
                </a:solidFill>
                <a:latin typeface="华文仿宋" pitchFamily="2" charset="-122"/>
                <a:ea typeface="华文仿宋" pitchFamily="2" charset="-122"/>
              </a:rPr>
              <a:t>*周林，</a:t>
            </a:r>
            <a:r>
              <a:rPr lang="en-US" altLang="zh-CN" sz="2000" b="1" dirty="0" smtClean="0">
                <a:solidFill>
                  <a:srgbClr val="00B050"/>
                </a:solidFill>
                <a:latin typeface="华文仿宋" pitchFamily="2" charset="-122"/>
                <a:ea typeface="华文仿宋" pitchFamily="2" charset="-122"/>
              </a:rPr>
              <a:t>zhoulin_2003@163.com, 15882825165</a:t>
            </a:r>
            <a:endParaRPr lang="en-US" altLang="zh-CN" sz="2000" b="1" dirty="0">
              <a:solidFill>
                <a:srgbClr val="00B050"/>
              </a:solidFill>
              <a:latin typeface="华文仿宋" pitchFamily="2" charset="-122"/>
              <a:ea typeface="华文仿宋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开关设计准则</a:t>
            </a:r>
            <a:endParaRPr lang="zh-CN" altLang="en-US" dirty="0"/>
          </a:p>
        </p:txBody>
      </p:sp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8" name="内容占位符 2"/>
          <p:cNvSpPr txBox="1">
            <a:spLocks/>
          </p:cNvSpPr>
          <p:nvPr/>
        </p:nvSpPr>
        <p:spPr bwMode="auto">
          <a:xfrm>
            <a:off x="671482" y="2786058"/>
            <a:ext cx="847251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en-US" altLang="zh-CN" sz="2400" b="1" kern="0" dirty="0" smtClean="0">
                <a:latin typeface="黑体" pitchFamily="2" charset="-122"/>
                <a:ea typeface="黑体" pitchFamily="2" charset="-122"/>
                <a:cs typeface="Times New Roman" pitchFamily="18" charset="0"/>
              </a:rPr>
              <a:t>3. </a:t>
            </a:r>
            <a:r>
              <a:rPr lang="zh-CN" altLang="en-US" sz="2400" b="1" kern="0" dirty="0" smtClean="0">
                <a:latin typeface="黑体" pitchFamily="2" charset="-122"/>
                <a:ea typeface="黑体" pitchFamily="2" charset="-122"/>
                <a:cs typeface="Times New Roman" pitchFamily="18" charset="0"/>
              </a:rPr>
              <a:t>各结构电容的充电速度远快于主电压的上升速度</a:t>
            </a:r>
            <a:endParaRPr lang="en-US" altLang="zh-CN" sz="2400" b="1" kern="0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</p:txBody>
      </p:sp>
      <p:sp>
        <p:nvSpPr>
          <p:cNvPr id="901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012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0036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00360" name="Object 8"/>
          <p:cNvGraphicFramePr>
            <a:graphicFrameLocks noChangeAspect="1"/>
          </p:cNvGraphicFramePr>
          <p:nvPr/>
        </p:nvGraphicFramePr>
        <p:xfrm>
          <a:off x="3786181" y="2357430"/>
          <a:ext cx="1849768" cy="432000"/>
        </p:xfrm>
        <a:graphic>
          <a:graphicData uri="http://schemas.openxmlformats.org/presentationml/2006/ole">
            <p:oleObj spid="_x0000_s100360" name="公式" r:id="rId3" imgW="1016000" imgH="228600" progId="Equation.3">
              <p:embed/>
            </p:oleObj>
          </a:graphicData>
        </a:graphic>
      </p:graphicFrame>
      <p:sp>
        <p:nvSpPr>
          <p:cNvPr id="24" name="内容占位符 2"/>
          <p:cNvSpPr txBox="1">
            <a:spLocks/>
          </p:cNvSpPr>
          <p:nvPr/>
        </p:nvSpPr>
        <p:spPr bwMode="auto">
          <a:xfrm>
            <a:off x="671482" y="1071546"/>
            <a:ext cx="775817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en-US" altLang="zh-CN" sz="2400" b="1" kern="0" dirty="0" smtClean="0">
                <a:latin typeface="黑体" pitchFamily="2" charset="-122"/>
                <a:ea typeface="黑体" pitchFamily="2" charset="-122"/>
                <a:cs typeface="Times New Roman" pitchFamily="18" charset="0"/>
              </a:rPr>
              <a:t>1. </a:t>
            </a:r>
            <a:r>
              <a:rPr lang="zh-CN" altLang="en-US" sz="2400" b="1" kern="0" dirty="0" smtClean="0">
                <a:latin typeface="黑体" pitchFamily="2" charset="-122"/>
                <a:ea typeface="黑体" pitchFamily="2" charset="-122"/>
                <a:cs typeface="Times New Roman" pitchFamily="18" charset="0"/>
              </a:rPr>
              <a:t>电晕放电间隙应具有低起晕阈值、高击穿阈值</a:t>
            </a:r>
            <a:endParaRPr lang="en-US" altLang="zh-CN" sz="2400" b="1" kern="0" dirty="0" smtClean="0">
              <a:latin typeface="黑体" pitchFamily="2" charset="-122"/>
              <a:ea typeface="黑体" pitchFamily="2" charset="-122"/>
              <a:cs typeface="Times New Roman" pitchFamily="18" charset="0"/>
            </a:endParaRPr>
          </a:p>
          <a:p>
            <a:pPr marL="342900" lvl="0" indent="-3429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en-US" altLang="zh-CN" sz="2400" b="1" kern="0" dirty="0" smtClean="0">
                <a:latin typeface="黑体" pitchFamily="2" charset="-122"/>
                <a:ea typeface="黑体" pitchFamily="2" charset="-122"/>
                <a:cs typeface="Times New Roman" pitchFamily="18" charset="0"/>
              </a:rPr>
              <a:t>2. </a:t>
            </a:r>
            <a:r>
              <a:rPr lang="zh-CN" altLang="en-US" sz="2400" b="1" kern="0" dirty="0" smtClean="0">
                <a:latin typeface="黑体" pitchFamily="2" charset="-122"/>
                <a:ea typeface="黑体" pitchFamily="2" charset="-122"/>
                <a:cs typeface="Times New Roman" pitchFamily="18" charset="0"/>
              </a:rPr>
              <a:t>各间隙的电晕电流应远小于电源提供的充电电流</a:t>
            </a:r>
            <a:endParaRPr lang="en-US" altLang="zh-CN" sz="2400" b="1" kern="0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</p:txBody>
      </p:sp>
      <p:sp>
        <p:nvSpPr>
          <p:cNvPr id="25" name="内容占位符 2"/>
          <p:cNvSpPr txBox="1">
            <a:spLocks/>
          </p:cNvSpPr>
          <p:nvPr/>
        </p:nvSpPr>
        <p:spPr bwMode="auto">
          <a:xfrm>
            <a:off x="671482" y="4071942"/>
            <a:ext cx="775817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en-US" altLang="zh-CN" sz="2400" b="1" kern="0" dirty="0" smtClean="0">
                <a:latin typeface="黑体" pitchFamily="2" charset="-122"/>
                <a:ea typeface="黑体" pitchFamily="2" charset="-122"/>
                <a:cs typeface="Times New Roman" pitchFamily="18" charset="0"/>
              </a:rPr>
              <a:t>4. </a:t>
            </a:r>
            <a:r>
              <a:rPr lang="zh-CN" altLang="en-US" sz="2400" b="1" kern="0" dirty="0" smtClean="0">
                <a:latin typeface="黑体" pitchFamily="2" charset="-122"/>
                <a:ea typeface="黑体" pitchFamily="2" charset="-122"/>
                <a:cs typeface="Times New Roman" pitchFamily="18" charset="0"/>
              </a:rPr>
              <a:t>各电晕放电间隙的伏安特性具有较好的一致性</a:t>
            </a:r>
            <a:endParaRPr lang="en-US" altLang="zh-CN" sz="2400" b="1" kern="0" dirty="0" smtClean="0">
              <a:latin typeface="黑体" pitchFamily="2" charset="-122"/>
              <a:ea typeface="黑体" pitchFamily="2" charset="-122"/>
              <a:cs typeface="Times New Roman" pitchFamily="18" charset="0"/>
            </a:endParaRPr>
          </a:p>
          <a:p>
            <a:pPr marL="342900" lvl="0" indent="-3429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en-US" altLang="zh-CN" sz="2400" b="1" kern="0" dirty="0" smtClean="0">
                <a:latin typeface="黑体" pitchFamily="2" charset="-122"/>
                <a:ea typeface="黑体" pitchFamily="2" charset="-122"/>
                <a:cs typeface="Times New Roman" pitchFamily="18" charset="0"/>
              </a:rPr>
              <a:t>5. </a:t>
            </a:r>
            <a:r>
              <a:rPr lang="zh-CN" altLang="en-US" sz="2400" b="1" kern="0" dirty="0" smtClean="0">
                <a:latin typeface="黑体" pitchFamily="2" charset="-122"/>
                <a:ea typeface="黑体" pitchFamily="2" charset="-122"/>
                <a:cs typeface="Times New Roman" pitchFamily="18" charset="0"/>
              </a:rPr>
              <a:t>电晕针不参与电弧放电</a:t>
            </a:r>
            <a:endParaRPr lang="en-US" altLang="zh-CN" sz="2400" b="1" kern="0" dirty="0" smtClean="0">
              <a:latin typeface="黑体" pitchFamily="2" charset="-122"/>
              <a:ea typeface="黑体" pitchFamily="2" charset="-122"/>
              <a:cs typeface="Times New Roman" pitchFamily="18" charset="0"/>
            </a:endParaRPr>
          </a:p>
          <a:p>
            <a:pPr marL="342900" lvl="0" indent="-3429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endParaRPr lang="en-US" altLang="zh-CN" sz="2400" b="1" kern="0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</p:txBody>
      </p:sp>
      <p:sp>
        <p:nvSpPr>
          <p:cNvPr id="10036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00362" name="Object 10"/>
          <p:cNvGraphicFramePr>
            <a:graphicFrameLocks noChangeAspect="1"/>
          </p:cNvGraphicFramePr>
          <p:nvPr/>
        </p:nvGraphicFramePr>
        <p:xfrm>
          <a:off x="2928926" y="3429000"/>
          <a:ext cx="3761280" cy="720000"/>
        </p:xfrm>
        <a:graphic>
          <a:graphicData uri="http://schemas.openxmlformats.org/presentationml/2006/ole">
            <p:oleObj spid="_x0000_s100362" name="公式" r:id="rId4" imgW="2070100" imgH="3937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57422" y="3357562"/>
            <a:ext cx="4214842" cy="714380"/>
          </a:xfrm>
        </p:spPr>
        <p:txBody>
          <a:bodyPr/>
          <a:lstStyle/>
          <a:p>
            <a:pPr algn="ctr">
              <a:buNone/>
            </a:pPr>
            <a:r>
              <a:rPr lang="en-US" altLang="zh-CN" sz="3600" b="1" dirty="0" smtClean="0">
                <a:latin typeface="黑体" pitchFamily="2" charset="-122"/>
                <a:ea typeface="黑体" pitchFamily="2" charset="-122"/>
              </a:rPr>
              <a:t>3.</a:t>
            </a:r>
            <a:r>
              <a:rPr lang="zh-CN" altLang="en-US" sz="3600" b="1" dirty="0" smtClean="0">
                <a:latin typeface="黑体" pitchFamily="2" charset="-122"/>
                <a:ea typeface="黑体" pitchFamily="2" charset="-122"/>
              </a:rPr>
              <a:t>实验测试与考核</a:t>
            </a:r>
            <a:endParaRPr lang="zh-CN" altLang="en-US" sz="3600" b="1" dirty="0"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3.</a:t>
            </a:r>
            <a:r>
              <a:rPr lang="zh-CN" altLang="en-US" dirty="0" smtClean="0"/>
              <a:t>实验测试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076325"/>
            <a:ext cx="5257808" cy="2495551"/>
          </a:xfrm>
        </p:spPr>
        <p:txBody>
          <a:bodyPr/>
          <a:lstStyle/>
          <a:p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3.1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各间隙的伏安特性测试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lvl="1">
              <a:lnSpc>
                <a:spcPts val="2400"/>
              </a:lnSpc>
            </a:pP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开关充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3.2ata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干燥空气，依次测量各间隙，除目标间隙外均短路</a:t>
            </a:r>
            <a:endParaRPr lang="en-US" altLang="zh-CN" sz="2000" b="1" dirty="0" smtClean="0">
              <a:latin typeface="华文仿宋" pitchFamily="2" charset="-122"/>
              <a:ea typeface="华文仿宋" pitchFamily="2" charset="-122"/>
            </a:endParaRPr>
          </a:p>
          <a:p>
            <a:pPr lvl="1">
              <a:lnSpc>
                <a:spcPts val="2400"/>
              </a:lnSpc>
              <a:spcAft>
                <a:spcPts val="1800"/>
              </a:spcAft>
            </a:pP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电晕电流与间隙电压满足：</a:t>
            </a:r>
            <a:endParaRPr lang="en-US" altLang="zh-CN" sz="2000" b="1" dirty="0" smtClean="0">
              <a:latin typeface="华文仿宋" pitchFamily="2" charset="-122"/>
              <a:ea typeface="华文仿宋" pitchFamily="2" charset="-122"/>
            </a:endParaRPr>
          </a:p>
          <a:p>
            <a:pPr lvl="1">
              <a:lnSpc>
                <a:spcPts val="2400"/>
              </a:lnSpc>
            </a:pPr>
            <a:endParaRPr lang="en-US" altLang="zh-CN" sz="2000" b="1" dirty="0" smtClean="0">
              <a:latin typeface="华文仿宋" pitchFamily="2" charset="-122"/>
              <a:ea typeface="华文仿宋" pitchFamily="2" charset="-122"/>
            </a:endParaRPr>
          </a:p>
          <a:p>
            <a:pPr lvl="1">
              <a:lnSpc>
                <a:spcPts val="2400"/>
              </a:lnSpc>
            </a:pP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电晕电流偏差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5%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，电压不均匀度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1.8%</a:t>
            </a:r>
          </a:p>
          <a:p>
            <a:pPr lvl="1"/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  <p:pic>
        <p:nvPicPr>
          <p:cNvPr id="4" name="图片 3" descr="F:\Paper\2020\Optimization of multigap gas switch for Linear Transformer Drivers\data\CoronaCurrent.jpg"/>
          <p:cNvPicPr>
            <a:picLocks noChangeAspect="1"/>
          </p:cNvPicPr>
          <p:nvPr/>
        </p:nvPicPr>
        <p:blipFill>
          <a:blip r:embed="rId3" cstate="print"/>
          <a:srcRect l="6062" t="7204" r="4356" b="7120"/>
          <a:stretch>
            <a:fillRect/>
          </a:stretch>
        </p:blipFill>
        <p:spPr bwMode="auto">
          <a:xfrm>
            <a:off x="5751601" y="1000108"/>
            <a:ext cx="3265103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 descr="F:\Paper\2020\Optimization of multigap gas switch for Linear Transformer Drivers\data\Ub.jpg"/>
          <p:cNvPicPr>
            <a:picLocks noChangeAspect="1"/>
          </p:cNvPicPr>
          <p:nvPr/>
        </p:nvPicPr>
        <p:blipFill>
          <a:blip r:embed="rId4" cstate="print"/>
          <a:srcRect l="5353" t="6731" r="3505" b="7307"/>
          <a:stretch>
            <a:fillRect/>
          </a:stretch>
        </p:blipFill>
        <p:spPr bwMode="auto">
          <a:xfrm>
            <a:off x="5584334" y="3837958"/>
            <a:ext cx="348826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01377" name="Object 1"/>
          <p:cNvGraphicFramePr>
            <a:graphicFrameLocks noChangeAspect="1"/>
          </p:cNvGraphicFramePr>
          <p:nvPr/>
        </p:nvGraphicFramePr>
        <p:xfrm>
          <a:off x="1857356" y="5357826"/>
          <a:ext cx="2699800" cy="428628"/>
        </p:xfrm>
        <a:graphic>
          <a:graphicData uri="http://schemas.openxmlformats.org/presentationml/2006/ole">
            <p:oleObj spid="_x0000_s101377" name="公式" r:id="rId5" imgW="1548728" imgH="253890" progId="Equation.3">
              <p:embed/>
            </p:oleObj>
          </a:graphicData>
        </a:graphic>
      </p:graphicFrame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01379" name="Object 3"/>
          <p:cNvGraphicFramePr>
            <a:graphicFrameLocks noChangeAspect="1"/>
          </p:cNvGraphicFramePr>
          <p:nvPr/>
        </p:nvGraphicFramePr>
        <p:xfrm>
          <a:off x="1071538" y="2643182"/>
          <a:ext cx="1795203" cy="432000"/>
        </p:xfrm>
        <a:graphic>
          <a:graphicData uri="http://schemas.openxmlformats.org/presentationml/2006/ole">
            <p:oleObj spid="_x0000_s101379" name="公式" r:id="rId6" imgW="977760" imgH="241200" progId="Equation.3">
              <p:embed/>
            </p:oleObj>
          </a:graphicData>
        </a:graphic>
      </p:graphicFrame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01381" name="Object 5"/>
          <p:cNvGraphicFramePr>
            <a:graphicFrameLocks noChangeAspect="1"/>
          </p:cNvGraphicFramePr>
          <p:nvPr/>
        </p:nvGraphicFramePr>
        <p:xfrm>
          <a:off x="3857620" y="2500306"/>
          <a:ext cx="1713600" cy="648000"/>
        </p:xfrm>
        <a:graphic>
          <a:graphicData uri="http://schemas.openxmlformats.org/presentationml/2006/ole">
            <p:oleObj spid="_x0000_s101381" name="公式" r:id="rId7" imgW="1066680" imgH="393480" progId="Equation.3">
              <p:embed/>
            </p:oleObj>
          </a:graphicData>
        </a:graphic>
      </p:graphicFrame>
      <p:sp>
        <p:nvSpPr>
          <p:cNvPr id="14" name="燕尾形箭头 13"/>
          <p:cNvSpPr/>
          <p:nvPr/>
        </p:nvSpPr>
        <p:spPr bwMode="auto">
          <a:xfrm>
            <a:off x="3071802" y="2714620"/>
            <a:ext cx="571504" cy="285752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楷体_GB2312" pitchFamily="49" charset="-122"/>
            </a:endParaRPr>
          </a:p>
        </p:txBody>
      </p:sp>
      <p:sp>
        <p:nvSpPr>
          <p:cNvPr id="15" name="内容占位符 2"/>
          <p:cNvSpPr txBox="1">
            <a:spLocks/>
          </p:cNvSpPr>
          <p:nvPr/>
        </p:nvSpPr>
        <p:spPr bwMode="auto">
          <a:xfrm>
            <a:off x="428596" y="3714752"/>
            <a:ext cx="5257808" cy="2495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+mn-cs"/>
              </a:rPr>
              <a:t>3.2 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+mn-cs"/>
              </a:rPr>
              <a:t>自击穿特性测试</a:t>
            </a:r>
            <a:endParaRPr kumimoji="0" lang="en-US" altLang="zh-CN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ts val="24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lang="zh-CN" altLang="en-US" sz="2000" b="1" kern="0" dirty="0" smtClean="0">
                <a:latin typeface="华文仿宋" pitchFamily="2" charset="-122"/>
                <a:ea typeface="华文仿宋" pitchFamily="2" charset="-122"/>
              </a:rPr>
              <a:t>设置不同的气压，测试自击穿电压</a:t>
            </a:r>
            <a:endParaRPr lang="en-US" altLang="zh-CN" sz="2000" b="1" kern="0" dirty="0" smtClean="0">
              <a:latin typeface="华文仿宋" pitchFamily="2" charset="-122"/>
              <a:ea typeface="华文仿宋" pitchFamily="2" charset="-122"/>
            </a:endParaRPr>
          </a:p>
          <a:p>
            <a:pPr marL="742950" marR="0" lvl="1" indent="-285750" algn="l" defTabSz="914400" rtl="0" eaLnBrk="0" fontAlgn="base" latinLnBrk="0" hangingPunct="0">
              <a:lnSpc>
                <a:spcPts val="24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lang="zh-CN" altLang="en-US" sz="2000" b="1" kern="0" dirty="0" smtClean="0">
                <a:latin typeface="华文仿宋" pitchFamily="2" charset="-122"/>
                <a:ea typeface="华文仿宋" pitchFamily="2" charset="-122"/>
              </a:rPr>
              <a:t>每个工作点重复</a:t>
            </a:r>
            <a:r>
              <a:rPr lang="en-US" altLang="zh-CN" sz="2000" b="1" kern="0" dirty="0" smtClean="0">
                <a:latin typeface="华文仿宋" pitchFamily="2" charset="-122"/>
                <a:ea typeface="华文仿宋" pitchFamily="2" charset="-122"/>
              </a:rPr>
              <a:t>5</a:t>
            </a:r>
            <a:r>
              <a:rPr lang="zh-CN" altLang="en-US" sz="2000" b="1" kern="0" dirty="0" smtClean="0">
                <a:latin typeface="华文仿宋" pitchFamily="2" charset="-122"/>
                <a:ea typeface="华文仿宋" pitchFamily="2" charset="-122"/>
              </a:rPr>
              <a:t>次，击穿后随即换气</a:t>
            </a:r>
            <a:endParaRPr lang="en-US" altLang="zh-CN" sz="2000" b="1" kern="0" dirty="0" smtClean="0">
              <a:latin typeface="华文仿宋" pitchFamily="2" charset="-122"/>
              <a:ea typeface="华文仿宋" pitchFamily="2" charset="-122"/>
            </a:endParaRPr>
          </a:p>
          <a:p>
            <a:pPr marL="742950" marR="0" lvl="1" indent="-285750" algn="l" defTabSz="914400" rtl="0" eaLnBrk="0" fontAlgn="base" latinLnBrk="0" hangingPunct="0">
              <a:lnSpc>
                <a:spcPts val="24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lang="zh-CN" altLang="en-US" sz="2000" b="1" kern="0" dirty="0" smtClean="0">
                <a:latin typeface="华文仿宋" pitchFamily="2" charset="-122"/>
                <a:ea typeface="华文仿宋" pitchFamily="2" charset="-122"/>
              </a:rPr>
              <a:t>自击穿电压曲线拟合函数：</a:t>
            </a:r>
            <a:endParaRPr lang="en-US" altLang="zh-CN" sz="2000" b="1" kern="0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F:\Paper\2021\CPPC2021\触发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928670"/>
            <a:ext cx="5494366" cy="2160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3.3</a:t>
            </a:r>
            <a:r>
              <a:rPr lang="en-US" altLang="zh-CN" dirty="0" smtClean="0"/>
              <a:t> </a:t>
            </a:r>
            <a:r>
              <a:rPr lang="zh-CN" altLang="en-US" dirty="0" smtClean="0"/>
              <a:t>触发性能测试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0034" y="2928934"/>
            <a:ext cx="8229600" cy="3714776"/>
          </a:xfrm>
        </p:spPr>
        <p:txBody>
          <a:bodyPr/>
          <a:lstStyle/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实验支路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lvl="1"/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电容器：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40nF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，充电</a:t>
            </a:r>
            <a:r>
              <a:rPr lang="en-US" altLang="zh-CN" sz="20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±90kV</a:t>
            </a:r>
          </a:p>
          <a:p>
            <a:pPr lvl="1"/>
            <a:r>
              <a:rPr lang="zh-CN" altLang="en-US" sz="20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开关：</a:t>
            </a:r>
            <a:r>
              <a:rPr lang="en-US" sz="2000" dirty="0" smtClean="0"/>
              <a:t> </a:t>
            </a:r>
            <a:r>
              <a:rPr lang="en-US" altLang="en-US" sz="2000" b="1" dirty="0" smtClean="0">
                <a:latin typeface="华文仿宋" pitchFamily="2" charset="-122"/>
                <a:ea typeface="华文仿宋" pitchFamily="2" charset="-122"/>
              </a:rPr>
              <a:t>3.13ata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干燥空气，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60%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工作系数</a:t>
            </a:r>
            <a:endParaRPr lang="en-US" altLang="zh-CN" sz="2000" b="1" dirty="0" smtClean="0">
              <a:latin typeface="华文仿宋" pitchFamily="2" charset="-122"/>
              <a:ea typeface="华文仿宋" pitchFamily="2" charset="-122"/>
            </a:endParaRPr>
          </a:p>
          <a:p>
            <a:pPr lvl="1"/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负载电阻：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3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个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9</a:t>
            </a:r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陶瓷电阻并联</a:t>
            </a:r>
            <a:endParaRPr lang="en-US" altLang="zh-CN" sz="20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lvl="1"/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触发电阻：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700</a:t>
            </a:r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水电阻</a:t>
            </a:r>
            <a:endParaRPr lang="en-US" altLang="zh-CN" sz="20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触发器电路：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lvl="1"/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80nF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电容器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+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触发管开关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+10m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高压电缆</a:t>
            </a:r>
            <a:endParaRPr lang="en-US" altLang="zh-CN" sz="2000" b="1" dirty="0" smtClean="0">
              <a:latin typeface="华文仿宋" pitchFamily="2" charset="-122"/>
              <a:ea typeface="华文仿宋" pitchFamily="2" charset="-122"/>
            </a:endParaRPr>
          </a:p>
          <a:p>
            <a:pPr lvl="2"/>
            <a:r>
              <a:rPr lang="en-US" altLang="zh-CN" sz="1600" b="1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zh-CN" sz="16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zh-CN" altLang="en-US" sz="1600" b="1" dirty="0" smtClean="0">
                <a:latin typeface="Times New Roman" pitchFamily="18" charset="0"/>
                <a:cs typeface="Times New Roman" pitchFamily="18" charset="0"/>
              </a:rPr>
              <a:t>≈</a:t>
            </a:r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75Ω</a:t>
            </a:r>
            <a:r>
              <a:rPr lang="zh-CN" altLang="en-US" sz="1600" b="1" dirty="0" smtClean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en-US" altLang="zh-CN" sz="16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16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zh-CN" altLang="en-US" sz="1600" b="1" dirty="0" smtClean="0">
                <a:latin typeface="Times New Roman" pitchFamily="18" charset="0"/>
                <a:cs typeface="Times New Roman" pitchFamily="18" charset="0"/>
              </a:rPr>
              <a:t> ≈ </a:t>
            </a:r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50ns</a:t>
            </a:r>
            <a:endParaRPr lang="en-US" altLang="zh-CN" sz="1600" b="1" dirty="0" smtClean="0">
              <a:latin typeface="华文仿宋" pitchFamily="2" charset="-122"/>
              <a:ea typeface="华文仿宋" pitchFamily="2" charset="-122"/>
            </a:endParaRPr>
          </a:p>
          <a:p>
            <a:pPr lvl="1"/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并联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10m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高压电缆用于监测触发脉冲</a:t>
            </a:r>
            <a:endParaRPr lang="en-US" altLang="zh-CN" sz="2000" b="1" dirty="0" smtClean="0">
              <a:latin typeface="华文仿宋" pitchFamily="2" charset="-122"/>
              <a:ea typeface="华文仿宋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l="45715" t="40420" r="35982" b="25918"/>
          <a:stretch>
            <a:fillRect/>
          </a:stretch>
        </p:blipFill>
        <p:spPr bwMode="auto">
          <a:xfrm>
            <a:off x="5857884" y="2928934"/>
            <a:ext cx="320063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3.3</a:t>
            </a:r>
            <a:r>
              <a:rPr lang="en-US" altLang="zh-CN" dirty="0" smtClean="0"/>
              <a:t> </a:t>
            </a:r>
            <a:r>
              <a:rPr lang="zh-CN" altLang="en-US" dirty="0" smtClean="0"/>
              <a:t>触发性能测试</a:t>
            </a:r>
            <a:endParaRPr lang="zh-CN" altLang="en-US" dirty="0"/>
          </a:p>
        </p:txBody>
      </p:sp>
      <p:pic>
        <p:nvPicPr>
          <p:cNvPr id="4" name="图片 3" descr="F:\LTD\basic_Brick\CAVITY.jpg"/>
          <p:cNvPicPr>
            <a:picLocks noChangeAspect="1"/>
          </p:cNvPicPr>
          <p:nvPr/>
        </p:nvPicPr>
        <p:blipFill>
          <a:blip r:embed="rId2"/>
          <a:srcRect l="10185" t="4447" r="12593" b="6069"/>
          <a:stretch>
            <a:fillRect/>
          </a:stretch>
        </p:blipFill>
        <p:spPr bwMode="auto">
          <a:xfrm>
            <a:off x="500034" y="1000108"/>
            <a:ext cx="4043425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 descr="F:\1105课题\LTD-2020\photo\IMG_20200821_075327.jpg"/>
          <p:cNvPicPr>
            <a:picLocks noChangeAspect="1"/>
          </p:cNvPicPr>
          <p:nvPr/>
        </p:nvPicPr>
        <p:blipFill>
          <a:blip r:embed="rId3" cstate="print"/>
          <a:srcRect l="-317" t="5728" r="669" b="10613"/>
          <a:stretch>
            <a:fillRect/>
          </a:stretch>
        </p:blipFill>
        <p:spPr bwMode="auto">
          <a:xfrm>
            <a:off x="4524764" y="1000108"/>
            <a:ext cx="2047500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内容占位符 2"/>
          <p:cNvSpPr txBox="1">
            <a:spLocks/>
          </p:cNvSpPr>
          <p:nvPr/>
        </p:nvSpPr>
        <p:spPr bwMode="auto">
          <a:xfrm>
            <a:off x="500034" y="3357562"/>
            <a:ext cx="471490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zh-CN" altLang="en-US" sz="2400" b="1" kern="0" dirty="0" smtClean="0">
                <a:latin typeface="华文仿宋" pitchFamily="2" charset="-122"/>
                <a:ea typeface="华文仿宋" pitchFamily="2" charset="-122"/>
              </a:rPr>
              <a:t>支路置于充气箱内，</a:t>
            </a:r>
            <a:r>
              <a:rPr lang="en-US" altLang="zh-CN" sz="2400" b="1" kern="0" dirty="0" smtClean="0">
                <a:latin typeface="华文仿宋" pitchFamily="2" charset="-122"/>
                <a:ea typeface="华文仿宋" pitchFamily="2" charset="-122"/>
              </a:rPr>
              <a:t>P=2.5bar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+mn-cs"/>
              </a:rPr>
              <a:t>测量触发监测信号和放电电流</a:t>
            </a:r>
            <a:endParaRPr kumimoji="0" lang="en-US" altLang="zh-CN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+mn-cs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</a:rPr>
              <a:t>触发脉冲峰值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</a:rPr>
              <a:t>77kV</a:t>
            </a: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</a:rPr>
              <a:t>，前沿</a:t>
            </a:r>
            <a:r>
              <a:rPr lang="en-US" altLang="zh-CN" sz="2000" b="1" kern="0" dirty="0" smtClean="0">
                <a:latin typeface="华文仿宋" pitchFamily="2" charset="-122"/>
                <a:ea typeface="华文仿宋" pitchFamily="2" charset="-122"/>
              </a:rPr>
              <a:t>~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</a:rPr>
              <a:t>20ns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</a:rPr>
              <a:t>触发延迟时间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</a:rPr>
              <a:t>80ns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</a:rPr>
              <a:t>放电电流峰值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</a:rPr>
              <a:t>23.7kA</a:t>
            </a: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</a:rPr>
              <a:t>，半周期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</a:rPr>
              <a:t>295ns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zh-CN" altLang="en-US" sz="2000" b="1" kern="0" dirty="0" smtClean="0">
                <a:latin typeface="华文仿宋" pitchFamily="2" charset="-122"/>
                <a:ea typeface="华文仿宋" pitchFamily="2" charset="-122"/>
              </a:rPr>
              <a:t>回路总电感</a:t>
            </a:r>
            <a:r>
              <a:rPr lang="en-US" altLang="zh-CN" sz="2000" b="1" kern="0" dirty="0" smtClean="0">
                <a:latin typeface="华文仿宋" pitchFamily="2" charset="-122"/>
                <a:ea typeface="华文仿宋" pitchFamily="2" charset="-122"/>
              </a:rPr>
              <a:t>~300nH</a:t>
            </a:r>
            <a:r>
              <a:rPr lang="zh-CN" altLang="en-US" sz="2000" b="1" kern="0" dirty="0" smtClean="0">
                <a:latin typeface="华文仿宋" pitchFamily="2" charset="-122"/>
                <a:ea typeface="华文仿宋" pitchFamily="2" charset="-122"/>
              </a:rPr>
              <a:t>，总内阻</a:t>
            </a:r>
            <a:r>
              <a:rPr lang="en-US" altLang="zh-CN" sz="2000" b="1" kern="0" dirty="0" smtClean="0">
                <a:latin typeface="华文仿宋" pitchFamily="2" charset="-122"/>
                <a:ea typeface="华文仿宋" pitchFamily="2" charset="-122"/>
              </a:rPr>
              <a:t>~1</a:t>
            </a:r>
            <a:r>
              <a:rPr lang="en-US" altLang="zh-CN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Ω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</a:endParaRPr>
          </a:p>
        </p:txBody>
      </p:sp>
      <p:pic>
        <p:nvPicPr>
          <p:cNvPr id="11" name="图片 10" descr="TriggerWave"/>
          <p:cNvPicPr>
            <a:picLocks noChangeAspect="1"/>
          </p:cNvPicPr>
          <p:nvPr/>
        </p:nvPicPr>
        <p:blipFill>
          <a:blip r:embed="rId4" cstate="print"/>
          <a:srcRect l="3325" t="3912" r="3595" b="4706"/>
          <a:stretch>
            <a:fillRect/>
          </a:stretch>
        </p:blipFill>
        <p:spPr bwMode="auto">
          <a:xfrm>
            <a:off x="5143504" y="3643314"/>
            <a:ext cx="3890462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 descr="F:\Paper\2021\CPPC2021\IMG_20211009_145957.jpg"/>
          <p:cNvPicPr>
            <a:picLocks noChangeAspect="1" noChangeArrowheads="1"/>
          </p:cNvPicPr>
          <p:nvPr/>
        </p:nvPicPr>
        <p:blipFill>
          <a:blip r:embed="rId5" cstate="print"/>
          <a:srcRect l="8820" t="22324" r="11805" b="18144"/>
          <a:stretch>
            <a:fillRect/>
          </a:stretch>
        </p:blipFill>
        <p:spPr bwMode="auto">
          <a:xfrm>
            <a:off x="6643702" y="1000108"/>
            <a:ext cx="2357455" cy="235745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1105课题\真空换气机组\换气系统.jpg"/>
          <p:cNvPicPr>
            <a:picLocks noChangeAspect="1" noChangeArrowheads="1"/>
          </p:cNvPicPr>
          <p:nvPr/>
        </p:nvPicPr>
        <p:blipFill>
          <a:blip r:embed="rId2"/>
          <a:srcRect r="5784"/>
          <a:stretch>
            <a:fillRect/>
          </a:stretch>
        </p:blipFill>
        <p:spPr bwMode="auto">
          <a:xfrm>
            <a:off x="4857752" y="3845682"/>
            <a:ext cx="4214842" cy="2512276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3.4</a:t>
            </a:r>
            <a:r>
              <a:rPr lang="en-US" altLang="zh-CN" dirty="0" smtClean="0"/>
              <a:t> </a:t>
            </a:r>
            <a:r>
              <a:rPr lang="zh-CN" altLang="en-US" dirty="0" smtClean="0"/>
              <a:t>重频实验考核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076325"/>
            <a:ext cx="4186238" cy="5248275"/>
          </a:xfrm>
        </p:spPr>
        <p:txBody>
          <a:bodyPr/>
          <a:lstStyle/>
          <a:p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充电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方案</a:t>
            </a:r>
            <a:endParaRPr lang="en-US" altLang="zh-CN" sz="24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lvl="1"/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恒流充电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±90kV</a:t>
            </a:r>
          </a:p>
          <a:p>
            <a:pPr lvl="1"/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每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10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秒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1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个周期</a:t>
            </a:r>
            <a:endParaRPr lang="en-US" altLang="zh-CN" sz="20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lvl="2"/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充电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+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维持，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5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秒</a:t>
            </a:r>
            <a:endParaRPr lang="en-US" altLang="zh-CN" sz="20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lvl="2"/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等待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5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秒</a:t>
            </a:r>
            <a:endParaRPr lang="en-US" altLang="zh-CN" sz="24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换气方案</a:t>
            </a:r>
            <a:endParaRPr lang="en-US" altLang="zh-CN" sz="24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lvl="1"/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电磁阀控制进气和出气</a:t>
            </a:r>
            <a:endParaRPr lang="en-US" altLang="zh-CN" sz="2000" b="1" dirty="0" smtClean="0">
              <a:latin typeface="华文仿宋" pitchFamily="2" charset="-122"/>
              <a:ea typeface="华文仿宋" pitchFamily="2" charset="-122"/>
            </a:endParaRPr>
          </a:p>
          <a:p>
            <a:pPr lvl="1"/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真空缓冲腔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+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机械泵</a:t>
            </a:r>
            <a:endParaRPr lang="en-US" altLang="zh-CN" sz="2000" b="1" dirty="0" smtClean="0">
              <a:latin typeface="华文仿宋" pitchFamily="2" charset="-122"/>
              <a:ea typeface="华文仿宋" pitchFamily="2" charset="-122"/>
            </a:endParaRPr>
          </a:p>
          <a:p>
            <a:pPr lvl="1"/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多间隙开关和触发开关，每发次实验后均换气，置换率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&gt;95%</a:t>
            </a:r>
          </a:p>
          <a:p>
            <a:r>
              <a:rPr lang="en-GB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40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只开关，随机抽选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5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只各考核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200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次，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5#10200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次</a:t>
            </a:r>
            <a:endParaRPr lang="en-GB" altLang="zh-CN" sz="24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lvl="1"/>
            <a:endParaRPr lang="zh-CN" altLang="en-US" dirty="0"/>
          </a:p>
        </p:txBody>
      </p:sp>
      <p:pic>
        <p:nvPicPr>
          <p:cNvPr id="5" name="图片 4" descr="C:\Users\Administrator\Desktop\LTD-2020\2020-07-开关重频实验\第一批开关5#\90kV\无标题.png"/>
          <p:cNvPicPr/>
          <p:nvPr/>
        </p:nvPicPr>
        <p:blipFill>
          <a:blip r:embed="rId3" cstate="print"/>
          <a:srcRect l="1971" t="13112" r="19424" b="11668"/>
          <a:stretch>
            <a:fillRect/>
          </a:stretch>
        </p:blipFill>
        <p:spPr bwMode="auto">
          <a:xfrm>
            <a:off x="4143404" y="1000108"/>
            <a:ext cx="4929190" cy="280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F:\Paper\2020\Optimization of multigap gas switch for Linear Transformer Drivers\2020-12-final\timedelay.jpg"/>
          <p:cNvPicPr>
            <a:picLocks noChangeAspect="1" noChangeArrowheads="1"/>
          </p:cNvPicPr>
          <p:nvPr/>
        </p:nvPicPr>
        <p:blipFill>
          <a:blip r:embed="rId2" cstate="print"/>
          <a:srcRect t="8378"/>
          <a:stretch>
            <a:fillRect/>
          </a:stretch>
        </p:blipFill>
        <p:spPr bwMode="auto">
          <a:xfrm>
            <a:off x="4893226" y="950982"/>
            <a:ext cx="4107930" cy="3060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3.4</a:t>
            </a:r>
            <a:r>
              <a:rPr lang="en-US" altLang="zh-CN" dirty="0" smtClean="0"/>
              <a:t> </a:t>
            </a:r>
            <a:r>
              <a:rPr lang="zh-CN" altLang="en-US" dirty="0" smtClean="0"/>
              <a:t>重频实验考核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076325"/>
            <a:ext cx="4757742" cy="3067055"/>
          </a:xfrm>
        </p:spPr>
        <p:txBody>
          <a:bodyPr/>
          <a:lstStyle/>
          <a:p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0.1Hz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8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个时段，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10200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发</a:t>
            </a:r>
            <a:endParaRPr lang="en-US" altLang="zh-CN" sz="24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充电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±90kV</a:t>
            </a:r>
          </a:p>
          <a:p>
            <a:pPr lvl="1"/>
            <a:r>
              <a:rPr lang="en-US" altLang="zh-CN" sz="2000" b="1" i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P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=</a:t>
            </a:r>
            <a:r>
              <a:rPr lang="en-US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3.13ata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，工作系数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60%</a:t>
            </a:r>
          </a:p>
          <a:p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触发延迟：</a:t>
            </a:r>
            <a:endParaRPr lang="en-US" altLang="zh-CN" sz="24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lvl="1"/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平均值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81.4ns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，标准偏差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3.3ns</a:t>
            </a:r>
          </a:p>
          <a:p>
            <a:pPr lvl="1"/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温度效应：考核起始时水电阻温度低，阻值大，延迟长；后续温度升高，阻止减小，延迟缩短</a:t>
            </a:r>
            <a:endParaRPr lang="zh-CN" altLang="en-US" sz="2400" b="1" dirty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</p:txBody>
      </p:sp>
      <p:sp>
        <p:nvSpPr>
          <p:cNvPr id="10" name="内容占位符 2"/>
          <p:cNvSpPr txBox="1">
            <a:spLocks/>
          </p:cNvSpPr>
          <p:nvPr/>
        </p:nvSpPr>
        <p:spPr bwMode="auto">
          <a:xfrm>
            <a:off x="571472" y="4143380"/>
            <a:ext cx="835824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工作情况：</a:t>
            </a:r>
            <a:endParaRPr kumimoji="0" lang="en-US" altLang="zh-CN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六间隙开关出现过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1</a:t>
            </a: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次自击穿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电容器损坏</a:t>
            </a:r>
            <a:r>
              <a:rPr lang="en-US" altLang="zh-CN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2</a:t>
            </a: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只（气体绝缘，散热差）</a:t>
            </a:r>
            <a:endParaRPr lang="en-US" altLang="zh-CN" sz="2000" b="1" kern="0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触发电缆击穿，疑因“虫洞”效应</a:t>
            </a:r>
            <a:endParaRPr lang="en-US" altLang="zh-CN" sz="2000" b="1" kern="0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1200150" lvl="2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直流耐压</a:t>
            </a:r>
            <a:r>
              <a:rPr lang="en-US" altLang="zh-CN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150kV </a:t>
            </a:r>
          </a:p>
          <a:p>
            <a:pPr marL="1200150" lvl="2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纳秒脉冲</a:t>
            </a:r>
            <a:r>
              <a:rPr lang="en-US" altLang="zh-CN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80kV</a:t>
            </a: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</a:t>
            </a:r>
            <a:r>
              <a:rPr lang="en-US" altLang="zh-CN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~7000</a:t>
            </a: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次击穿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</p:txBody>
      </p:sp>
      <p:pic>
        <p:nvPicPr>
          <p:cNvPr id="106500" name="Picture 4" descr="F:\1105课题\LTD-2020\photo\IMG_20200820_161948.jpg"/>
          <p:cNvPicPr>
            <a:picLocks noChangeAspect="1" noChangeArrowheads="1"/>
          </p:cNvPicPr>
          <p:nvPr/>
        </p:nvPicPr>
        <p:blipFill>
          <a:blip r:embed="rId3" cstate="print"/>
          <a:srcRect l="5953" t="7938" r="13679" b="12687"/>
          <a:stretch>
            <a:fillRect/>
          </a:stretch>
        </p:blipFill>
        <p:spPr bwMode="auto">
          <a:xfrm>
            <a:off x="5786446" y="4071942"/>
            <a:ext cx="3086121" cy="228601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3.4</a:t>
            </a:r>
            <a:r>
              <a:rPr lang="en-US" altLang="zh-CN" dirty="0" smtClean="0"/>
              <a:t> </a:t>
            </a:r>
            <a:r>
              <a:rPr lang="zh-CN" altLang="en-US" dirty="0" smtClean="0"/>
              <a:t>重频实验考核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4" y="4214818"/>
            <a:ext cx="4071966" cy="1781171"/>
          </a:xfrm>
        </p:spPr>
        <p:txBody>
          <a:bodyPr/>
          <a:lstStyle/>
          <a:p>
            <a:r>
              <a:rPr lang="zh-CN" altLang="en-US" b="1" dirty="0" smtClean="0">
                <a:latin typeface="华文仿宋" pitchFamily="2" charset="-122"/>
                <a:ea typeface="华文仿宋" pitchFamily="2" charset="-122"/>
              </a:rPr>
              <a:t>绝缘壳体轻微污染</a:t>
            </a:r>
            <a:endParaRPr lang="en-US" altLang="zh-CN" b="1" dirty="0" smtClean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b="1" dirty="0" smtClean="0">
                <a:latin typeface="华文仿宋" pitchFamily="2" charset="-122"/>
                <a:ea typeface="华文仿宋" pitchFamily="2" charset="-122"/>
              </a:rPr>
              <a:t>不锈钢电极均匀烧蚀</a:t>
            </a:r>
            <a:endParaRPr lang="en-US" altLang="zh-CN" b="1" dirty="0" smtClean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b="1" dirty="0" smtClean="0">
                <a:latin typeface="华文仿宋" pitchFamily="2" charset="-122"/>
                <a:ea typeface="华文仿宋" pitchFamily="2" charset="-122"/>
              </a:rPr>
              <a:t>电晕针未见损耗</a:t>
            </a:r>
            <a:endParaRPr lang="zh-CN" altLang="en-US" b="1" dirty="0">
              <a:latin typeface="华文仿宋" pitchFamily="2" charset="-122"/>
              <a:ea typeface="华文仿宋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395404" y="1000108"/>
            <a:ext cx="4391438" cy="2880000"/>
            <a:chOff x="4340826" y="1071546"/>
            <a:chExt cx="4391438" cy="2880000"/>
          </a:xfrm>
        </p:grpSpPr>
        <p:pic>
          <p:nvPicPr>
            <p:cNvPr id="105475" name="Picture 3" descr="F:\1105课题\LTD-2020\photo\IMG_20200828_090317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572264" y="1071546"/>
              <a:ext cx="2160000" cy="2880000"/>
            </a:xfrm>
            <a:prstGeom prst="rect">
              <a:avLst/>
            </a:prstGeom>
            <a:noFill/>
          </p:spPr>
        </p:pic>
        <p:pic>
          <p:nvPicPr>
            <p:cNvPr id="105476" name="Picture 4" descr="F:\1105课题\LTD-2020\photo\IMG_20200828_090250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40826" y="1071546"/>
              <a:ext cx="2160000" cy="2880000"/>
            </a:xfrm>
            <a:prstGeom prst="rect">
              <a:avLst/>
            </a:prstGeom>
            <a:noFill/>
          </p:spPr>
        </p:pic>
      </p:grpSp>
      <p:pic>
        <p:nvPicPr>
          <p:cNvPr id="105477" name="Picture 5" descr="F:\1105课题\LTD-2020\photo\IMG_20200828_0904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117958"/>
            <a:ext cx="4320000" cy="3240000"/>
          </a:xfrm>
          <a:prstGeom prst="rect">
            <a:avLst/>
          </a:prstGeom>
          <a:noFill/>
        </p:spPr>
      </p:pic>
      <p:sp>
        <p:nvSpPr>
          <p:cNvPr id="9" name="内容占位符 2"/>
          <p:cNvSpPr txBox="1">
            <a:spLocks/>
          </p:cNvSpPr>
          <p:nvPr/>
        </p:nvSpPr>
        <p:spPr bwMode="auto">
          <a:xfrm>
            <a:off x="500034" y="1076325"/>
            <a:ext cx="3714776" cy="1781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+mn-cs"/>
              </a:rPr>
              <a:t>1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+mn-cs"/>
              </a:rPr>
              <a:t>万发次考核后，开关的触发性能没有明显变化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57356" y="3357562"/>
            <a:ext cx="5429288" cy="714380"/>
          </a:xfrm>
        </p:spPr>
        <p:txBody>
          <a:bodyPr/>
          <a:lstStyle/>
          <a:p>
            <a:pPr algn="ctr">
              <a:buNone/>
            </a:pPr>
            <a:r>
              <a:rPr lang="zh-CN" altLang="en-US" sz="3600" dirty="0" smtClean="0">
                <a:latin typeface="黑体" pitchFamily="2" charset="-122"/>
                <a:ea typeface="黑体" pitchFamily="2" charset="-122"/>
              </a:rPr>
              <a:t>触发分析与器件优化</a:t>
            </a:r>
            <a:endParaRPr lang="zh-CN" altLang="en-US" sz="3600" dirty="0"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触发过程分析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14810" y="928670"/>
            <a:ext cx="4714908" cy="1423981"/>
          </a:xfrm>
        </p:spPr>
        <p:txBody>
          <a:bodyPr/>
          <a:lstStyle/>
          <a:p>
            <a:r>
              <a:rPr lang="zh-CN" altLang="en-US" sz="2000" b="1" dirty="0" smtClean="0">
                <a:latin typeface="Times New Roman" pitchFamily="18" charset="0"/>
                <a:cs typeface="Times New Roman" pitchFamily="18" charset="0"/>
              </a:rPr>
              <a:t>脉冲各在两侧的三个间隙电容间分配</a:t>
            </a:r>
            <a:endParaRPr lang="en-US" altLang="zh-CN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zh-CN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7522" name="Picture 2" descr="F:\Paper\2020\Optimization of multigap gas switch for Linear Transformer Drivers\2020-12-final\FIG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000108"/>
            <a:ext cx="3622641" cy="2520000"/>
          </a:xfrm>
          <a:prstGeom prst="rect">
            <a:avLst/>
          </a:prstGeom>
          <a:noFill/>
        </p:spPr>
      </p:pic>
      <p:pic>
        <p:nvPicPr>
          <p:cNvPr id="5" name="图片 4" descr="F:\Paper\2020\Optimization of multigap gas switch for Linear Transformer Drivers\data\trigger2.jpg"/>
          <p:cNvPicPr>
            <a:picLocks noChangeAspect="1"/>
          </p:cNvPicPr>
          <p:nvPr/>
        </p:nvPicPr>
        <p:blipFill>
          <a:blip r:embed="rId4"/>
          <a:srcRect l="4990" t="5293" r="3679" b="6471"/>
          <a:stretch>
            <a:fillRect/>
          </a:stretch>
        </p:blipFill>
        <p:spPr bwMode="auto">
          <a:xfrm>
            <a:off x="500034" y="3837958"/>
            <a:ext cx="3550538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 descr="F:\Paper\2020\Optimization of multigap gas switch for Linear Transformer Drivers\data\trigger exp\触发过程.jpg"/>
          <p:cNvPicPr>
            <a:picLocks noChangeAspect="1"/>
          </p:cNvPicPr>
          <p:nvPr/>
        </p:nvPicPr>
        <p:blipFill>
          <a:blip r:embed="rId5" cstate="print"/>
          <a:srcRect l="4277" t="6667" r="3403" b="7394"/>
          <a:stretch>
            <a:fillRect/>
          </a:stretch>
        </p:blipFill>
        <p:spPr bwMode="auto">
          <a:xfrm>
            <a:off x="4643438" y="3837958"/>
            <a:ext cx="3910115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07523" name="Object 3"/>
          <p:cNvGraphicFramePr>
            <a:graphicFrameLocks noChangeAspect="1"/>
          </p:cNvGraphicFramePr>
          <p:nvPr/>
        </p:nvGraphicFramePr>
        <p:xfrm>
          <a:off x="4500562" y="1357298"/>
          <a:ext cx="4232427" cy="540000"/>
        </p:xfrm>
        <a:graphic>
          <a:graphicData uri="http://schemas.openxmlformats.org/presentationml/2006/ole">
            <p:oleObj spid="_x0000_s107523" name="公式" r:id="rId6" imgW="3263900" imgH="431800" progId="Equation.3">
              <p:embed/>
            </p:oleObj>
          </a:graphicData>
        </a:graphic>
      </p:graphicFrame>
      <p:sp>
        <p:nvSpPr>
          <p:cNvPr id="10" name="内容占位符 2"/>
          <p:cNvSpPr txBox="1">
            <a:spLocks/>
          </p:cNvSpPr>
          <p:nvPr/>
        </p:nvSpPr>
        <p:spPr bwMode="auto">
          <a:xfrm>
            <a:off x="4214810" y="2000240"/>
            <a:ext cx="471490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zh-CN" altLang="en-US" sz="2000" b="1" dirty="0" smtClean="0">
                <a:latin typeface="Times New Roman" pitchFamily="18" charset="0"/>
                <a:cs typeface="Times New Roman" pitchFamily="18" charset="0"/>
              </a:rPr>
              <a:t>同极性侧间隙压差减小，异侧增大，异侧先导通</a:t>
            </a:r>
            <a:endParaRPr lang="en-US" altLang="zh-CN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lang="en-US" altLang="zh-CN" sz="20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60%</a:t>
            </a:r>
            <a:r>
              <a:rPr lang="zh-CN" altLang="en-US" sz="20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工作系数，要求触发峰值</a:t>
            </a:r>
            <a:r>
              <a:rPr lang="en-US" altLang="zh-CN" sz="20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~2</a:t>
            </a:r>
            <a:r>
              <a:rPr lang="en-US" altLang="zh-CN" sz="2000" b="1" i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U</a:t>
            </a:r>
            <a:r>
              <a:rPr lang="en-US" altLang="zh-CN" sz="2000" b="1" kern="0" baseline="-25000" dirty="0" smtClean="0">
                <a:latin typeface="Times New Roman" pitchFamily="18" charset="0"/>
                <a:ea typeface="+mn-ea"/>
                <a:cs typeface="Times New Roman" pitchFamily="18" charset="0"/>
              </a:rPr>
              <a:t>0</a:t>
            </a:r>
            <a:r>
              <a:rPr lang="en-US" altLang="zh-CN" sz="20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/3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充电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±90kV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，触发峰值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60kV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/>
            </a:pP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4" descr="图片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84300"/>
            <a:ext cx="91440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矩形 30"/>
          <p:cNvSpPr/>
          <p:nvPr/>
        </p:nvSpPr>
        <p:spPr>
          <a:xfrm>
            <a:off x="1286194" y="2617703"/>
            <a:ext cx="6096062" cy="45344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sp>
      <p:sp>
        <p:nvSpPr>
          <p:cNvPr id="32" name="矩形 31"/>
          <p:cNvSpPr/>
          <p:nvPr/>
        </p:nvSpPr>
        <p:spPr>
          <a:xfrm>
            <a:off x="1248094" y="3622205"/>
            <a:ext cx="6096062" cy="45344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sp>
      <p:grpSp>
        <p:nvGrpSpPr>
          <p:cNvPr id="34" name="组合 33"/>
          <p:cNvGrpSpPr/>
          <p:nvPr/>
        </p:nvGrpSpPr>
        <p:grpSpPr>
          <a:xfrm>
            <a:off x="1249682" y="1441493"/>
            <a:ext cx="6221510" cy="630185"/>
            <a:chOff x="1249682" y="1357298"/>
            <a:chExt cx="6221510" cy="630185"/>
          </a:xfrm>
        </p:grpSpPr>
        <p:sp>
          <p:nvSpPr>
            <p:cNvPr id="29" name="矩形 28"/>
            <p:cNvSpPr/>
            <p:nvPr/>
          </p:nvSpPr>
          <p:spPr>
            <a:xfrm>
              <a:off x="1249682" y="1532960"/>
              <a:ext cx="6096061" cy="454523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grpSp>
          <p:nvGrpSpPr>
            <p:cNvPr id="2" name="组合 34"/>
            <p:cNvGrpSpPr>
              <a:grpSpLocks/>
            </p:cNvGrpSpPr>
            <p:nvPr/>
          </p:nvGrpSpPr>
          <p:grpSpPr bwMode="auto">
            <a:xfrm>
              <a:off x="1379702" y="1357298"/>
              <a:ext cx="6091490" cy="564494"/>
              <a:chOff x="1857356" y="1714488"/>
              <a:chExt cx="4267200" cy="564125"/>
            </a:xfrm>
          </p:grpSpPr>
          <p:grpSp>
            <p:nvGrpSpPr>
              <p:cNvPr id="3" name="组合 4"/>
              <p:cNvGrpSpPr/>
              <p:nvPr/>
            </p:nvGrpSpPr>
            <p:grpSpPr>
              <a:xfrm>
                <a:off x="1857356" y="1714488"/>
                <a:ext cx="4267200" cy="531360"/>
                <a:chOff x="304800" y="39399"/>
                <a:chExt cx="4267200" cy="531360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4" name="圆角矩形 17"/>
                <p:cNvSpPr/>
                <p:nvPr/>
              </p:nvSpPr>
              <p:spPr>
                <a:xfrm>
                  <a:off x="304800" y="39399"/>
                  <a:ext cx="4267200" cy="531360"/>
                </a:xfrm>
                <a:prstGeom prst="roundRect">
                  <a:avLst/>
                </a:prstGeom>
                <a:sp3d prstMaterial="plastic">
                  <a:bevelT w="120900" h="88900"/>
                  <a:bevelB w="88900" h="31750" prst="angle"/>
                </a:sp3d>
              </p:spPr>
              <p:style>
                <a:lnRef idx="0">
                  <a:schemeClr val="accent1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hemeClr val="lt1"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l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6" name="圆角矩形 4"/>
                <p:cNvSpPr/>
                <p:nvPr/>
              </p:nvSpPr>
              <p:spPr>
                <a:xfrm>
                  <a:off x="330739" y="65338"/>
                  <a:ext cx="4215322" cy="479482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161290" tIns="0" rIns="161290" bIns="0" spcCol="1270" anchor="ctr"/>
                <a:lstStyle/>
                <a:p>
                  <a:pPr defTabSz="8001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zh-CN" altLang="en-US" dirty="0"/>
                </a:p>
              </p:txBody>
            </p:sp>
          </p:grpSp>
          <p:sp>
            <p:nvSpPr>
              <p:cNvPr id="11297" name="TextBox 23"/>
              <p:cNvSpPr txBox="1">
                <a:spLocks noChangeArrowheads="1"/>
              </p:cNvSpPr>
              <p:nvPr/>
            </p:nvSpPr>
            <p:spPr bwMode="auto">
              <a:xfrm>
                <a:off x="1919098" y="1755735"/>
                <a:ext cx="4000515" cy="5228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800" b="1" dirty="0">
                    <a:latin typeface="华文仿宋" pitchFamily="2" charset="-122"/>
                    <a:ea typeface="华文仿宋" pitchFamily="2" charset="-122"/>
                  </a:rPr>
                  <a:t>1. </a:t>
                </a:r>
                <a:r>
                  <a:rPr lang="zh-CN" altLang="en-US" sz="2800" b="1" dirty="0">
                    <a:latin typeface="华文仿宋" pitchFamily="2" charset="-122"/>
                    <a:ea typeface="华文仿宋" pitchFamily="2" charset="-122"/>
                  </a:rPr>
                  <a:t>研究</a:t>
                </a:r>
                <a:r>
                  <a:rPr lang="zh-CN" altLang="en-US" sz="2800" b="1" dirty="0" smtClean="0">
                    <a:latin typeface="华文仿宋" pitchFamily="2" charset="-122"/>
                    <a:ea typeface="华文仿宋" pitchFamily="2" charset="-122"/>
                  </a:rPr>
                  <a:t>背景</a:t>
                </a:r>
                <a:endParaRPr lang="zh-CN" altLang="en-US" sz="2800" b="1" dirty="0">
                  <a:latin typeface="华文仿宋" pitchFamily="2" charset="-122"/>
                  <a:ea typeface="华文仿宋" pitchFamily="2" charset="-122"/>
                </a:endParaRPr>
              </a:p>
            </p:txBody>
          </p:sp>
        </p:grpSp>
      </p:grpSp>
      <p:grpSp>
        <p:nvGrpSpPr>
          <p:cNvPr id="5" name="组合 34"/>
          <p:cNvGrpSpPr>
            <a:grpSpLocks/>
          </p:cNvGrpSpPr>
          <p:nvPr/>
        </p:nvGrpSpPr>
        <p:grpSpPr bwMode="auto">
          <a:xfrm>
            <a:off x="1416215" y="2428868"/>
            <a:ext cx="6091490" cy="564494"/>
            <a:chOff x="1857356" y="1714488"/>
            <a:chExt cx="4267200" cy="564124"/>
          </a:xfrm>
        </p:grpSpPr>
        <p:grpSp>
          <p:nvGrpSpPr>
            <p:cNvPr id="7" name="组合 4"/>
            <p:cNvGrpSpPr/>
            <p:nvPr/>
          </p:nvGrpSpPr>
          <p:grpSpPr>
            <a:xfrm>
              <a:off x="1857356" y="1714488"/>
              <a:ext cx="4267200" cy="531360"/>
              <a:chOff x="304800" y="39399"/>
              <a:chExt cx="4267200" cy="531360"/>
            </a:xfrm>
            <a:scene3d>
              <a:camera prst="orthographicFront"/>
              <a:lightRig rig="flat" dir="t"/>
            </a:scene3d>
          </p:grpSpPr>
          <p:sp>
            <p:nvSpPr>
              <p:cNvPr id="13" name="圆角矩形 17"/>
              <p:cNvSpPr/>
              <p:nvPr/>
            </p:nvSpPr>
            <p:spPr>
              <a:xfrm>
                <a:off x="304800" y="39399"/>
                <a:ext cx="4267200" cy="531360"/>
              </a:xfrm>
              <a:prstGeom prst="roundRec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" name="圆角矩形 4"/>
              <p:cNvSpPr/>
              <p:nvPr/>
            </p:nvSpPr>
            <p:spPr>
              <a:xfrm>
                <a:off x="330739" y="65338"/>
                <a:ext cx="4215322" cy="47948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61290" tIns="0" rIns="161290" bIns="0" spcCol="1270" anchor="ctr"/>
              <a:lstStyle/>
              <a:p>
                <a:pPr defTabSz="8001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CN" altLang="en-US" dirty="0"/>
              </a:p>
            </p:txBody>
          </p:sp>
        </p:grpSp>
        <p:sp>
          <p:nvSpPr>
            <p:cNvPr id="11295" name="TextBox 23"/>
            <p:cNvSpPr txBox="1">
              <a:spLocks noChangeArrowheads="1"/>
            </p:cNvSpPr>
            <p:nvPr/>
          </p:nvSpPr>
          <p:spPr bwMode="auto">
            <a:xfrm>
              <a:off x="1919098" y="1755735"/>
              <a:ext cx="4000515" cy="522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>
                  <a:latin typeface="华文仿宋" pitchFamily="2" charset="-122"/>
                  <a:ea typeface="华文仿宋" pitchFamily="2" charset="-122"/>
                </a:rPr>
                <a:t>2. </a:t>
              </a:r>
              <a:r>
                <a:rPr lang="zh-CN" altLang="en-US" sz="2800" b="1" dirty="0" smtClean="0">
                  <a:latin typeface="华文仿宋" pitchFamily="2" charset="-122"/>
                  <a:ea typeface="华文仿宋" pitchFamily="2" charset="-122"/>
                </a:rPr>
                <a:t>多间隙开关的建模与分析</a:t>
              </a:r>
              <a:endParaRPr lang="zh-CN" altLang="en-US" sz="2800" b="1" dirty="0">
                <a:latin typeface="华文仿宋" pitchFamily="2" charset="-122"/>
                <a:ea typeface="华文仿宋" pitchFamily="2" charset="-122"/>
              </a:endParaRPr>
            </a:p>
          </p:txBody>
        </p:sp>
      </p:grpSp>
      <p:grpSp>
        <p:nvGrpSpPr>
          <p:cNvPr id="8" name="组合 34"/>
          <p:cNvGrpSpPr>
            <a:grpSpLocks/>
          </p:cNvGrpSpPr>
          <p:nvPr/>
        </p:nvGrpSpPr>
        <p:grpSpPr bwMode="auto">
          <a:xfrm>
            <a:off x="1356918" y="3429000"/>
            <a:ext cx="6165777" cy="564502"/>
            <a:chOff x="1857356" y="1714488"/>
            <a:chExt cx="4267200" cy="564132"/>
          </a:xfrm>
        </p:grpSpPr>
        <p:grpSp>
          <p:nvGrpSpPr>
            <p:cNvPr id="11" name="组合 4"/>
            <p:cNvGrpSpPr/>
            <p:nvPr/>
          </p:nvGrpSpPr>
          <p:grpSpPr>
            <a:xfrm>
              <a:off x="1857356" y="1714488"/>
              <a:ext cx="4267200" cy="531360"/>
              <a:chOff x="304800" y="39399"/>
              <a:chExt cx="4267200" cy="531360"/>
            </a:xfrm>
            <a:scene3d>
              <a:camera prst="orthographicFront"/>
              <a:lightRig rig="flat" dir="t"/>
            </a:scene3d>
          </p:grpSpPr>
          <p:sp>
            <p:nvSpPr>
              <p:cNvPr id="18" name="圆角矩形 17"/>
              <p:cNvSpPr/>
              <p:nvPr/>
            </p:nvSpPr>
            <p:spPr>
              <a:xfrm>
                <a:off x="304800" y="39399"/>
                <a:ext cx="4267200" cy="531360"/>
              </a:xfrm>
              <a:prstGeom prst="roundRec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圆角矩形 4"/>
              <p:cNvSpPr/>
              <p:nvPr/>
            </p:nvSpPr>
            <p:spPr>
              <a:xfrm>
                <a:off x="330739" y="65338"/>
                <a:ext cx="4215322" cy="47948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61290" tIns="0" rIns="161290" bIns="0" spcCol="1270" anchor="ctr"/>
              <a:lstStyle/>
              <a:p>
                <a:pPr defTabSz="8001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CN" altLang="en-US" dirty="0"/>
              </a:p>
            </p:txBody>
          </p:sp>
        </p:grpSp>
        <p:sp>
          <p:nvSpPr>
            <p:cNvPr id="11293" name="TextBox 23"/>
            <p:cNvSpPr txBox="1">
              <a:spLocks noChangeArrowheads="1"/>
            </p:cNvSpPr>
            <p:nvPr/>
          </p:nvSpPr>
          <p:spPr bwMode="auto">
            <a:xfrm>
              <a:off x="1919181" y="1755743"/>
              <a:ext cx="4000694" cy="522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>
                  <a:latin typeface="华文仿宋" pitchFamily="2" charset="-122"/>
                  <a:ea typeface="华文仿宋" pitchFamily="2" charset="-122"/>
                </a:rPr>
                <a:t>3</a:t>
              </a:r>
              <a:r>
                <a:rPr lang="en-US" altLang="zh-CN" sz="2800" b="1" dirty="0" smtClean="0">
                  <a:latin typeface="华文仿宋" pitchFamily="2" charset="-122"/>
                  <a:ea typeface="华文仿宋" pitchFamily="2" charset="-122"/>
                </a:rPr>
                <a:t>.</a:t>
              </a:r>
              <a:r>
                <a:rPr lang="zh-CN" altLang="en-US" sz="2800" b="1" dirty="0" smtClean="0">
                  <a:latin typeface="华文仿宋" pitchFamily="2" charset="-122"/>
                  <a:ea typeface="华文仿宋" pitchFamily="2" charset="-122"/>
                </a:rPr>
                <a:t> 实验测试与考核</a:t>
              </a:r>
              <a:endParaRPr lang="zh-CN" altLang="en-US" sz="2800" b="1" dirty="0">
                <a:latin typeface="华文仿宋" pitchFamily="2" charset="-122"/>
                <a:ea typeface="华文仿宋" pitchFamily="2" charset="-122"/>
              </a:endParaRPr>
            </a:p>
          </p:txBody>
        </p:sp>
      </p:grpSp>
      <p:sp>
        <p:nvSpPr>
          <p:cNvPr id="11279" name="Rectangle 22"/>
          <p:cNvSpPr>
            <a:spLocks noChangeArrowheads="1"/>
          </p:cNvSpPr>
          <p:nvPr/>
        </p:nvSpPr>
        <p:spPr bwMode="auto">
          <a:xfrm>
            <a:off x="547688" y="273050"/>
            <a:ext cx="71628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zh-CN" altLang="en-US" sz="3200" b="1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目录</a:t>
            </a:r>
          </a:p>
        </p:txBody>
      </p:sp>
      <p:sp>
        <p:nvSpPr>
          <p:cNvPr id="15" name="矩形 30"/>
          <p:cNvSpPr/>
          <p:nvPr/>
        </p:nvSpPr>
        <p:spPr>
          <a:xfrm>
            <a:off x="1286194" y="4562390"/>
            <a:ext cx="6096062" cy="45344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sp>
      <p:grpSp>
        <p:nvGrpSpPr>
          <p:cNvPr id="12" name="组合 34"/>
          <p:cNvGrpSpPr>
            <a:grpSpLocks/>
          </p:cNvGrpSpPr>
          <p:nvPr/>
        </p:nvGrpSpPr>
        <p:grpSpPr bwMode="auto">
          <a:xfrm>
            <a:off x="1416050" y="4416425"/>
            <a:ext cx="6091238" cy="564501"/>
            <a:chOff x="1857356" y="1714488"/>
            <a:chExt cx="4267200" cy="564020"/>
          </a:xfrm>
        </p:grpSpPr>
        <p:grpSp>
          <p:nvGrpSpPr>
            <p:cNvPr id="16" name="组合 4"/>
            <p:cNvGrpSpPr/>
            <p:nvPr/>
          </p:nvGrpSpPr>
          <p:grpSpPr>
            <a:xfrm>
              <a:off x="1857356" y="1714488"/>
              <a:ext cx="4267200" cy="531360"/>
              <a:chOff x="304800" y="39399"/>
              <a:chExt cx="4267200" cy="531360"/>
            </a:xfrm>
            <a:scene3d>
              <a:camera prst="orthographicFront"/>
              <a:lightRig rig="flat" dir="t"/>
            </a:scene3d>
          </p:grpSpPr>
          <p:sp>
            <p:nvSpPr>
              <p:cNvPr id="20" name="圆角矩形 17"/>
              <p:cNvSpPr/>
              <p:nvPr/>
            </p:nvSpPr>
            <p:spPr>
              <a:xfrm>
                <a:off x="304800" y="39399"/>
                <a:ext cx="4267200" cy="531360"/>
              </a:xfrm>
              <a:prstGeom prst="roundRec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1" name="圆角矩形 4"/>
              <p:cNvSpPr/>
              <p:nvPr/>
            </p:nvSpPr>
            <p:spPr>
              <a:xfrm>
                <a:off x="330739" y="65338"/>
                <a:ext cx="4215322" cy="47948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61290" tIns="0" rIns="161290" bIns="0" spcCol="1270" anchor="ctr"/>
              <a:lstStyle/>
              <a:p>
                <a:pPr defTabSz="8001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CN" altLang="en-US" dirty="0"/>
              </a:p>
            </p:txBody>
          </p:sp>
        </p:grpSp>
        <p:sp>
          <p:nvSpPr>
            <p:cNvPr id="11291" name="TextBox 23"/>
            <p:cNvSpPr txBox="1">
              <a:spLocks noChangeArrowheads="1"/>
            </p:cNvSpPr>
            <p:nvPr/>
          </p:nvSpPr>
          <p:spPr bwMode="auto">
            <a:xfrm>
              <a:off x="1919098" y="1755734"/>
              <a:ext cx="4000515" cy="522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>
                  <a:latin typeface="华文仿宋" pitchFamily="2" charset="-122"/>
                  <a:ea typeface="华文仿宋" pitchFamily="2" charset="-122"/>
                </a:rPr>
                <a:t>4. </a:t>
              </a:r>
              <a:r>
                <a:rPr lang="zh-CN" altLang="en-US" sz="2800" b="1" dirty="0" smtClean="0">
                  <a:latin typeface="华文仿宋" pitchFamily="2" charset="-122"/>
                  <a:ea typeface="华文仿宋" pitchFamily="2" charset="-122"/>
                </a:rPr>
                <a:t>触发分析与器件优化</a:t>
              </a:r>
              <a:endParaRPr lang="zh-CN" altLang="en-US" sz="2800" b="1" dirty="0">
                <a:latin typeface="华文仿宋" pitchFamily="2" charset="-122"/>
                <a:ea typeface="华文仿宋" pitchFamily="2" charset="-122"/>
              </a:endParaRPr>
            </a:p>
          </p:txBody>
        </p:sp>
      </p:grpSp>
      <p:sp>
        <p:nvSpPr>
          <p:cNvPr id="22" name="矩形 30"/>
          <p:cNvSpPr/>
          <p:nvPr/>
        </p:nvSpPr>
        <p:spPr>
          <a:xfrm>
            <a:off x="1248094" y="5425990"/>
            <a:ext cx="6096062" cy="45344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sp>
      <p:grpSp>
        <p:nvGrpSpPr>
          <p:cNvPr id="17" name="组合 34"/>
          <p:cNvGrpSpPr>
            <a:grpSpLocks/>
          </p:cNvGrpSpPr>
          <p:nvPr/>
        </p:nvGrpSpPr>
        <p:grpSpPr bwMode="auto">
          <a:xfrm>
            <a:off x="1378115" y="5364836"/>
            <a:ext cx="6091490" cy="564494"/>
            <a:chOff x="1857356" y="1714488"/>
            <a:chExt cx="4267200" cy="564124"/>
          </a:xfrm>
        </p:grpSpPr>
        <p:grpSp>
          <p:nvGrpSpPr>
            <p:cNvPr id="23" name="组合 4"/>
            <p:cNvGrpSpPr/>
            <p:nvPr/>
          </p:nvGrpSpPr>
          <p:grpSpPr>
            <a:xfrm>
              <a:off x="1857356" y="1714488"/>
              <a:ext cx="4267200" cy="531360"/>
              <a:chOff x="304800" y="39399"/>
              <a:chExt cx="4267200" cy="531360"/>
            </a:xfrm>
            <a:scene3d>
              <a:camera prst="orthographicFront"/>
              <a:lightRig rig="flat" dir="t"/>
            </a:scene3d>
          </p:grpSpPr>
          <p:sp>
            <p:nvSpPr>
              <p:cNvPr id="9" name="圆角矩形 17"/>
              <p:cNvSpPr/>
              <p:nvPr/>
            </p:nvSpPr>
            <p:spPr>
              <a:xfrm>
                <a:off x="304800" y="39399"/>
                <a:ext cx="4267200" cy="531360"/>
              </a:xfrm>
              <a:prstGeom prst="roundRec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0" name="圆角矩形 4"/>
              <p:cNvSpPr/>
              <p:nvPr/>
            </p:nvSpPr>
            <p:spPr>
              <a:xfrm>
                <a:off x="330739" y="65338"/>
                <a:ext cx="4215322" cy="47948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61290" tIns="0" rIns="161290" bIns="0" spcCol="1270" anchor="ctr"/>
              <a:lstStyle/>
              <a:p>
                <a:pPr defTabSz="8001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CN" altLang="en-US" dirty="0"/>
              </a:p>
            </p:txBody>
          </p:sp>
        </p:grpSp>
        <p:sp>
          <p:nvSpPr>
            <p:cNvPr id="11289" name="TextBox 23"/>
            <p:cNvSpPr txBox="1">
              <a:spLocks noChangeArrowheads="1"/>
            </p:cNvSpPr>
            <p:nvPr/>
          </p:nvSpPr>
          <p:spPr bwMode="auto">
            <a:xfrm>
              <a:off x="1919098" y="1755735"/>
              <a:ext cx="4000515" cy="522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dirty="0">
                  <a:latin typeface="华文仿宋" pitchFamily="2" charset="-122"/>
                  <a:ea typeface="华文仿宋" pitchFamily="2" charset="-122"/>
                </a:rPr>
                <a:t>5. </a:t>
              </a:r>
              <a:r>
                <a:rPr lang="zh-CN" altLang="en-US" sz="2800" b="1" dirty="0" smtClean="0">
                  <a:latin typeface="华文仿宋" pitchFamily="2" charset="-122"/>
                  <a:ea typeface="华文仿宋" pitchFamily="2" charset="-122"/>
                </a:rPr>
                <a:t>总结</a:t>
              </a:r>
              <a:r>
                <a:rPr lang="zh-CN" altLang="en-US" sz="2800" b="1" dirty="0" smtClean="0">
                  <a:latin typeface="华文仿宋" pitchFamily="2" charset="-122"/>
                  <a:ea typeface="华文仿宋" pitchFamily="2" charset="-122"/>
                </a:rPr>
                <a:t>和致谢</a:t>
              </a:r>
              <a:endParaRPr lang="zh-CN" altLang="en-US" sz="2800" b="1" dirty="0">
                <a:latin typeface="华文仿宋" pitchFamily="2" charset="-122"/>
                <a:ea typeface="华文仿宋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大规模触发的解决路径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076325"/>
            <a:ext cx="5472122" cy="1852609"/>
          </a:xfrm>
        </p:spPr>
        <p:txBody>
          <a:bodyPr/>
          <a:lstStyle/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大规模应用对触发系统的要求：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lvl="1"/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低触发阈值、低抖动、高可靠性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lvl="1"/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可扩展、绝缘简单、易维护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两级结构的基本电路：</a:t>
            </a: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786058"/>
            <a:ext cx="511525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内容占位符 2"/>
          <p:cNvSpPr txBox="1">
            <a:spLocks/>
          </p:cNvSpPr>
          <p:nvPr/>
        </p:nvSpPr>
        <p:spPr bwMode="auto">
          <a:xfrm>
            <a:off x="500034" y="4714884"/>
            <a:ext cx="82296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+mn-cs"/>
              </a:rPr>
              <a:t>优点：结构最简化，模块化，可扩展</a:t>
            </a:r>
            <a:endParaRPr kumimoji="0" lang="en-US" altLang="zh-CN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+mn-cs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+mn-cs"/>
              </a:rPr>
              <a:t>多并电缆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=&gt;</a:t>
            </a:r>
            <a:r>
              <a:rPr lang="zh-CN" altLang="en-US" sz="2000" b="1" kern="0" dirty="0" smtClean="0">
                <a:latin typeface="华文仿宋" pitchFamily="2" charset="-122"/>
                <a:ea typeface="华文仿宋" pitchFamily="2" charset="-122"/>
              </a:rPr>
              <a:t>脉冲数增加，前沿变缓，峰值降低，顶降明显</a:t>
            </a:r>
            <a:endParaRPr lang="en-US" altLang="zh-CN" sz="2000" b="1" kern="0" dirty="0" smtClean="0">
              <a:latin typeface="华文仿宋" pitchFamily="2" charset="-122"/>
              <a:ea typeface="华文仿宋" pitchFamily="2" charset="-122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核心：低抖动的触发开关和前级触发器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114692" name="Picture 4"/>
          <p:cNvPicPr>
            <a:picLocks noChangeAspect="1" noChangeArrowheads="1"/>
          </p:cNvPicPr>
          <p:nvPr/>
        </p:nvPicPr>
        <p:blipFill>
          <a:blip r:embed="rId3"/>
          <a:srcRect l="60754" t="26562" r="11948" b="35352"/>
          <a:stretch>
            <a:fillRect/>
          </a:stretch>
        </p:blipFill>
        <p:spPr bwMode="auto">
          <a:xfrm>
            <a:off x="5645672" y="2014884"/>
            <a:ext cx="3426922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Times New Roman" pitchFamily="18" charset="0"/>
                <a:cs typeface="Times New Roman" pitchFamily="18" charset="0"/>
              </a:rPr>
              <a:t>触发器解决方案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400" b="1" dirty="0" err="1" smtClean="0">
                <a:latin typeface="华文仿宋" pitchFamily="2" charset="-122"/>
                <a:ea typeface="华文仿宋" pitchFamily="2" charset="-122"/>
              </a:rPr>
              <a:t>Trigatron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开关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lvl="1"/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外径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127mm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，主体高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80mm</a:t>
            </a:r>
          </a:p>
          <a:p>
            <a:pPr lvl="1"/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绝缘环境：大气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lvl="1"/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主间隙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6mm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，触发间隙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2mm</a:t>
            </a:r>
          </a:p>
          <a:p>
            <a:pPr lvl="1"/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工作电压：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15-50kV</a:t>
            </a:r>
          </a:p>
          <a:p>
            <a:pPr lvl="1"/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触发电压：工作电压的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25%-30%</a:t>
            </a:r>
          </a:p>
          <a:p>
            <a:endParaRPr lang="en-US" altLang="zh-CN" sz="24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前级触发：小型化、低抖动</a:t>
            </a:r>
            <a:endParaRPr lang="en-US" altLang="zh-CN" sz="24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lvl="1"/>
            <a:r>
              <a:rPr lang="en-US" altLang="zh-CN" sz="2400" b="1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Mosfet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+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脉变，抖动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&lt;1ns</a:t>
            </a:r>
          </a:p>
          <a:p>
            <a:pPr lvl="1"/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充电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1kV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，储能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~0.2J</a:t>
            </a:r>
          </a:p>
          <a:p>
            <a:pPr lvl="1"/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开路输出峰值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~20kV</a:t>
            </a:r>
          </a:p>
          <a:p>
            <a:pPr lvl="1"/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前沿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~50ns(20%-80%)</a:t>
            </a:r>
          </a:p>
        </p:txBody>
      </p:sp>
      <p:pic>
        <p:nvPicPr>
          <p:cNvPr id="115717" name="Picture 5" descr="F:\Paper\2021\CPPC2021\IMG_20210721_111836.jpg"/>
          <p:cNvPicPr>
            <a:picLocks noChangeAspect="1" noChangeArrowheads="1"/>
          </p:cNvPicPr>
          <p:nvPr/>
        </p:nvPicPr>
        <p:blipFill>
          <a:blip r:embed="rId2" cstate="print"/>
          <a:srcRect l="8764" t="3969" r="11199" b="4750"/>
          <a:stretch>
            <a:fillRect/>
          </a:stretch>
        </p:blipFill>
        <p:spPr bwMode="auto">
          <a:xfrm>
            <a:off x="5643570" y="1000107"/>
            <a:ext cx="3143272" cy="2688647"/>
          </a:xfrm>
          <a:prstGeom prst="rect">
            <a:avLst/>
          </a:prstGeom>
          <a:noFill/>
        </p:spPr>
      </p:pic>
      <p:pic>
        <p:nvPicPr>
          <p:cNvPr id="115718" name="Picture 6" descr="H:\zl\20210910\触发器\开路\1\image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3929066"/>
            <a:ext cx="3143272" cy="235745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触发开关实验结果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57686" y="1076325"/>
            <a:ext cx="4572032" cy="2566989"/>
          </a:xfrm>
        </p:spPr>
        <p:txBody>
          <a:bodyPr/>
          <a:lstStyle/>
          <a:p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实验参数：</a:t>
            </a:r>
            <a:endParaRPr lang="en-US" altLang="zh-CN" sz="24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lvl="1"/>
            <a:r>
              <a:rPr lang="en-US" altLang="zh-CN" sz="2000" b="1" i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C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=40nF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</a:t>
            </a:r>
            <a:r>
              <a:rPr lang="en-US" altLang="zh-CN" sz="2000" b="1" i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U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=40kV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</a:t>
            </a:r>
            <a:r>
              <a:rPr lang="en-US" altLang="zh-CN" sz="2000" b="1" i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R</a:t>
            </a:r>
            <a:r>
              <a:rPr lang="en-US" altLang="zh-CN" sz="2000" b="1" i="1" baseline="-2500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L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=9Ω</a:t>
            </a:r>
          </a:p>
          <a:p>
            <a:pPr lvl="1"/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充气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2.08bar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，工作系数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75%</a:t>
            </a:r>
          </a:p>
          <a:p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实验结果：</a:t>
            </a:r>
            <a:endParaRPr lang="en-US" altLang="zh-CN" sz="24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lvl="1"/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触发击穿电压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~13kV</a:t>
            </a:r>
          </a:p>
          <a:p>
            <a:pPr lvl="1"/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从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TTL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到放电电流的抖动为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2.1ns</a:t>
            </a:r>
            <a:endParaRPr lang="zh-CN" altLang="en-US" sz="2000" b="1" dirty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</p:txBody>
      </p:sp>
      <p:pic>
        <p:nvPicPr>
          <p:cNvPr id="116738" name="Picture 2" descr="F:\Paper\2021\CPPC2021\man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693958"/>
            <a:ext cx="3533325" cy="2664000"/>
          </a:xfrm>
          <a:prstGeom prst="rect">
            <a:avLst/>
          </a:prstGeom>
          <a:noFill/>
        </p:spPr>
      </p:pic>
      <p:pic>
        <p:nvPicPr>
          <p:cNvPr id="116739" name="Picture 3" descr="F:\Paper\2021\CPPC2021\100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980438"/>
            <a:ext cx="3833853" cy="2700000"/>
          </a:xfrm>
          <a:prstGeom prst="rect">
            <a:avLst/>
          </a:prstGeom>
          <a:noFill/>
        </p:spPr>
      </p:pic>
      <p:pic>
        <p:nvPicPr>
          <p:cNvPr id="116740" name="Picture 4" descr="F:\Paper\2021\CPPC2021\delay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457164"/>
            <a:ext cx="3597069" cy="2880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总结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076325"/>
            <a:ext cx="8229600" cy="42100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多间隙开关初步满足批量生产和使用的要求</a:t>
            </a:r>
            <a:endParaRPr lang="en-US" altLang="zh-CN" dirty="0" smtClean="0"/>
          </a:p>
          <a:p>
            <a:pPr lvl="1">
              <a:lnSpc>
                <a:spcPct val="150000"/>
              </a:lnSpc>
            </a:pP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±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90kV/3.13ata/60%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，抖动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~3ns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，寿命超万次</a:t>
            </a:r>
            <a:endParaRPr lang="en-US" altLang="zh-CN" sz="24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触发器方案和器件具有应用潜力</a:t>
            </a:r>
            <a:endParaRPr lang="en-US" altLang="zh-CN" dirty="0" smtClean="0"/>
          </a:p>
          <a:p>
            <a:pPr lvl="1"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开路输出峰值最高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100kV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，抖动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~2ns</a:t>
            </a:r>
          </a:p>
          <a:p>
            <a:pPr lvl="1"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结构简单，小型化，模块化，可扩展</a:t>
            </a:r>
            <a:endParaRPr lang="en-US" altLang="zh-CN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28662" y="5286388"/>
            <a:ext cx="7162800" cy="992190"/>
          </a:xfrm>
        </p:spPr>
        <p:txBody>
          <a:bodyPr/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houlin_2003@163.com</a:t>
            </a:r>
            <a:b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15882825165</a:t>
            </a:r>
            <a:endParaRPr lang="zh-CN" alt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71670" y="2214554"/>
            <a:ext cx="4186238" cy="1928826"/>
          </a:xfrm>
        </p:spPr>
        <p:txBody>
          <a:bodyPr/>
          <a:lstStyle/>
          <a:p>
            <a:pPr algn="ctr">
              <a:buNone/>
            </a:pPr>
            <a:r>
              <a:rPr lang="zh-CN" altLang="en-US" sz="3600" b="1" dirty="0" smtClean="0"/>
              <a:t>感谢聆听！</a:t>
            </a:r>
            <a:endParaRPr lang="en-US" altLang="zh-CN" sz="3600" b="1" dirty="0" smtClean="0"/>
          </a:p>
          <a:p>
            <a:pPr algn="ctr">
              <a:buNone/>
            </a:pPr>
            <a:endParaRPr lang="en-US" altLang="zh-CN" sz="3600" b="1" dirty="0" smtClean="0"/>
          </a:p>
          <a:p>
            <a:pPr algn="ctr">
              <a:buNone/>
            </a:pPr>
            <a:r>
              <a:rPr lang="zh-CN" altLang="en-US" sz="3600" b="1" dirty="0" smtClean="0"/>
              <a:t>敬请指正！</a:t>
            </a:r>
            <a:endParaRPr lang="zh-CN" altLang="en-US" sz="3600" b="1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47A0C18-B0A2-40B5-A954-5F8D58114F67}" type="slidenum">
              <a:rPr lang="zh-CN" altLang="en-US" smtClean="0"/>
              <a:pPr/>
              <a:t>3</a:t>
            </a:fld>
            <a:endParaRPr lang="en-US" altLang="zh-CN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/>
              <a:t>1. </a:t>
            </a:r>
            <a:r>
              <a:rPr lang="zh-CN" altLang="en-US" dirty="0" smtClean="0"/>
              <a:t>研究背景</a:t>
            </a:r>
            <a:endParaRPr lang="zh-CN" altLang="en-US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2" y="1000109"/>
            <a:ext cx="5532448" cy="1571635"/>
          </a:xfrm>
        </p:spPr>
        <p:txBody>
          <a:bodyPr/>
          <a:lstStyle/>
          <a:p>
            <a:pPr eaLnBrk="1" hangingPunct="1"/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Z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箍缩驱动的惯性约束聚变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 lvl="1" eaLnBrk="1" hangingPunct="1"/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大电流驱动丝阵内爆产生高温高密度等离子体</a:t>
            </a:r>
            <a:endParaRPr lang="en-US" altLang="zh-CN" sz="2000" b="1" dirty="0" smtClean="0">
              <a:latin typeface="华文仿宋" pitchFamily="2" charset="-122"/>
              <a:ea typeface="华文仿宋" pitchFamily="2" charset="-122"/>
            </a:endParaRPr>
          </a:p>
          <a:p>
            <a:pPr lvl="1" eaLnBrk="1" hangingPunct="1"/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强辐射形成黑腔，驱动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DT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靶丸内爆</a:t>
            </a:r>
            <a:endParaRPr lang="en-US" altLang="zh-CN" sz="2000" b="1" dirty="0" smtClean="0">
              <a:latin typeface="华文仿宋" pitchFamily="2" charset="-122"/>
              <a:ea typeface="华文仿宋" pitchFamily="2" charset="-122"/>
            </a:endParaRPr>
          </a:p>
          <a:p>
            <a:pPr eaLnBrk="1" hangingPunct="1"/>
            <a:endParaRPr lang="zh-CN" altLang="en-US" sz="2000" b="1" dirty="0" smtClean="0">
              <a:latin typeface="华文仿宋" pitchFamily="2" charset="-122"/>
              <a:ea typeface="华文仿宋" pitchFamily="2" charset="-122"/>
            </a:endParaRPr>
          </a:p>
        </p:txBody>
      </p:sp>
      <p:pic>
        <p:nvPicPr>
          <p:cNvPr id="18439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952008"/>
            <a:ext cx="188943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24" descr="9"/>
          <p:cNvPicPr>
            <a:picLocks noChangeAspect="1" noChangeArrowheads="1"/>
          </p:cNvPicPr>
          <p:nvPr/>
        </p:nvPicPr>
        <p:blipFill>
          <a:blip r:embed="rId3"/>
          <a:srcRect r="32919" b="26140"/>
          <a:stretch>
            <a:fillRect/>
          </a:stretch>
        </p:blipFill>
        <p:spPr bwMode="auto">
          <a:xfrm>
            <a:off x="7143770" y="2964695"/>
            <a:ext cx="166498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4643446"/>
            <a:ext cx="365111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1000108"/>
            <a:ext cx="2663825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00034" y="2571744"/>
            <a:ext cx="464347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+mn-cs"/>
              </a:rPr>
              <a:t>大电流驱动器发展方向：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+mn-cs"/>
              </a:rPr>
              <a:t>LTD</a:t>
            </a:r>
          </a:p>
          <a:p>
            <a:pPr marL="742950" lvl="1" indent="-28575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zh-CN" altLang="en-US" sz="2000" b="1" dirty="0" smtClean="0">
                <a:solidFill>
                  <a:srgbClr val="C0000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直线型变压器驱动器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Linear Transformer Driver</a:t>
            </a:r>
          </a:p>
          <a:p>
            <a:pPr marL="742950" lvl="1" indent="-28575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大量小支路并联放电，直接输出快脉冲</a:t>
            </a:r>
            <a:endParaRPr lang="en-US" altLang="zh-CN" sz="2000" b="1" dirty="0" smtClean="0">
              <a:latin typeface="华文仿宋" pitchFamily="2" charset="-122"/>
              <a:ea typeface="华文仿宋" pitchFamily="2" charset="-122"/>
            </a:endParaRPr>
          </a:p>
          <a:p>
            <a:pPr marL="742950" lvl="1" indent="-28575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可重频、长寿命</a:t>
            </a:r>
            <a:endParaRPr lang="en-US" altLang="zh-CN" sz="2000" b="1" dirty="0" smtClean="0">
              <a:latin typeface="华文仿宋" pitchFamily="2" charset="-122"/>
              <a:ea typeface="华文仿宋" pitchFamily="2" charset="-122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zh-CN" altLang="en-US" sz="2400" b="1" kern="0" dirty="0" smtClean="0">
                <a:latin typeface="华文仿宋" pitchFamily="2" charset="-122"/>
                <a:ea typeface="华文仿宋" pitchFamily="2" charset="-122"/>
              </a:rPr>
              <a:t>关键技术</a:t>
            </a:r>
            <a:endParaRPr lang="en-US" altLang="zh-CN" sz="2400" b="1" kern="0" dirty="0" smtClean="0">
              <a:latin typeface="华文仿宋" pitchFamily="2" charset="-122"/>
              <a:ea typeface="华文仿宋" pitchFamily="2" charset="-122"/>
            </a:endParaRPr>
          </a:p>
          <a:p>
            <a:pPr marL="800100" lvl="1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zh-CN" altLang="en-US" sz="2000" b="1" kern="0" dirty="0" smtClean="0">
                <a:latin typeface="华文仿宋" pitchFamily="2" charset="-122"/>
                <a:ea typeface="华文仿宋" pitchFamily="2" charset="-122"/>
              </a:rPr>
              <a:t>高性能开关</a:t>
            </a:r>
            <a:endParaRPr lang="en-US" altLang="zh-CN" sz="2000" b="1" kern="0" dirty="0" smtClean="0">
              <a:latin typeface="华文仿宋" pitchFamily="2" charset="-122"/>
              <a:ea typeface="华文仿宋" pitchFamily="2" charset="-122"/>
            </a:endParaRPr>
          </a:p>
          <a:p>
            <a:pPr marL="800100" lvl="1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</a:rPr>
              <a:t>高精度同步触发</a:t>
            </a:r>
            <a:endParaRPr lang="en-US" altLang="zh-CN" sz="2000" b="1" dirty="0" smtClean="0">
              <a:latin typeface="华文仿宋" pitchFamily="2" charset="-122"/>
              <a:ea typeface="华文仿宋" pitchFamily="2" charset="-122"/>
            </a:endParaRPr>
          </a:p>
          <a:p>
            <a:pPr marL="800100" lvl="1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endParaRPr lang="en-US" altLang="zh-CN" sz="2400" b="1" kern="0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F:\博士论文\博士论文资料\第二章-LTD器件和模块技术研究\switches.jpg"/>
          <p:cNvPicPr>
            <a:picLocks noChangeAspect="1"/>
          </p:cNvPicPr>
          <p:nvPr/>
        </p:nvPicPr>
        <p:blipFill>
          <a:blip r:embed="rId3"/>
          <a:srcRect t="1894" r="-374"/>
          <a:stretch>
            <a:fillRect/>
          </a:stretch>
        </p:blipFill>
        <p:spPr bwMode="auto">
          <a:xfrm>
            <a:off x="4786314" y="1000108"/>
            <a:ext cx="4357686" cy="24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17761" name="Object 1"/>
          <p:cNvGraphicFramePr>
            <a:graphicFrameLocks noChangeAspect="1"/>
          </p:cNvGraphicFramePr>
          <p:nvPr/>
        </p:nvGraphicFramePr>
        <p:xfrm>
          <a:off x="4478963" y="4357694"/>
          <a:ext cx="4665037" cy="1785950"/>
        </p:xfrm>
        <a:graphic>
          <a:graphicData uri="http://schemas.openxmlformats.org/presentationml/2006/ole">
            <p:oleObj spid="_x0000_s117761" name="Visio" r:id="rId4" imgW="6303645" imgH="2376297" progId="Visio.Drawing.11">
              <p:embed/>
            </p:oleObj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47688" y="319088"/>
            <a:ext cx="7162800" cy="56356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LTD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开关技术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8312" y="1000109"/>
            <a:ext cx="4603754" cy="1500197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+mn-cs"/>
              </a:rPr>
              <a:t>技术要求：</a:t>
            </a:r>
            <a:endParaRPr kumimoji="0" lang="en-US" altLang="zh-CN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+mn-cs"/>
            </a:endParaRPr>
          </a:p>
          <a:p>
            <a:pPr marL="742950" lvl="1" indent="-28575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工作电压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~±100kV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，电流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20-30kA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，脉宽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~200-400ns</a:t>
            </a:r>
          </a:p>
          <a:p>
            <a:pPr marL="742950" lvl="1" indent="-28575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低抖动、长寿命、可大规模应用</a:t>
            </a:r>
            <a:endParaRPr kumimoji="0" lang="zh-CN" altLang="en-US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+mn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71472" y="2571745"/>
            <a:ext cx="5214974" cy="3357585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zh-CN" altLang="en-US" sz="2400" b="1" kern="0" dirty="0" smtClean="0">
                <a:latin typeface="华文仿宋" pitchFamily="2" charset="-122"/>
                <a:ea typeface="华文仿宋" pitchFamily="2" charset="-122"/>
              </a:rPr>
              <a:t>开关类型：</a:t>
            </a:r>
            <a:endParaRPr lang="en-US" altLang="zh-CN" sz="2400" b="1" kern="0" dirty="0" smtClean="0">
              <a:latin typeface="华文仿宋" pitchFamily="2" charset="-122"/>
              <a:ea typeface="华文仿宋" pitchFamily="2" charset="-122"/>
            </a:endParaRPr>
          </a:p>
          <a:p>
            <a:pPr marL="742950" lvl="1" indent="-28575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三电极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1200150" lvl="2" indent="-28575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紫外预电离、同轴、等离子体射流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+mn-cs"/>
              </a:rPr>
              <a:t>多间隙</a:t>
            </a:r>
            <a:endParaRPr kumimoji="0" lang="en-US" altLang="zh-CN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+mn-cs"/>
            </a:endParaRPr>
          </a:p>
          <a:p>
            <a:pPr marL="1257300" lvl="2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+mn-cs"/>
              </a:rPr>
              <a:t>充干燥空气，环保</a:t>
            </a:r>
            <a:endParaRPr kumimoji="0" lang="en-US" altLang="zh-CN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+mn-cs"/>
            </a:endParaRPr>
          </a:p>
          <a:p>
            <a:pPr marL="1257300" lvl="2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lang="zh-CN" altLang="en-US" sz="2400" b="1" kern="0" dirty="0" smtClean="0">
                <a:latin typeface="华文仿宋" pitchFamily="2" charset="-122"/>
                <a:ea typeface="华文仿宋" pitchFamily="2" charset="-122"/>
              </a:rPr>
              <a:t>气压低，易规模化</a:t>
            </a:r>
            <a:endParaRPr lang="en-US" altLang="zh-CN" sz="2400" b="1" kern="0" dirty="0" smtClean="0">
              <a:latin typeface="华文仿宋" pitchFamily="2" charset="-122"/>
              <a:ea typeface="华文仿宋" pitchFamily="2" charset="-122"/>
            </a:endParaRPr>
          </a:p>
          <a:p>
            <a:pPr marL="1257300" lvl="2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+mn-cs"/>
              </a:rPr>
              <a:t>低抖动</a:t>
            </a:r>
            <a:endParaRPr kumimoji="0" lang="en-US" altLang="zh-CN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+mn-cs"/>
            </a:endParaRPr>
          </a:p>
          <a:p>
            <a:pPr marL="1257300" lvl="2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lang="zh-CN" altLang="en-US" sz="2400" b="1" kern="0" dirty="0" smtClean="0">
                <a:latin typeface="华文仿宋" pitchFamily="2" charset="-122"/>
                <a:ea typeface="华文仿宋" pitchFamily="2" charset="-122"/>
              </a:rPr>
              <a:t>长寿命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4" name="Picture 4"/>
          <p:cNvPicPr>
            <a:picLocks noChangeAspect="1" noChangeArrowheads="1"/>
          </p:cNvPicPr>
          <p:nvPr/>
        </p:nvPicPr>
        <p:blipFill>
          <a:blip r:embed="rId2"/>
          <a:srcRect l="6250" t="1851"/>
          <a:stretch>
            <a:fillRect/>
          </a:stretch>
        </p:blipFill>
        <p:spPr bwMode="auto">
          <a:xfrm>
            <a:off x="6858016" y="1000108"/>
            <a:ext cx="190050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47688" y="319088"/>
            <a:ext cx="7162800" cy="56356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多间隙电晕均压型气体开关</a:t>
            </a:r>
          </a:p>
        </p:txBody>
      </p:sp>
      <p:sp>
        <p:nvSpPr>
          <p:cNvPr id="7" name="内容占位符 2"/>
          <p:cNvSpPr txBox="1">
            <a:spLocks/>
          </p:cNvSpPr>
          <p:nvPr/>
        </p:nvSpPr>
        <p:spPr bwMode="auto">
          <a:xfrm>
            <a:off x="642910" y="1071546"/>
            <a:ext cx="607223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1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起源：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1997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HCEI 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的</a:t>
            </a:r>
            <a:r>
              <a:rPr 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B. M. </a:t>
            </a:r>
            <a:r>
              <a:rPr lang="en-US" sz="2000" b="1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Kovalchuk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和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A. A. Kim</a:t>
            </a:r>
            <a:endParaRPr lang="en-US" altLang="zh-CN" sz="24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800100" lvl="2" indent="-3429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lang="en-US" altLang="zh-CN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8</a:t>
            </a: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间隙，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±100kV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</a:t>
            </a: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替换</a:t>
            </a:r>
            <a:r>
              <a:rPr lang="en-US" altLang="zh-CN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Marx</a:t>
            </a: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内的</a:t>
            </a:r>
            <a:r>
              <a:rPr lang="en-US" altLang="zh-CN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SF6</a:t>
            </a: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开关</a:t>
            </a:r>
            <a:endParaRPr lang="en-US" altLang="zh-CN" sz="2000" b="1" kern="0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发展：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  <a:cs typeface="Times New Roman" pitchFamily="18" charset="0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2004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：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 A. A. Kim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，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LTD-Z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模块，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1MA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2006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：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HCEI+SNL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，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500kA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模块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13000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次考核</a:t>
            </a:r>
            <a:endParaRPr lang="en-US" altLang="zh-CN" sz="2000" b="1" dirty="0" smtClean="0">
              <a:latin typeface="华文仿宋" pitchFamily="2" charset="-122"/>
              <a:ea typeface="华文仿宋" pitchFamily="2" charset="-122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现状：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  <a:cs typeface="Times New Roman" pitchFamily="18" charset="0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2015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：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 A. A. Kim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，单开关考核</a:t>
            </a:r>
            <a:r>
              <a:rPr lang="en-US" altLang="zh-CN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10</a:t>
            </a:r>
            <a:r>
              <a:rPr lang="zh-CN" altLang="en-US" sz="20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万次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Times New Roman" pitchFamily="18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/>
            </a:pP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Times New Roman" pitchFamily="18" charset="0"/>
            </a:endParaRPr>
          </a:p>
        </p:txBody>
      </p:sp>
      <p:pic>
        <p:nvPicPr>
          <p:cNvPr id="122886" name="Picture 6"/>
          <p:cNvPicPr>
            <a:picLocks noChangeAspect="1" noChangeArrowheads="1"/>
          </p:cNvPicPr>
          <p:nvPr/>
        </p:nvPicPr>
        <p:blipFill>
          <a:blip r:embed="rId3"/>
          <a:srcRect l="51654" t="35351" r="13603" b="20703"/>
          <a:stretch>
            <a:fillRect/>
          </a:stretch>
        </p:blipFill>
        <p:spPr bwMode="auto">
          <a:xfrm>
            <a:off x="6500762" y="4429132"/>
            <a:ext cx="2643238" cy="1888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内容占位符 2"/>
          <p:cNvSpPr txBox="1">
            <a:spLocks/>
          </p:cNvSpPr>
          <p:nvPr/>
        </p:nvSpPr>
        <p:spPr bwMode="auto">
          <a:xfrm>
            <a:off x="714348" y="4143380"/>
            <a:ext cx="578647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zh-CN" altLang="en-US" sz="2400" b="1" kern="0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国内发展</a:t>
            </a:r>
            <a:r>
              <a:rPr lang="zh-CN" altLang="en-US" sz="2000" b="1" kern="0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：</a:t>
            </a:r>
            <a:endParaRPr lang="en-US" altLang="zh-CN" sz="2000" b="1" kern="0" dirty="0" smtClean="0">
              <a:latin typeface="华文仿宋" pitchFamily="2" charset="-122"/>
              <a:ea typeface="华文仿宋" pitchFamily="2" charset="-122"/>
              <a:cs typeface="Times New Roman" pitchFamily="18" charset="0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lang="en-US" altLang="zh-CN" sz="2000" b="1" kern="0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2001</a:t>
            </a:r>
            <a:r>
              <a:rPr lang="zh-CN" altLang="en-US" sz="2000" b="1" kern="0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年至今，</a:t>
            </a: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西核院和中物院先后开发了多个版本的多间隙开关和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LTD</a:t>
            </a: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模块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Times New Roman" pitchFamily="18" charset="0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lang="zh-CN" altLang="en-US" sz="2000" b="1" kern="0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存在的问题：工作电压、自击穿概率、触发抖动等指标尚需改进</a:t>
            </a:r>
            <a:endParaRPr lang="en-US" altLang="zh-CN" sz="2000" b="1" kern="0" dirty="0" smtClean="0">
              <a:latin typeface="华文仿宋" pitchFamily="2" charset="-122"/>
              <a:ea typeface="华文仿宋" pitchFamily="2" charset="-122"/>
              <a:cs typeface="Times New Roman" pitchFamily="18" charset="0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Times New Roman" pitchFamily="18" charset="0"/>
            </a:endParaRPr>
          </a:p>
        </p:txBody>
      </p:sp>
      <p:sp>
        <p:nvSpPr>
          <p:cNvPr id="12" name="内容占位符 2"/>
          <p:cNvSpPr txBox="1">
            <a:spLocks/>
          </p:cNvSpPr>
          <p:nvPr/>
        </p:nvSpPr>
        <p:spPr>
          <a:xfrm>
            <a:off x="785786" y="5929330"/>
            <a:ext cx="5572164" cy="500066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有必要开展更为深入的研究和优化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28662" y="3357562"/>
            <a:ext cx="7786742" cy="714380"/>
          </a:xfrm>
        </p:spPr>
        <p:txBody>
          <a:bodyPr/>
          <a:lstStyle/>
          <a:p>
            <a:pPr algn="ctr">
              <a:buNone/>
            </a:pPr>
            <a:r>
              <a:rPr lang="en-US" altLang="zh-CN" sz="3600" b="1" dirty="0" smtClean="0">
                <a:latin typeface="黑体" pitchFamily="2" charset="-122"/>
                <a:ea typeface="黑体" pitchFamily="2" charset="-122"/>
              </a:rPr>
              <a:t>2.</a:t>
            </a:r>
            <a:r>
              <a:rPr lang="zh-CN" altLang="en-US" sz="3600" b="1" dirty="0" smtClean="0">
                <a:latin typeface="黑体" pitchFamily="2" charset="-122"/>
                <a:ea typeface="黑体" pitchFamily="2" charset="-122"/>
              </a:rPr>
              <a:t>多间隙开关的建模与分析</a:t>
            </a:r>
            <a:endParaRPr lang="zh-CN" altLang="en-US" sz="3600" b="1" dirty="0"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多间隙气体开关的电路模型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4214818"/>
            <a:ext cx="8472518" cy="2109782"/>
          </a:xfrm>
        </p:spPr>
        <p:txBody>
          <a:bodyPr/>
          <a:lstStyle/>
          <a:p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6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个间隙：间隙电容</a:t>
            </a:r>
            <a:r>
              <a:rPr lang="en-US" altLang="zh-CN" sz="2400" b="1" i="1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C</a:t>
            </a:r>
            <a:r>
              <a:rPr lang="en-US" altLang="zh-CN" sz="2400" b="1" i="1" baseline="-25000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Gi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，电晕电流</a:t>
            </a:r>
            <a:r>
              <a:rPr lang="en-US" altLang="zh-CN" sz="2400" b="1" i="1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I</a:t>
            </a:r>
            <a:r>
              <a:rPr lang="en-US" altLang="zh-CN" sz="2400" b="1" i="1" baseline="-25000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ci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（等效为可变电阻</a:t>
            </a:r>
            <a:r>
              <a:rPr lang="en-US" altLang="zh-CN" sz="2400" b="1" i="1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R</a:t>
            </a:r>
            <a:r>
              <a:rPr lang="en-US" altLang="zh-CN" sz="2400" b="1" i="1" baseline="-25000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i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）</a:t>
            </a:r>
            <a:endParaRPr lang="en-US" altLang="zh-CN" sz="20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7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个电极：电压</a:t>
            </a:r>
            <a:r>
              <a:rPr lang="en-US" altLang="zh-CN" sz="2400" b="1" i="1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u</a:t>
            </a:r>
            <a:r>
              <a:rPr lang="en-US" altLang="zh-CN" sz="2400" b="1" i="1" baseline="-25000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i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，对地电容</a:t>
            </a:r>
            <a:r>
              <a:rPr lang="en-US" altLang="zh-CN" sz="2400" b="1" i="1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C</a:t>
            </a:r>
            <a:r>
              <a:rPr lang="en-US" altLang="zh-CN" sz="2400" b="1" i="1" baseline="-25000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si</a:t>
            </a:r>
            <a:endParaRPr lang="en-US" altLang="zh-CN" sz="2000" b="1" i="1" baseline="-25000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lvl="1"/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中间电极通过</a:t>
            </a:r>
            <a:r>
              <a:rPr lang="en-US" altLang="zh-CN" sz="2000" b="1" i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R</a:t>
            </a:r>
            <a:r>
              <a:rPr lang="en-US" altLang="zh-CN" sz="2000" b="1" i="1" baseline="-2500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T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接触发源</a:t>
            </a:r>
            <a:endParaRPr lang="en-US" altLang="zh-CN" sz="20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两个主电容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C</a:t>
            </a:r>
            <a:r>
              <a:rPr lang="en-US" altLang="zh-CN" sz="2400" b="1" baseline="-2500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0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分别正负充电，电压</a:t>
            </a:r>
            <a:r>
              <a:rPr lang="en-US" altLang="zh-CN" sz="2400" b="1" i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U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(</a:t>
            </a:r>
            <a:r>
              <a:rPr lang="en-US" altLang="zh-CN" sz="2400" b="1" i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t</a:t>
            </a:r>
            <a:r>
              <a:rPr lang="en-US" altLang="zh-CN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)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，恒流</a:t>
            </a:r>
            <a:r>
              <a:rPr lang="en-US" altLang="zh-CN" sz="2400" b="1" i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I</a:t>
            </a:r>
            <a:r>
              <a:rPr lang="en-US" altLang="zh-CN" sz="2400" b="1" baseline="-2500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0</a:t>
            </a:r>
            <a:r>
              <a:rPr lang="zh-CN" altLang="en-US" sz="24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充电</a:t>
            </a:r>
            <a:endParaRPr lang="en-US" altLang="zh-CN" sz="2400" b="1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lvl="1"/>
            <a:r>
              <a:rPr lang="en-US" altLang="zh-CN" sz="2000" b="1" i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C</a:t>
            </a:r>
            <a:r>
              <a:rPr lang="en-US" altLang="zh-CN" sz="2000" b="1" baseline="-2500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0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=40nF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</a:t>
            </a:r>
            <a:r>
              <a:rPr lang="en-US" altLang="zh-CN" sz="2000" b="1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d</a:t>
            </a:r>
            <a:r>
              <a:rPr lang="en-US" altLang="zh-CN" sz="2000" b="1" i="1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U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/d</a:t>
            </a:r>
            <a:r>
              <a:rPr lang="en-US" altLang="zh-CN" sz="2000" b="1" i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t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~20-30kV/s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</a:t>
            </a:r>
            <a:r>
              <a:rPr lang="en-US" altLang="zh-CN" sz="2000" b="1" i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 I</a:t>
            </a:r>
            <a:r>
              <a:rPr lang="en-US" altLang="zh-CN" sz="2000" b="1" baseline="-2500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0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~1mA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</a:t>
            </a:r>
            <a:r>
              <a:rPr lang="en-US" altLang="zh-CN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0.1Hz</a:t>
            </a:r>
            <a:r>
              <a:rPr lang="zh-CN" altLang="en-US" sz="2000" b="1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重频</a:t>
            </a:r>
            <a:endParaRPr lang="zh-CN" altLang="en-US" sz="2000" b="1" baseline="-25000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</p:txBody>
      </p:sp>
      <p:pic>
        <p:nvPicPr>
          <p:cNvPr id="15" name="Picture 4" descr="Fig"/>
          <p:cNvPicPr>
            <a:picLocks noChangeAspect="1" noChangeArrowheads="1"/>
          </p:cNvPicPr>
          <p:nvPr/>
        </p:nvPicPr>
        <p:blipFill>
          <a:blip r:embed="rId3" cstate="print"/>
          <a:srcRect l="3963" t="10748" r="21737"/>
          <a:stretch>
            <a:fillRect/>
          </a:stretch>
        </p:blipFill>
        <p:spPr bwMode="auto">
          <a:xfrm>
            <a:off x="500034" y="1285860"/>
            <a:ext cx="419377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1" name="Picture 3" descr="F:\Paper\2021\CPPC2021\Swtich Mode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972008"/>
            <a:ext cx="3309057" cy="3314248"/>
          </a:xfrm>
          <a:prstGeom prst="rect">
            <a:avLst/>
          </a:prstGeom>
          <a:noFill/>
        </p:spPr>
      </p:pic>
      <p:grpSp>
        <p:nvGrpSpPr>
          <p:cNvPr id="158" name="组合 157"/>
          <p:cNvGrpSpPr/>
          <p:nvPr/>
        </p:nvGrpSpPr>
        <p:grpSpPr>
          <a:xfrm>
            <a:off x="4786314" y="1451606"/>
            <a:ext cx="500066" cy="2048832"/>
            <a:chOff x="4786314" y="1451606"/>
            <a:chExt cx="500066" cy="2048832"/>
          </a:xfrm>
        </p:grpSpPr>
        <p:sp>
          <p:nvSpPr>
            <p:cNvPr id="156" name="TextBox 155"/>
            <p:cNvSpPr txBox="1"/>
            <p:nvPr/>
          </p:nvSpPr>
          <p:spPr>
            <a:xfrm>
              <a:off x="4786314" y="1451606"/>
              <a:ext cx="42862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solidFill>
                    <a:srgbClr val="C00000"/>
                  </a:solidFill>
                  <a:latin typeface="黑体" pitchFamily="2" charset="-122"/>
                  <a:ea typeface="黑体" pitchFamily="2" charset="-122"/>
                </a:rPr>
                <a:t>充电过程中</a:t>
              </a:r>
              <a:endParaRPr lang="zh-CN" altLang="en-US" dirty="0">
                <a:solidFill>
                  <a:srgbClr val="C00000"/>
                </a:solidFill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57" name="燕尾形箭头 156"/>
            <p:cNvSpPr/>
            <p:nvPr/>
          </p:nvSpPr>
          <p:spPr bwMode="auto">
            <a:xfrm>
              <a:off x="4786314" y="3071810"/>
              <a:ext cx="500066" cy="428628"/>
            </a:xfrm>
            <a:prstGeom prst="notch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楷体_GB2312" pitchFamily="49" charset="-122"/>
              </a:endParaRPr>
            </a:p>
          </p:txBody>
        </p:sp>
      </p:grpSp>
      <p:pic>
        <p:nvPicPr>
          <p:cNvPr id="89092" name="Picture 4" descr="F:\Paper\2021\CPPC2021\LTD mode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2214554"/>
            <a:ext cx="3528219" cy="18288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whoosh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开关结构和静电场仿真</a:t>
            </a:r>
            <a:endParaRPr lang="zh-CN" altLang="en-US" dirty="0"/>
          </a:p>
        </p:txBody>
      </p:sp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3" name="内容占位符 2"/>
          <p:cNvSpPr txBox="1">
            <a:spLocks/>
          </p:cNvSpPr>
          <p:nvPr/>
        </p:nvSpPr>
        <p:spPr bwMode="auto">
          <a:xfrm>
            <a:off x="3500430" y="1071546"/>
            <a:ext cx="528641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00100" lvl="1" indent="-342900" eaLnBrk="0" hangingPunct="0">
              <a:spcBef>
                <a:spcPct val="20000"/>
              </a:spcBef>
              <a:buClr>
                <a:srgbClr val="0070C0"/>
              </a:buClr>
              <a:buSzPct val="60000"/>
              <a:buFont typeface="Wingdings" pitchFamily="2" charset="2"/>
              <a:buChar char="n"/>
            </a:pPr>
            <a:r>
              <a:rPr lang="en-US" altLang="zh-CN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6</a:t>
            </a:r>
            <a:r>
              <a:rPr lang="zh-CN" altLang="en-US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间隙，每间隙</a:t>
            </a:r>
            <a:r>
              <a:rPr lang="en-US" altLang="zh-CN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6mm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0070C0"/>
              </a:buClr>
              <a:buSzPct val="60000"/>
              <a:buFont typeface="Wingdings" pitchFamily="2" charset="2"/>
              <a:buChar char="n"/>
            </a:pPr>
            <a:r>
              <a:rPr lang="zh-CN" altLang="en-US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电极：不锈钢</a:t>
            </a:r>
            <a:endParaRPr lang="en-US" altLang="zh-CN" sz="2400" b="1" dirty="0" smtClean="0">
              <a:latin typeface="Times New Roman" pitchFamily="18" charset="0"/>
              <a:ea typeface="仿宋_GB2312" pitchFamily="49" charset="-122"/>
              <a:cs typeface="Times New Roman" pitchFamily="18" charset="0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rgbClr val="0070C0"/>
              </a:buClr>
              <a:buSzPct val="60000"/>
              <a:buFont typeface="Wingdings" pitchFamily="2" charset="2"/>
              <a:buChar char="n"/>
            </a:pPr>
            <a:r>
              <a:rPr lang="zh-CN" altLang="en-US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电晕针：钨合金</a:t>
            </a:r>
            <a:endParaRPr lang="en-US" altLang="zh-CN" sz="2400" b="1" dirty="0" smtClean="0">
              <a:latin typeface="Times New Roman" pitchFamily="18" charset="0"/>
              <a:ea typeface="仿宋_GB2312" pitchFamily="49" charset="-122"/>
              <a:cs typeface="Times New Roman" pitchFamily="18" charset="0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rgbClr val="0070C0"/>
              </a:buClr>
              <a:buSzPct val="60000"/>
              <a:buFont typeface="Wingdings" pitchFamily="2" charset="2"/>
              <a:buChar char="n"/>
            </a:pPr>
            <a:r>
              <a:rPr lang="zh-CN" altLang="en-US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腔体：塑料</a:t>
            </a:r>
            <a:endParaRPr lang="en-US" altLang="zh-CN" sz="2400" b="1" dirty="0" smtClean="0">
              <a:latin typeface="Times New Roman" pitchFamily="18" charset="0"/>
              <a:ea typeface="仿宋_GB2312" pitchFamily="49" charset="-122"/>
              <a:cs typeface="Times New Roman" pitchFamily="18" charset="0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rgbClr val="0070C0"/>
              </a:buClr>
              <a:buSzPct val="60000"/>
              <a:buFont typeface="Wingdings" pitchFamily="2" charset="2"/>
              <a:buChar char="n"/>
            </a:pPr>
            <a:r>
              <a:rPr lang="zh-CN" altLang="en-US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直径</a:t>
            </a:r>
            <a:r>
              <a:rPr lang="en-US" altLang="zh-CN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140mm</a:t>
            </a:r>
            <a:r>
              <a:rPr lang="zh-CN" altLang="en-US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，高</a:t>
            </a:r>
            <a:r>
              <a:rPr lang="en-US" altLang="zh-CN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159mm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0070C0"/>
              </a:buClr>
              <a:buSzPct val="60000"/>
              <a:buFont typeface="Wingdings" pitchFamily="2" charset="2"/>
              <a:buChar char="n"/>
            </a:pPr>
            <a:r>
              <a:rPr lang="zh-CN" altLang="en-US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通过插拔式</a:t>
            </a:r>
            <a:r>
              <a:rPr lang="en-US" altLang="zh-CN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PU</a:t>
            </a:r>
            <a:r>
              <a:rPr lang="zh-CN" altLang="en-US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管充气</a:t>
            </a:r>
            <a:r>
              <a:rPr lang="en-US" altLang="zh-CN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2-3bar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0070C0"/>
              </a:buClr>
              <a:buSzPct val="60000"/>
              <a:buFont typeface="Wingdings" pitchFamily="2" charset="2"/>
              <a:buChar char="n"/>
            </a:pPr>
            <a:endParaRPr lang="en-US" altLang="zh-CN" sz="2400" b="1" dirty="0" smtClean="0">
              <a:latin typeface="Times New Roman" pitchFamily="18" charset="0"/>
              <a:ea typeface="仿宋_GB2312" pitchFamily="49" charset="-122"/>
              <a:cs typeface="Times New Roman" pitchFamily="18" charset="0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endParaRPr lang="zh-CN" altLang="en-US" sz="2400" b="1" dirty="0">
              <a:latin typeface="Times New Roman" pitchFamily="18" charset="0"/>
              <a:ea typeface="仿宋_GB2312" pitchFamily="49" charset="-122"/>
              <a:cs typeface="Times New Roman" pitchFamily="18" charset="0"/>
            </a:endParaRPr>
          </a:p>
        </p:txBody>
      </p:sp>
      <p:pic>
        <p:nvPicPr>
          <p:cNvPr id="14" name="图片 13" descr="FIG2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2501903" cy="2604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 descr="FIG2b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659" y="3786190"/>
            <a:ext cx="3669713" cy="2604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4214810" y="5357826"/>
          <a:ext cx="4786346" cy="977268"/>
        </p:xfrm>
        <a:graphic>
          <a:graphicData uri="http://schemas.openxmlformats.org/drawingml/2006/table">
            <a:tbl>
              <a:tblPr/>
              <a:tblGrid>
                <a:gridCol w="1642674"/>
                <a:gridCol w="3143672"/>
              </a:tblGrid>
              <a:tr h="3257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Stray capacitor</a:t>
                      </a:r>
                      <a:endParaRPr lang="zh-CN" sz="14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Capacitance/pF</a:t>
                      </a:r>
                      <a:endParaRPr lang="zh-CN" sz="14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7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i="1" kern="1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C</a:t>
                      </a:r>
                      <a:r>
                        <a:rPr lang="en-US" sz="1800" i="1" kern="100" baseline="-250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G</a:t>
                      </a:r>
                      <a:r>
                        <a:rPr lang="en-US" sz="1800" i="0" kern="100" baseline="-250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</a:t>
                      </a:r>
                      <a:r>
                        <a:rPr lang="en-US" sz="1800" i="0" kern="1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-</a:t>
                      </a:r>
                      <a:r>
                        <a:rPr lang="en-US" sz="1800" i="1" kern="1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C</a:t>
                      </a:r>
                      <a:r>
                        <a:rPr lang="en-US" sz="1800" i="1" kern="100" baseline="-250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G</a:t>
                      </a:r>
                      <a:r>
                        <a:rPr lang="en-US" sz="1800" i="0" kern="100" baseline="-250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6</a:t>
                      </a:r>
                      <a:endParaRPr lang="zh-CN" sz="1400" i="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5.4, 3.5, 3.6, 3.6, 3.5, 5.4</a:t>
                      </a:r>
                      <a:endParaRPr lang="zh-CN" sz="14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57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i="1" kern="1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C</a:t>
                      </a:r>
                      <a:r>
                        <a:rPr lang="en-US" sz="1800" i="1" kern="100" baseline="-250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S</a:t>
                      </a:r>
                      <a:r>
                        <a:rPr lang="en-US" sz="1800" i="0" kern="100" baseline="-250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</a:t>
                      </a:r>
                      <a:r>
                        <a:rPr lang="en-US" sz="1800" i="1" kern="1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-C</a:t>
                      </a:r>
                      <a:r>
                        <a:rPr lang="en-US" sz="1800" i="1" kern="100" baseline="-250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S</a:t>
                      </a:r>
                      <a:r>
                        <a:rPr lang="en-US" sz="1800" i="0" kern="100" baseline="-250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7</a:t>
                      </a:r>
                      <a:endParaRPr lang="zh-CN" sz="1400" i="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32.0, 0.4, 0.8, 0.9, 0.8, 0.4, 32.0</a:t>
                      </a:r>
                      <a:endParaRPr lang="zh-CN" sz="14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" name="内容占位符 2"/>
          <p:cNvSpPr txBox="1">
            <a:spLocks/>
          </p:cNvSpPr>
          <p:nvPr/>
        </p:nvSpPr>
        <p:spPr bwMode="auto">
          <a:xfrm>
            <a:off x="4286248" y="3857628"/>
            <a:ext cx="457203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0070C0"/>
              </a:buClr>
              <a:buSzPct val="60000"/>
              <a:buFont typeface="Wingdings" pitchFamily="2" charset="2"/>
              <a:buChar char="u"/>
            </a:pPr>
            <a:r>
              <a:rPr lang="en-US" altLang="zh-CN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±100kV</a:t>
            </a:r>
            <a:r>
              <a:rPr lang="zh-CN" altLang="en-US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，各电极均匀分布</a:t>
            </a:r>
            <a:endParaRPr lang="en-US" altLang="zh-CN" sz="2400" b="1" dirty="0" smtClean="0">
              <a:latin typeface="Times New Roman" pitchFamily="18" charset="0"/>
              <a:ea typeface="仿宋_GB2312" pitchFamily="49" charset="-122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0070C0"/>
              </a:buClr>
              <a:buSzPct val="60000"/>
              <a:buFont typeface="Wingdings" pitchFamily="2" charset="2"/>
              <a:buChar char="u"/>
            </a:pPr>
            <a:r>
              <a:rPr lang="zh-CN" altLang="en-US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开关布局与</a:t>
            </a:r>
            <a:r>
              <a:rPr lang="en-US" altLang="zh-CN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LTD</a:t>
            </a:r>
            <a:r>
              <a:rPr lang="zh-CN" altLang="en-US" sz="24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模块的工程条件一致</a:t>
            </a:r>
            <a:endParaRPr lang="en-US" altLang="zh-CN" sz="2400" b="1" dirty="0" smtClean="0">
              <a:latin typeface="Times New Roman" pitchFamily="18" charset="0"/>
              <a:ea typeface="仿宋_GB2312" pitchFamily="49" charset="-122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0070C0"/>
              </a:buClr>
              <a:buSzPct val="60000"/>
            </a:pPr>
            <a:endParaRPr lang="en-US" altLang="zh-CN" sz="2400" b="1" dirty="0" smtClean="0">
              <a:latin typeface="Times New Roman" pitchFamily="18" charset="0"/>
              <a:ea typeface="仿宋_GB2312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F:\Paper\2021\CPPC2021\Swtich Model.jpg"/>
          <p:cNvPicPr>
            <a:picLocks noChangeAspect="1" noChangeArrowheads="1"/>
          </p:cNvPicPr>
          <p:nvPr/>
        </p:nvPicPr>
        <p:blipFill>
          <a:blip r:embed="rId3" cstate="print"/>
          <a:srcRect b="1081"/>
          <a:stretch>
            <a:fillRect/>
          </a:stretch>
        </p:blipFill>
        <p:spPr bwMode="auto">
          <a:xfrm>
            <a:off x="6286512" y="3674310"/>
            <a:ext cx="2725226" cy="2700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电晕均压原理分析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158" y="4071942"/>
            <a:ext cx="5900750" cy="571504"/>
          </a:xfrm>
        </p:spPr>
        <p:txBody>
          <a:bodyPr/>
          <a:lstStyle/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  <a:cs typeface="Times New Roman" pitchFamily="18" charset="0"/>
              </a:rPr>
              <a:t>充电过程中电压电流的函数关系：</a:t>
            </a:r>
          </a:p>
        </p:txBody>
      </p:sp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90113" name="Object 1"/>
          <p:cNvGraphicFramePr>
            <a:graphicFrameLocks noChangeAspect="1"/>
          </p:cNvGraphicFramePr>
          <p:nvPr/>
        </p:nvGraphicFramePr>
        <p:xfrm>
          <a:off x="428596" y="5071792"/>
          <a:ext cx="5786478" cy="571786"/>
        </p:xfrm>
        <a:graphic>
          <a:graphicData uri="http://schemas.openxmlformats.org/presentationml/2006/ole">
            <p:oleObj spid="_x0000_s90113" name="公式" r:id="rId4" imgW="4051300" imgH="393700" progId="Equation.3">
              <p:embed/>
            </p:oleObj>
          </a:graphicData>
        </a:graphic>
      </p:graphicFrame>
      <p:grpSp>
        <p:nvGrpSpPr>
          <p:cNvPr id="22" name="组合 21"/>
          <p:cNvGrpSpPr/>
          <p:nvPr/>
        </p:nvGrpSpPr>
        <p:grpSpPr>
          <a:xfrm>
            <a:off x="781949" y="4572000"/>
            <a:ext cx="3932927" cy="357198"/>
            <a:chOff x="642910" y="4714877"/>
            <a:chExt cx="3932927" cy="357198"/>
          </a:xfrm>
        </p:grpSpPr>
        <p:graphicFrame>
          <p:nvGraphicFramePr>
            <p:cNvPr id="90115" name="Object 3"/>
            <p:cNvGraphicFramePr>
              <a:graphicFrameLocks noChangeAspect="1"/>
            </p:cNvGraphicFramePr>
            <p:nvPr/>
          </p:nvGraphicFramePr>
          <p:xfrm>
            <a:off x="642910" y="4714884"/>
            <a:ext cx="1102408" cy="357190"/>
          </p:xfrm>
          <a:graphic>
            <a:graphicData uri="http://schemas.openxmlformats.org/presentationml/2006/ole">
              <p:oleObj spid="_x0000_s90115" name="公式" r:id="rId5" imgW="685800" imgH="215640" progId="Equation.3">
                <p:embed/>
              </p:oleObj>
            </a:graphicData>
          </a:graphic>
        </p:graphicFrame>
        <p:graphicFrame>
          <p:nvGraphicFramePr>
            <p:cNvPr id="90117" name="Object 5"/>
            <p:cNvGraphicFramePr>
              <a:graphicFrameLocks noChangeAspect="1"/>
            </p:cNvGraphicFramePr>
            <p:nvPr/>
          </p:nvGraphicFramePr>
          <p:xfrm>
            <a:off x="3643306" y="4714884"/>
            <a:ext cx="932531" cy="357191"/>
          </p:xfrm>
          <a:graphic>
            <a:graphicData uri="http://schemas.openxmlformats.org/presentationml/2006/ole">
              <p:oleObj spid="_x0000_s90117" name="公式" r:id="rId6" imgW="622030" imgH="228501" progId="Equation.3">
                <p:embed/>
              </p:oleObj>
            </a:graphicData>
          </a:graphic>
        </p:graphicFrame>
        <p:graphicFrame>
          <p:nvGraphicFramePr>
            <p:cNvPr id="90119" name="Object 7"/>
            <p:cNvGraphicFramePr>
              <a:graphicFrameLocks noChangeAspect="1"/>
            </p:cNvGraphicFramePr>
            <p:nvPr/>
          </p:nvGraphicFramePr>
          <p:xfrm>
            <a:off x="2367624" y="4714877"/>
            <a:ext cx="623887" cy="344488"/>
          </p:xfrm>
          <a:graphic>
            <a:graphicData uri="http://schemas.openxmlformats.org/presentationml/2006/ole">
              <p:oleObj spid="_x0000_s90119" name="公式" r:id="rId7" imgW="406080" imgH="215640" progId="Equation.3">
                <p:embed/>
              </p:oleObj>
            </a:graphicData>
          </a:graphic>
        </p:graphicFrame>
      </p:grpSp>
      <p:sp>
        <p:nvSpPr>
          <p:cNvPr id="18" name="内容占位符 2"/>
          <p:cNvSpPr txBox="1">
            <a:spLocks/>
          </p:cNvSpPr>
          <p:nvPr/>
        </p:nvSpPr>
        <p:spPr bwMode="auto">
          <a:xfrm>
            <a:off x="500034" y="1071546"/>
            <a:ext cx="847251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lnSpc>
                <a:spcPts val="28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zh-CN" altLang="en-US" sz="24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电晕均压的工作原理 </a:t>
            </a:r>
            <a:endParaRPr kumimoji="0" lang="en-US" altLang="zh-CN" sz="2000" b="1" i="1" u="none" strike="noStrike" kern="0" cap="none" spc="0" normalizeH="0" baseline="-25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742950" lvl="1" indent="-285750" eaLnBrk="0" hangingPunct="0">
              <a:lnSpc>
                <a:spcPts val="28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 电晕电流对各中间间隙进行充电，使其电压随</a:t>
            </a:r>
            <a:r>
              <a:rPr lang="en-US" altLang="zh-CN" sz="2000" b="1" i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U</a:t>
            </a:r>
            <a:r>
              <a:rPr lang="en-US" altLang="zh-CN" sz="20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(</a:t>
            </a:r>
            <a:r>
              <a:rPr lang="en-US" altLang="zh-CN" sz="2000" b="1" i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t</a:t>
            </a:r>
            <a:r>
              <a:rPr lang="en-US" altLang="zh-CN" sz="2000" b="1" dirty="0" smtClean="0">
                <a:latin typeface="Times New Roman" pitchFamily="18" charset="0"/>
                <a:ea typeface="仿宋_GB2312" pitchFamily="49" charset="-122"/>
                <a:cs typeface="Times New Roman" pitchFamily="18" charset="0"/>
              </a:rPr>
              <a:t>)</a:t>
            </a: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而改变。</a:t>
            </a:r>
            <a:endParaRPr lang="en-US" altLang="zh-CN" sz="2000" b="1" kern="0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1200150" lvl="2" indent="-285750" eaLnBrk="0" hangingPunct="0">
              <a:lnSpc>
                <a:spcPts val="28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p"/>
            </a:pPr>
            <a:r>
              <a:rPr lang="zh-CN" altLang="en-US" sz="2000" b="1" kern="0" dirty="0" smtClean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要求</a:t>
            </a:r>
            <a:r>
              <a:rPr lang="en-US" altLang="zh-CN" sz="2000" b="1" kern="0" dirty="0" smtClean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1</a:t>
            </a: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：电晕电流对结构电容的充电速度远快于</a:t>
            </a:r>
            <a:r>
              <a:rPr lang="en-US" altLang="zh-CN" sz="2000" b="1" kern="0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d</a:t>
            </a:r>
            <a:r>
              <a:rPr lang="en-US" altLang="zh-CN" sz="2000" b="1" i="1" kern="0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U</a:t>
            </a:r>
            <a:r>
              <a:rPr lang="en-US" altLang="zh-CN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/</a:t>
            </a:r>
            <a:r>
              <a:rPr lang="en-US" altLang="zh-CN" sz="2000" b="1" kern="0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d</a:t>
            </a:r>
            <a:r>
              <a:rPr lang="en-US" altLang="zh-CN" sz="2000" b="1" i="1" kern="0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t</a:t>
            </a: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，使得</a:t>
            </a:r>
            <a:r>
              <a:rPr lang="en-US" altLang="zh-CN" sz="2000" b="1" i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U</a:t>
            </a:r>
            <a:r>
              <a:rPr lang="en-US" altLang="zh-CN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(t)</a:t>
            </a: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改变时，各</a:t>
            </a:r>
            <a:r>
              <a:rPr lang="en-US" altLang="zh-CN" sz="2000" b="1" i="1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u</a:t>
            </a:r>
            <a:r>
              <a:rPr lang="en-US" altLang="zh-CN" sz="2000" b="1" i="1" baseline="-25000" dirty="0" err="1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i</a:t>
            </a: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随之迅速改变并实现动态平衡</a:t>
            </a:r>
            <a:endParaRPr lang="en-US" altLang="zh-CN" sz="2000" b="1" kern="0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742950" lvl="1" indent="-285750" eaLnBrk="0" hangingPunct="0">
              <a:lnSpc>
                <a:spcPts val="28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电压稳定 后 ，各间隙的电压差由间隙电晕放电的伏安特性决定</a:t>
            </a:r>
            <a:endParaRPr lang="en-US" altLang="zh-CN" sz="2000" b="1" kern="0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1200150" lvl="2" indent="-285750" eaLnBrk="0" hangingPunct="0">
              <a:lnSpc>
                <a:spcPts val="28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p"/>
            </a:pP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位移电流为零，各间隙的电晕电流相等，伏安特性决定压差。 </a:t>
            </a:r>
            <a:endParaRPr lang="en-US" altLang="zh-CN" sz="2000" b="1" kern="0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  <a:p>
            <a:pPr marL="1200150" lvl="2" indent="-285750" eaLnBrk="0" hangingPunct="0">
              <a:lnSpc>
                <a:spcPts val="2800"/>
              </a:lnSpc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p"/>
            </a:pPr>
            <a:r>
              <a:rPr lang="zh-CN" altLang="en-US" sz="2000" b="1" kern="0" dirty="0" smtClean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要求</a:t>
            </a:r>
            <a:r>
              <a:rPr lang="en-US" altLang="zh-CN" sz="2000" b="1" kern="0" dirty="0" smtClean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2</a:t>
            </a:r>
            <a:r>
              <a:rPr lang="zh-CN" altLang="en-US" sz="2000" b="1" kern="0" dirty="0" smtClean="0"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：各间隙电晕放电的伏安特性高度一致</a:t>
            </a:r>
            <a:endParaRPr lang="en-US" altLang="zh-CN" sz="2000" b="1" kern="0" dirty="0" smtClean="0">
              <a:latin typeface="Times New Roman" pitchFamily="18" charset="0"/>
              <a:ea typeface="华文仿宋" pitchFamily="2" charset="-122"/>
              <a:cs typeface="Times New Roman" pitchFamily="18" charset="0"/>
            </a:endParaRPr>
          </a:p>
        </p:txBody>
      </p:sp>
      <p:sp>
        <p:nvSpPr>
          <p:cNvPr id="901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012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pSp>
        <p:nvGrpSpPr>
          <p:cNvPr id="25" name="组合 24"/>
          <p:cNvGrpSpPr/>
          <p:nvPr/>
        </p:nvGrpSpPr>
        <p:grpSpPr>
          <a:xfrm>
            <a:off x="714348" y="5786438"/>
            <a:ext cx="4900640" cy="432016"/>
            <a:chOff x="714348" y="5786438"/>
            <a:chExt cx="4900640" cy="432016"/>
          </a:xfrm>
        </p:grpSpPr>
        <p:graphicFrame>
          <p:nvGraphicFramePr>
            <p:cNvPr id="90121" name="Object 9"/>
            <p:cNvGraphicFramePr>
              <a:graphicFrameLocks noChangeAspect="1"/>
            </p:cNvGraphicFramePr>
            <p:nvPr/>
          </p:nvGraphicFramePr>
          <p:xfrm>
            <a:off x="714348" y="5786454"/>
            <a:ext cx="1933849" cy="432000"/>
          </p:xfrm>
          <a:graphic>
            <a:graphicData uri="http://schemas.openxmlformats.org/presentationml/2006/ole">
              <p:oleObj spid="_x0000_s90121" name="公式" r:id="rId8" imgW="1066800" imgH="228600" progId="Equation.3">
                <p:embed/>
              </p:oleObj>
            </a:graphicData>
          </a:graphic>
        </p:graphicFrame>
        <p:graphicFrame>
          <p:nvGraphicFramePr>
            <p:cNvPr id="90123" name="Object 11"/>
            <p:cNvGraphicFramePr>
              <a:graphicFrameLocks noChangeAspect="1"/>
            </p:cNvGraphicFramePr>
            <p:nvPr/>
          </p:nvGraphicFramePr>
          <p:xfrm>
            <a:off x="3011488" y="5786438"/>
            <a:ext cx="2603500" cy="431800"/>
          </p:xfrm>
          <a:graphic>
            <a:graphicData uri="http://schemas.openxmlformats.org/presentationml/2006/ole">
              <p:oleObj spid="_x0000_s90123" name="公式" r:id="rId9" imgW="1498320" imgH="253800" progId="Equation.3">
                <p:embed/>
              </p:oleObj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4TGp_report_diagram_v2">
  <a:themeElements>
    <a:clrScheme name="134TGp_report_diagram_v2 2">
      <a:dk1>
        <a:srgbClr val="23387D"/>
      </a:dk1>
      <a:lt1>
        <a:srgbClr val="FFFFFF"/>
      </a:lt1>
      <a:dk2>
        <a:srgbClr val="1A3D97"/>
      </a:dk2>
      <a:lt2>
        <a:srgbClr val="DDDDDD"/>
      </a:lt2>
      <a:accent1>
        <a:srgbClr val="4972BB"/>
      </a:accent1>
      <a:accent2>
        <a:srgbClr val="6A99D8"/>
      </a:accent2>
      <a:accent3>
        <a:srgbClr val="FFFFFF"/>
      </a:accent3>
      <a:accent4>
        <a:srgbClr val="1C2E6A"/>
      </a:accent4>
      <a:accent5>
        <a:srgbClr val="B1BCDA"/>
      </a:accent5>
      <a:accent6>
        <a:srgbClr val="5F8AC4"/>
      </a:accent6>
      <a:hlink>
        <a:srgbClr val="96B1E6"/>
      </a:hlink>
      <a:folHlink>
        <a:srgbClr val="99C25C"/>
      </a:folHlink>
    </a:clrScheme>
    <a:fontScheme name="134TGp_report_diagram_v2">
      <a:majorFont>
        <a:latin typeface="楷体_GB2312"/>
        <a:ea typeface="楷体_GB2312"/>
        <a:cs typeface=""/>
      </a:majorFont>
      <a:minorFont>
        <a:latin typeface="楷体_GB2312"/>
        <a:ea typeface="楷体_GB2312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楷体_GB2312" pitchFamily="49" charset="-122"/>
          </a:defRPr>
        </a:defPPr>
      </a:lstStyle>
    </a:lnDef>
  </a:objectDefaults>
  <a:extraClrSchemeLst>
    <a:extraClrScheme>
      <a:clrScheme name="134TGp_report_diagram_v2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4TGp_report_diagram_v2 2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4972BB"/>
        </a:accent1>
        <a:accent2>
          <a:srgbClr val="6A99D8"/>
        </a:accent2>
        <a:accent3>
          <a:srgbClr val="FFFFFF"/>
        </a:accent3>
        <a:accent4>
          <a:srgbClr val="1C2E6A"/>
        </a:accent4>
        <a:accent5>
          <a:srgbClr val="B1BCDA"/>
        </a:accent5>
        <a:accent6>
          <a:srgbClr val="5F8AC4"/>
        </a:accent6>
        <a:hlink>
          <a:srgbClr val="96B1E6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4TGp_report_diagram_v2 3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6E51A7"/>
        </a:accent1>
        <a:accent2>
          <a:srgbClr val="8C8EE0"/>
        </a:accent2>
        <a:accent3>
          <a:srgbClr val="FFFFFF"/>
        </a:accent3>
        <a:accent4>
          <a:srgbClr val="1C2E6A"/>
        </a:accent4>
        <a:accent5>
          <a:srgbClr val="BAB3D0"/>
        </a:accent5>
        <a:accent6>
          <a:srgbClr val="7E80CB"/>
        </a:accent6>
        <a:hlink>
          <a:srgbClr val="96B1E6"/>
        </a:hlink>
        <a:folHlink>
          <a:srgbClr val="7BB32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134TGp_report_diagram_v2">
  <a:themeElements>
    <a:clrScheme name="1_134TGp_report_diagram_v2 2">
      <a:dk1>
        <a:srgbClr val="23387D"/>
      </a:dk1>
      <a:lt1>
        <a:srgbClr val="FFFFFF"/>
      </a:lt1>
      <a:dk2>
        <a:srgbClr val="1A3D97"/>
      </a:dk2>
      <a:lt2>
        <a:srgbClr val="DDDDDD"/>
      </a:lt2>
      <a:accent1>
        <a:srgbClr val="4972BB"/>
      </a:accent1>
      <a:accent2>
        <a:srgbClr val="6A99D8"/>
      </a:accent2>
      <a:accent3>
        <a:srgbClr val="FFFFFF"/>
      </a:accent3>
      <a:accent4>
        <a:srgbClr val="1C2E6A"/>
      </a:accent4>
      <a:accent5>
        <a:srgbClr val="B1BCDA"/>
      </a:accent5>
      <a:accent6>
        <a:srgbClr val="5F8AC4"/>
      </a:accent6>
      <a:hlink>
        <a:srgbClr val="96B1E6"/>
      </a:hlink>
      <a:folHlink>
        <a:srgbClr val="99C25C"/>
      </a:folHlink>
    </a:clrScheme>
    <a:fontScheme name="1_134TGp_report_diagram_v2">
      <a:majorFont>
        <a:latin typeface="楷体_GB2312"/>
        <a:ea typeface="楷体_GB2312"/>
        <a:cs typeface=""/>
      </a:majorFont>
      <a:minorFont>
        <a:latin typeface="楷体_GB2312"/>
        <a:ea typeface="楷体_GB2312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楷体_GB2312" pitchFamily="49" charset="-122"/>
          </a:defRPr>
        </a:defPPr>
      </a:lstStyle>
    </a:lnDef>
  </a:objectDefaults>
  <a:extraClrSchemeLst>
    <a:extraClrScheme>
      <a:clrScheme name="1_134TGp_report_diagram_v2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34TGp_report_diagram_v2 2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4972BB"/>
        </a:accent1>
        <a:accent2>
          <a:srgbClr val="6A99D8"/>
        </a:accent2>
        <a:accent3>
          <a:srgbClr val="FFFFFF"/>
        </a:accent3>
        <a:accent4>
          <a:srgbClr val="1C2E6A"/>
        </a:accent4>
        <a:accent5>
          <a:srgbClr val="B1BCDA"/>
        </a:accent5>
        <a:accent6>
          <a:srgbClr val="5F8AC4"/>
        </a:accent6>
        <a:hlink>
          <a:srgbClr val="96B1E6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34TGp_report_diagram_v2 3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6E51A7"/>
        </a:accent1>
        <a:accent2>
          <a:srgbClr val="8C8EE0"/>
        </a:accent2>
        <a:accent3>
          <a:srgbClr val="FFFFFF"/>
        </a:accent3>
        <a:accent4>
          <a:srgbClr val="1C2E6A"/>
        </a:accent4>
        <a:accent5>
          <a:srgbClr val="BAB3D0"/>
        </a:accent5>
        <a:accent6>
          <a:srgbClr val="7E80CB"/>
        </a:accent6>
        <a:hlink>
          <a:srgbClr val="96B1E6"/>
        </a:hlink>
        <a:folHlink>
          <a:srgbClr val="7BB32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12457</TotalTime>
  <Words>1339</Words>
  <PresentationFormat>全屏显示(4:3)</PresentationFormat>
  <Paragraphs>189</Paragraphs>
  <Slides>24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28" baseType="lpstr">
      <vt:lpstr>134TGp_report_diagram_v2</vt:lpstr>
      <vt:lpstr>1_134TGp_report_diagram_v2</vt:lpstr>
      <vt:lpstr>Visio</vt:lpstr>
      <vt:lpstr>公式</vt:lpstr>
      <vt:lpstr>幻灯片 1</vt:lpstr>
      <vt:lpstr>幻灯片 2</vt:lpstr>
      <vt:lpstr>1. 研究背景</vt:lpstr>
      <vt:lpstr>幻灯片 4</vt:lpstr>
      <vt:lpstr>幻灯片 5</vt:lpstr>
      <vt:lpstr>幻灯片 6</vt:lpstr>
      <vt:lpstr>多间隙气体开关的电路模型</vt:lpstr>
      <vt:lpstr>开关结构和静电场仿真</vt:lpstr>
      <vt:lpstr>电晕均压原理分析</vt:lpstr>
      <vt:lpstr>开关设计准则</vt:lpstr>
      <vt:lpstr>幻灯片 11</vt:lpstr>
      <vt:lpstr>3.实验测试</vt:lpstr>
      <vt:lpstr>3.3 触发性能测试</vt:lpstr>
      <vt:lpstr>3.3 触发性能测试</vt:lpstr>
      <vt:lpstr>3.4 重频实验考核</vt:lpstr>
      <vt:lpstr>3.4 重频实验考核</vt:lpstr>
      <vt:lpstr>3.4 重频实验考核</vt:lpstr>
      <vt:lpstr>幻灯片 18</vt:lpstr>
      <vt:lpstr>触发过程分析</vt:lpstr>
      <vt:lpstr>大规模触发的解决路径</vt:lpstr>
      <vt:lpstr>触发器解决方案</vt:lpstr>
      <vt:lpstr>触发开关实验结果</vt:lpstr>
      <vt:lpstr>总结</vt:lpstr>
      <vt:lpstr>zhoulin_2003@163.com 15882825165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Template</dc:title>
  <dc:creator>User</dc:creator>
  <cp:lastModifiedBy>PC</cp:lastModifiedBy>
  <cp:revision>1211</cp:revision>
  <dcterms:created xsi:type="dcterms:W3CDTF">2009-03-04T12:09:52Z</dcterms:created>
  <dcterms:modified xsi:type="dcterms:W3CDTF">2021-10-10T02:27:37Z</dcterms:modified>
</cp:coreProperties>
</file>