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04" r:id="rId2"/>
    <p:sldId id="373" r:id="rId3"/>
    <p:sldId id="368" r:id="rId4"/>
    <p:sldId id="811" r:id="rId5"/>
    <p:sldId id="2429" r:id="rId6"/>
    <p:sldId id="2430" r:id="rId7"/>
    <p:sldId id="370" r:id="rId8"/>
    <p:sldId id="381" r:id="rId9"/>
    <p:sldId id="2432" r:id="rId10"/>
    <p:sldId id="2434" r:id="rId11"/>
    <p:sldId id="2435" r:id="rId12"/>
    <p:sldId id="2436" r:id="rId13"/>
    <p:sldId id="2437" r:id="rId14"/>
    <p:sldId id="2443" r:id="rId15"/>
    <p:sldId id="2438" r:id="rId16"/>
    <p:sldId id="2439" r:id="rId17"/>
    <p:sldId id="2440" r:id="rId18"/>
    <p:sldId id="2441" r:id="rId19"/>
    <p:sldId id="2442" r:id="rId20"/>
    <p:sldId id="367" r:id="rId21"/>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pos="7333" userDrawn="1">
          <p15:clr>
            <a:srgbClr val="A4A3A4"/>
          </p15:clr>
        </p15:guide>
        <p15:guide id="2" orient="horz" pos="1888" userDrawn="1">
          <p15:clr>
            <a:srgbClr val="A4A3A4"/>
          </p15:clr>
        </p15:guide>
        <p15:guide id="3" orient="horz" pos="3906" userDrawn="1">
          <p15:clr>
            <a:srgbClr val="A4A3A4"/>
          </p15:clr>
        </p15:guide>
        <p15:guide id="4" orient="horz" pos="1416">
          <p15:clr>
            <a:srgbClr val="A4A3A4"/>
          </p15:clr>
        </p15:guide>
        <p15:guide id="5" orient="horz" pos="2940">
          <p15:clr>
            <a:srgbClr val="A4A3A4"/>
          </p15:clr>
        </p15:guide>
        <p15:guide id="6" pos="5500">
          <p15:clr>
            <a:srgbClr val="A4A3A4"/>
          </p15:clr>
        </p15:guide>
        <p15:guide id="7"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448C"/>
    <a:srgbClr val="00B050"/>
    <a:srgbClr val="404040"/>
    <a:srgbClr val="01B3C5"/>
    <a:srgbClr val="F17475"/>
    <a:srgbClr val="23201D"/>
    <a:srgbClr val="FFBF53"/>
    <a:srgbClr val="F7E7ED"/>
    <a:srgbClr val="C65885"/>
    <a:srgbClr val="FFE8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7" autoAdjust="0"/>
    <p:restoredTop sz="86608" autoAdjust="0"/>
  </p:normalViewPr>
  <p:slideViewPr>
    <p:cSldViewPr snapToGrid="0" showGuides="1">
      <p:cViewPr varScale="1">
        <p:scale>
          <a:sx n="94" d="100"/>
          <a:sy n="94" d="100"/>
        </p:scale>
        <p:origin x="816" y="77"/>
      </p:cViewPr>
      <p:guideLst>
        <p:guide pos="7333"/>
        <p:guide orient="horz" pos="1888"/>
        <p:guide orient="horz" pos="3906"/>
        <p:guide orient="horz" pos="1416"/>
        <p:guide orient="horz" pos="2940"/>
        <p:guide pos="5500"/>
        <p:guide pos="2880"/>
      </p:guideLst>
    </p:cSldViewPr>
  </p:slideViewPr>
  <p:notesTextViewPr>
    <p:cViewPr>
      <p:scale>
        <a:sx n="75" d="100"/>
        <a:sy n="75"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55115-0E3C-42F4-BE5B-799F9803CCB5}"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zh-CN" altLang="en-US"/>
        </a:p>
      </dgm:t>
    </dgm:pt>
    <dgm:pt modelId="{C70E5E4E-E305-4556-A45E-68487A7BC98A}">
      <dgm:prSet phldrT="[文本]" custT="1"/>
      <dgm:spPr/>
      <dgm:t>
        <a:bodyPr/>
        <a:lstStyle/>
        <a:p>
          <a:r>
            <a:rPr lang="zh-CN" altLang="en-US" sz="1400" dirty="0"/>
            <a:t>脉冲放电机理研究多</a:t>
          </a:r>
        </a:p>
      </dgm:t>
    </dgm:pt>
    <dgm:pt modelId="{77F39E52-C67F-4228-A82A-6527B0BBAC53}" type="parTrans" cxnId="{4A3A21EF-5CE0-4015-A552-B74E52F24375}">
      <dgm:prSet/>
      <dgm:spPr/>
      <dgm:t>
        <a:bodyPr/>
        <a:lstStyle/>
        <a:p>
          <a:endParaRPr lang="zh-CN" altLang="en-US"/>
        </a:p>
      </dgm:t>
    </dgm:pt>
    <dgm:pt modelId="{51CD61F5-B20F-4A51-9C98-9347F12F2C87}" type="sibTrans" cxnId="{4A3A21EF-5CE0-4015-A552-B74E52F24375}">
      <dgm:prSet/>
      <dgm:spPr/>
      <dgm:t>
        <a:bodyPr/>
        <a:lstStyle/>
        <a:p>
          <a:endParaRPr lang="zh-CN" altLang="en-US"/>
        </a:p>
      </dgm:t>
    </dgm:pt>
    <dgm:pt modelId="{415AD31E-9AF3-4490-8EDF-82EC780A1764}">
      <dgm:prSet phldrT="[文本]" custT="1"/>
      <dgm:spPr/>
      <dgm:t>
        <a:bodyPr/>
        <a:lstStyle/>
        <a:p>
          <a:r>
            <a:rPr lang="zh-CN" altLang="en-US" sz="1400" dirty="0"/>
            <a:t>冲击波对储层岩石作用研究少</a:t>
          </a:r>
        </a:p>
      </dgm:t>
    </dgm:pt>
    <dgm:pt modelId="{7DC8297E-4FFB-4219-97BC-119009F4B0E2}" type="parTrans" cxnId="{33A8E289-148D-4225-A055-346445953E20}">
      <dgm:prSet/>
      <dgm:spPr/>
      <dgm:t>
        <a:bodyPr/>
        <a:lstStyle/>
        <a:p>
          <a:endParaRPr lang="zh-CN" altLang="en-US"/>
        </a:p>
      </dgm:t>
    </dgm:pt>
    <dgm:pt modelId="{C040846B-6111-4BC0-90EF-CC2D10648A81}" type="sibTrans" cxnId="{33A8E289-148D-4225-A055-346445953E20}">
      <dgm:prSet/>
      <dgm:spPr/>
      <dgm:t>
        <a:bodyPr/>
        <a:lstStyle/>
        <a:p>
          <a:endParaRPr lang="zh-CN" altLang="en-US"/>
        </a:p>
      </dgm:t>
    </dgm:pt>
    <dgm:pt modelId="{B6DE6136-FAA9-4A55-8B80-A1D874B5F63D}">
      <dgm:prSet phldrT="[文本]" custT="1"/>
      <dgm:spPr/>
      <dgm:t>
        <a:bodyPr/>
        <a:lstStyle/>
        <a:p>
          <a:r>
            <a:rPr lang="zh-CN" altLang="en-US" sz="1400" dirty="0"/>
            <a:t>致裂解堵效果定性研究多</a:t>
          </a:r>
        </a:p>
      </dgm:t>
    </dgm:pt>
    <dgm:pt modelId="{7A49AAB7-BF95-42B0-A2DB-B6FB14C2BAEC}" type="parTrans" cxnId="{5305F1D8-AFE5-423B-A14B-E93F940EBD9B}">
      <dgm:prSet/>
      <dgm:spPr/>
      <dgm:t>
        <a:bodyPr/>
        <a:lstStyle/>
        <a:p>
          <a:endParaRPr lang="zh-CN" altLang="en-US"/>
        </a:p>
      </dgm:t>
    </dgm:pt>
    <dgm:pt modelId="{FCC4D5EC-7F4E-444A-9D71-FE184F347ED4}" type="sibTrans" cxnId="{5305F1D8-AFE5-423B-A14B-E93F940EBD9B}">
      <dgm:prSet/>
      <dgm:spPr/>
      <dgm:t>
        <a:bodyPr/>
        <a:lstStyle/>
        <a:p>
          <a:endParaRPr lang="zh-CN" altLang="en-US"/>
        </a:p>
      </dgm:t>
    </dgm:pt>
    <dgm:pt modelId="{C2DBB4E2-A739-460C-AC87-2054BBC3D90F}">
      <dgm:prSet phldrT="[文本]" custT="1"/>
      <dgm:spPr/>
      <dgm:t>
        <a:bodyPr/>
        <a:lstStyle/>
        <a:p>
          <a:r>
            <a:rPr lang="zh-CN" altLang="en-US" sz="1400" dirty="0"/>
            <a:t>孔隙渗透定量分析少</a:t>
          </a:r>
        </a:p>
      </dgm:t>
    </dgm:pt>
    <dgm:pt modelId="{D0DB1AB6-B5AA-47B2-9EC4-262A82F9FE43}" type="parTrans" cxnId="{135C30BA-C599-47B1-975A-85CA42407943}">
      <dgm:prSet/>
      <dgm:spPr/>
      <dgm:t>
        <a:bodyPr/>
        <a:lstStyle/>
        <a:p>
          <a:endParaRPr lang="zh-CN" altLang="en-US"/>
        </a:p>
      </dgm:t>
    </dgm:pt>
    <dgm:pt modelId="{431F9363-9F36-4105-AA16-2D5CDBE9C6C9}" type="sibTrans" cxnId="{135C30BA-C599-47B1-975A-85CA42407943}">
      <dgm:prSet/>
      <dgm:spPr/>
      <dgm:t>
        <a:bodyPr/>
        <a:lstStyle/>
        <a:p>
          <a:endParaRPr lang="zh-CN" altLang="en-US"/>
        </a:p>
      </dgm:t>
    </dgm:pt>
    <dgm:pt modelId="{A6CEFCA9-FA8D-4787-935E-2B08CD519C3F}">
      <dgm:prSet phldrT="[文本]" custT="1"/>
      <dgm:spPr/>
      <dgm:t>
        <a:bodyPr/>
        <a:lstStyle/>
        <a:p>
          <a:r>
            <a:rPr lang="zh-CN" altLang="en-US" sz="1400" dirty="0"/>
            <a:t>油气增产结果研究多</a:t>
          </a:r>
        </a:p>
      </dgm:t>
    </dgm:pt>
    <dgm:pt modelId="{262D7243-133B-44DC-977D-4054C454D705}" type="parTrans" cxnId="{7388DAC4-9C43-4949-A4E3-52FA98F50DBD}">
      <dgm:prSet/>
      <dgm:spPr/>
      <dgm:t>
        <a:bodyPr/>
        <a:lstStyle/>
        <a:p>
          <a:endParaRPr lang="zh-CN" altLang="en-US"/>
        </a:p>
      </dgm:t>
    </dgm:pt>
    <dgm:pt modelId="{7CD884E2-3B08-4E8B-952F-5680725EC3CC}" type="sibTrans" cxnId="{7388DAC4-9C43-4949-A4E3-52FA98F50DBD}">
      <dgm:prSet/>
      <dgm:spPr/>
      <dgm:t>
        <a:bodyPr/>
        <a:lstStyle/>
        <a:p>
          <a:endParaRPr lang="zh-CN" altLang="en-US"/>
        </a:p>
      </dgm:t>
    </dgm:pt>
    <dgm:pt modelId="{8FD1BFC2-0D13-4A67-B96A-9100A7D96513}">
      <dgm:prSet phldrT="[文本]" custT="1"/>
      <dgm:spPr/>
      <dgm:t>
        <a:bodyPr/>
        <a:lstStyle/>
        <a:p>
          <a:r>
            <a:rPr lang="zh-CN" altLang="en-US" sz="1400" dirty="0"/>
            <a:t>冲击波作用过程研究少</a:t>
          </a:r>
        </a:p>
      </dgm:t>
    </dgm:pt>
    <dgm:pt modelId="{428D4371-D201-4FD5-958C-77A0D82662AD}" type="parTrans" cxnId="{72BA7130-F98E-42F7-8F07-188F84F98C74}">
      <dgm:prSet/>
      <dgm:spPr/>
      <dgm:t>
        <a:bodyPr/>
        <a:lstStyle/>
        <a:p>
          <a:endParaRPr lang="zh-CN" altLang="en-US"/>
        </a:p>
      </dgm:t>
    </dgm:pt>
    <dgm:pt modelId="{BBC2B277-95D9-41DC-A783-4C8839EF78E7}" type="sibTrans" cxnId="{72BA7130-F98E-42F7-8F07-188F84F98C74}">
      <dgm:prSet/>
      <dgm:spPr/>
      <dgm:t>
        <a:bodyPr/>
        <a:lstStyle/>
        <a:p>
          <a:endParaRPr lang="zh-CN" altLang="en-US"/>
        </a:p>
      </dgm:t>
    </dgm:pt>
    <dgm:pt modelId="{C06A63A7-1197-43C4-9BB0-8A9298DE1FF9}" type="pres">
      <dgm:prSet presAssocID="{45A55115-0E3C-42F4-BE5B-799F9803CCB5}" presName="linear" presStyleCnt="0">
        <dgm:presLayoutVars>
          <dgm:animLvl val="lvl"/>
          <dgm:resizeHandles val="exact"/>
        </dgm:presLayoutVars>
      </dgm:prSet>
      <dgm:spPr/>
    </dgm:pt>
    <dgm:pt modelId="{82B5FA20-D227-48BE-8DEB-8EC38B82EA0A}" type="pres">
      <dgm:prSet presAssocID="{C70E5E4E-E305-4556-A45E-68487A7BC98A}" presName="parentText" presStyleLbl="node1" presStyleIdx="0" presStyleCnt="3" custScaleY="81361">
        <dgm:presLayoutVars>
          <dgm:chMax val="0"/>
          <dgm:bulletEnabled val="1"/>
        </dgm:presLayoutVars>
      </dgm:prSet>
      <dgm:spPr/>
    </dgm:pt>
    <dgm:pt modelId="{44C3373A-CB42-49B0-A905-C93AB12A2EBF}" type="pres">
      <dgm:prSet presAssocID="{C70E5E4E-E305-4556-A45E-68487A7BC98A}" presName="childText" presStyleLbl="revTx" presStyleIdx="0" presStyleCnt="3">
        <dgm:presLayoutVars>
          <dgm:bulletEnabled val="1"/>
        </dgm:presLayoutVars>
      </dgm:prSet>
      <dgm:spPr/>
    </dgm:pt>
    <dgm:pt modelId="{A20DFD53-E6A8-49FC-A402-18D815C38E85}" type="pres">
      <dgm:prSet presAssocID="{B6DE6136-FAA9-4A55-8B80-A1D874B5F63D}" presName="parentText" presStyleLbl="node1" presStyleIdx="1" presStyleCnt="3" custScaleY="81361">
        <dgm:presLayoutVars>
          <dgm:chMax val="0"/>
          <dgm:bulletEnabled val="1"/>
        </dgm:presLayoutVars>
      </dgm:prSet>
      <dgm:spPr/>
    </dgm:pt>
    <dgm:pt modelId="{9C6B1E79-A87A-4AAB-A7AE-5E60D5EDE1AD}" type="pres">
      <dgm:prSet presAssocID="{B6DE6136-FAA9-4A55-8B80-A1D874B5F63D}" presName="childText" presStyleLbl="revTx" presStyleIdx="1" presStyleCnt="3">
        <dgm:presLayoutVars>
          <dgm:bulletEnabled val="1"/>
        </dgm:presLayoutVars>
      </dgm:prSet>
      <dgm:spPr/>
    </dgm:pt>
    <dgm:pt modelId="{7E450509-F95F-420B-983A-2601D4EE407F}" type="pres">
      <dgm:prSet presAssocID="{A6CEFCA9-FA8D-4787-935E-2B08CD519C3F}" presName="parentText" presStyleLbl="node1" presStyleIdx="2" presStyleCnt="3" custScaleY="81361">
        <dgm:presLayoutVars>
          <dgm:chMax val="0"/>
          <dgm:bulletEnabled val="1"/>
        </dgm:presLayoutVars>
      </dgm:prSet>
      <dgm:spPr/>
    </dgm:pt>
    <dgm:pt modelId="{5FEB2D25-7590-41B0-9741-A9EE0397229C}" type="pres">
      <dgm:prSet presAssocID="{A6CEFCA9-FA8D-4787-935E-2B08CD519C3F}" presName="childText" presStyleLbl="revTx" presStyleIdx="2" presStyleCnt="3">
        <dgm:presLayoutVars>
          <dgm:bulletEnabled val="1"/>
        </dgm:presLayoutVars>
      </dgm:prSet>
      <dgm:spPr/>
    </dgm:pt>
  </dgm:ptLst>
  <dgm:cxnLst>
    <dgm:cxn modelId="{BDAADF17-8AB6-4CFD-B977-A1B0A83371C1}" type="presOf" srcId="{8FD1BFC2-0D13-4A67-B96A-9100A7D96513}" destId="{5FEB2D25-7590-41B0-9741-A9EE0397229C}" srcOrd="0" destOrd="0" presId="urn:microsoft.com/office/officeart/2005/8/layout/vList2"/>
    <dgm:cxn modelId="{810E1A19-C348-4B7F-8D7F-D4870E7A889F}" type="presOf" srcId="{415AD31E-9AF3-4490-8EDF-82EC780A1764}" destId="{44C3373A-CB42-49B0-A905-C93AB12A2EBF}" srcOrd="0" destOrd="0" presId="urn:microsoft.com/office/officeart/2005/8/layout/vList2"/>
    <dgm:cxn modelId="{2EC72719-E5FD-42C3-947E-4A4EEBA505AF}" type="presOf" srcId="{B6DE6136-FAA9-4A55-8B80-A1D874B5F63D}" destId="{A20DFD53-E6A8-49FC-A402-18D815C38E85}" srcOrd="0" destOrd="0" presId="urn:microsoft.com/office/officeart/2005/8/layout/vList2"/>
    <dgm:cxn modelId="{D297A62C-0721-4C8D-A87C-C06609CC09D1}" type="presOf" srcId="{A6CEFCA9-FA8D-4787-935E-2B08CD519C3F}" destId="{7E450509-F95F-420B-983A-2601D4EE407F}" srcOrd="0" destOrd="0" presId="urn:microsoft.com/office/officeart/2005/8/layout/vList2"/>
    <dgm:cxn modelId="{72BA7130-F98E-42F7-8F07-188F84F98C74}" srcId="{A6CEFCA9-FA8D-4787-935E-2B08CD519C3F}" destId="{8FD1BFC2-0D13-4A67-B96A-9100A7D96513}" srcOrd="0" destOrd="0" parTransId="{428D4371-D201-4FD5-958C-77A0D82662AD}" sibTransId="{BBC2B277-95D9-41DC-A783-4C8839EF78E7}"/>
    <dgm:cxn modelId="{EE409A7D-1C8C-452A-937F-1C2AAA7A7A3A}" type="presOf" srcId="{C2DBB4E2-A739-460C-AC87-2054BBC3D90F}" destId="{9C6B1E79-A87A-4AAB-A7AE-5E60D5EDE1AD}" srcOrd="0" destOrd="0" presId="urn:microsoft.com/office/officeart/2005/8/layout/vList2"/>
    <dgm:cxn modelId="{33A8E289-148D-4225-A055-346445953E20}" srcId="{C70E5E4E-E305-4556-A45E-68487A7BC98A}" destId="{415AD31E-9AF3-4490-8EDF-82EC780A1764}" srcOrd="0" destOrd="0" parTransId="{7DC8297E-4FFB-4219-97BC-119009F4B0E2}" sibTransId="{C040846B-6111-4BC0-90EF-CC2D10648A81}"/>
    <dgm:cxn modelId="{AEFE808D-2189-480F-8CA5-9C8B30B770F6}" type="presOf" srcId="{45A55115-0E3C-42F4-BE5B-799F9803CCB5}" destId="{C06A63A7-1197-43C4-9BB0-8A9298DE1FF9}" srcOrd="0" destOrd="0" presId="urn:microsoft.com/office/officeart/2005/8/layout/vList2"/>
    <dgm:cxn modelId="{FCC54AB8-9CD7-4AD5-BAE6-FADC92152045}" type="presOf" srcId="{C70E5E4E-E305-4556-A45E-68487A7BC98A}" destId="{82B5FA20-D227-48BE-8DEB-8EC38B82EA0A}" srcOrd="0" destOrd="0" presId="urn:microsoft.com/office/officeart/2005/8/layout/vList2"/>
    <dgm:cxn modelId="{135C30BA-C599-47B1-975A-85CA42407943}" srcId="{B6DE6136-FAA9-4A55-8B80-A1D874B5F63D}" destId="{C2DBB4E2-A739-460C-AC87-2054BBC3D90F}" srcOrd="0" destOrd="0" parTransId="{D0DB1AB6-B5AA-47B2-9EC4-262A82F9FE43}" sibTransId="{431F9363-9F36-4105-AA16-2D5CDBE9C6C9}"/>
    <dgm:cxn modelId="{7388DAC4-9C43-4949-A4E3-52FA98F50DBD}" srcId="{45A55115-0E3C-42F4-BE5B-799F9803CCB5}" destId="{A6CEFCA9-FA8D-4787-935E-2B08CD519C3F}" srcOrd="2" destOrd="0" parTransId="{262D7243-133B-44DC-977D-4054C454D705}" sibTransId="{7CD884E2-3B08-4E8B-952F-5680725EC3CC}"/>
    <dgm:cxn modelId="{5305F1D8-AFE5-423B-A14B-E93F940EBD9B}" srcId="{45A55115-0E3C-42F4-BE5B-799F9803CCB5}" destId="{B6DE6136-FAA9-4A55-8B80-A1D874B5F63D}" srcOrd="1" destOrd="0" parTransId="{7A49AAB7-BF95-42B0-A2DB-B6FB14C2BAEC}" sibTransId="{FCC4D5EC-7F4E-444A-9D71-FE184F347ED4}"/>
    <dgm:cxn modelId="{4A3A21EF-5CE0-4015-A552-B74E52F24375}" srcId="{45A55115-0E3C-42F4-BE5B-799F9803CCB5}" destId="{C70E5E4E-E305-4556-A45E-68487A7BC98A}" srcOrd="0" destOrd="0" parTransId="{77F39E52-C67F-4228-A82A-6527B0BBAC53}" sibTransId="{51CD61F5-B20F-4A51-9C98-9347F12F2C87}"/>
    <dgm:cxn modelId="{CEC712CD-EA09-4586-A161-C0A146971B11}" type="presParOf" srcId="{C06A63A7-1197-43C4-9BB0-8A9298DE1FF9}" destId="{82B5FA20-D227-48BE-8DEB-8EC38B82EA0A}" srcOrd="0" destOrd="0" presId="urn:microsoft.com/office/officeart/2005/8/layout/vList2"/>
    <dgm:cxn modelId="{80C9C4D5-41F9-43F0-AB2A-F533D5DCE3FE}" type="presParOf" srcId="{C06A63A7-1197-43C4-9BB0-8A9298DE1FF9}" destId="{44C3373A-CB42-49B0-A905-C93AB12A2EBF}" srcOrd="1" destOrd="0" presId="urn:microsoft.com/office/officeart/2005/8/layout/vList2"/>
    <dgm:cxn modelId="{2F13DE81-D7D2-4417-AC50-F6D84EA88CB4}" type="presParOf" srcId="{C06A63A7-1197-43C4-9BB0-8A9298DE1FF9}" destId="{A20DFD53-E6A8-49FC-A402-18D815C38E85}" srcOrd="2" destOrd="0" presId="urn:microsoft.com/office/officeart/2005/8/layout/vList2"/>
    <dgm:cxn modelId="{9F9659CE-A0E2-416B-BA6F-D51894016E3B}" type="presParOf" srcId="{C06A63A7-1197-43C4-9BB0-8A9298DE1FF9}" destId="{9C6B1E79-A87A-4AAB-A7AE-5E60D5EDE1AD}" srcOrd="3" destOrd="0" presId="urn:microsoft.com/office/officeart/2005/8/layout/vList2"/>
    <dgm:cxn modelId="{6F998E11-593E-4F65-9001-64F1C26AC45A}" type="presParOf" srcId="{C06A63A7-1197-43C4-9BB0-8A9298DE1FF9}" destId="{7E450509-F95F-420B-983A-2601D4EE407F}" srcOrd="4" destOrd="0" presId="urn:microsoft.com/office/officeart/2005/8/layout/vList2"/>
    <dgm:cxn modelId="{D5F5E079-257B-43CB-A8EE-54C336450E68}" type="presParOf" srcId="{C06A63A7-1197-43C4-9BB0-8A9298DE1FF9}" destId="{5FEB2D25-7590-41B0-9741-A9EE0397229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84F42A-9E91-47FD-8ECF-FEE03130D9D4}" type="doc">
      <dgm:prSet loTypeId="urn:microsoft.com/office/officeart/2005/8/layout/process1" loCatId="process" qsTypeId="urn:microsoft.com/office/officeart/2005/8/quickstyle/simple1" qsCatId="simple" csTypeId="urn:microsoft.com/office/officeart/2005/8/colors/accent2_1" csCatId="accent2" phldr="1"/>
      <dgm:spPr/>
    </dgm:pt>
    <dgm:pt modelId="{F3DAA513-1109-4396-ACBB-6FCA1DA37C02}">
      <dgm:prSet phldrT="[文本]" custT="1"/>
      <dgm:spPr/>
      <dgm:t>
        <a:bodyPr/>
        <a:lstStyle/>
        <a:p>
          <a:r>
            <a:rPr lang="zh-CN" altLang="en-US" sz="1400" dirty="0"/>
            <a:t>油气井下</a:t>
          </a:r>
          <a:endParaRPr lang="en-US" altLang="zh-CN" sz="1400" dirty="0"/>
        </a:p>
        <a:p>
          <a:r>
            <a:rPr lang="zh-CN" altLang="en-US" sz="1400" dirty="0"/>
            <a:t>脉冲放电</a:t>
          </a:r>
        </a:p>
      </dgm:t>
    </dgm:pt>
    <dgm:pt modelId="{CFCF7A89-C0D1-46E1-9217-19C01E991ED9}" type="parTrans" cxnId="{3DF5D701-5E58-42A8-A26E-28586993C789}">
      <dgm:prSet/>
      <dgm:spPr/>
      <dgm:t>
        <a:bodyPr/>
        <a:lstStyle/>
        <a:p>
          <a:endParaRPr lang="zh-CN" altLang="en-US"/>
        </a:p>
      </dgm:t>
    </dgm:pt>
    <dgm:pt modelId="{45E7269B-F0EB-47C3-B64B-86FFE7E23863}" type="sibTrans" cxnId="{3DF5D701-5E58-42A8-A26E-28586993C789}">
      <dgm:prSet/>
      <dgm:spPr/>
      <dgm:t>
        <a:bodyPr/>
        <a:lstStyle/>
        <a:p>
          <a:endParaRPr lang="zh-CN" altLang="en-US"/>
        </a:p>
      </dgm:t>
    </dgm:pt>
    <dgm:pt modelId="{805909D0-2EDC-4B5A-8CA7-25732CC7412B}">
      <dgm:prSet phldrT="[文本]" custT="1"/>
      <dgm:spPr/>
      <dgm:t>
        <a:bodyPr/>
        <a:lstStyle/>
        <a:p>
          <a:r>
            <a:rPr lang="zh-CN" altLang="en-US" sz="1400" dirty="0"/>
            <a:t>液体受热</a:t>
          </a:r>
          <a:endParaRPr lang="en-US" altLang="zh-CN" sz="1400" dirty="0"/>
        </a:p>
        <a:p>
          <a:r>
            <a:rPr lang="zh-CN" altLang="en-US" sz="1400" dirty="0"/>
            <a:t>等离子体膨胀</a:t>
          </a:r>
        </a:p>
      </dgm:t>
    </dgm:pt>
    <dgm:pt modelId="{C0A9F98E-B13D-4EF3-9DB4-D44E354743DB}" type="parTrans" cxnId="{3A0F843A-9060-40EA-84B1-C1FA440417D3}">
      <dgm:prSet/>
      <dgm:spPr/>
      <dgm:t>
        <a:bodyPr/>
        <a:lstStyle/>
        <a:p>
          <a:endParaRPr lang="zh-CN" altLang="en-US"/>
        </a:p>
      </dgm:t>
    </dgm:pt>
    <dgm:pt modelId="{7BCDE0B3-4782-4E2C-BEB2-839839F90D99}" type="sibTrans" cxnId="{3A0F843A-9060-40EA-84B1-C1FA440417D3}">
      <dgm:prSet/>
      <dgm:spPr/>
      <dgm:t>
        <a:bodyPr/>
        <a:lstStyle/>
        <a:p>
          <a:endParaRPr lang="zh-CN" altLang="en-US"/>
        </a:p>
      </dgm:t>
    </dgm:pt>
    <dgm:pt modelId="{800D3ED7-5A89-4E1D-AF92-840C47367561}">
      <dgm:prSet phldrT="[文本]" custT="1"/>
      <dgm:spPr/>
      <dgm:t>
        <a:bodyPr/>
        <a:lstStyle/>
        <a:p>
          <a:r>
            <a:rPr lang="zh-CN" altLang="en-US" sz="1400" dirty="0"/>
            <a:t>球面冲击波</a:t>
          </a:r>
          <a:endParaRPr lang="en-US" altLang="zh-CN" sz="1400" dirty="0"/>
        </a:p>
        <a:p>
          <a:r>
            <a:rPr lang="zh-CN" altLang="en-US" sz="1400" dirty="0"/>
            <a:t>向外传播</a:t>
          </a:r>
        </a:p>
      </dgm:t>
    </dgm:pt>
    <dgm:pt modelId="{0FB57C38-0B18-4FA6-A62B-4BA51114981E}" type="parTrans" cxnId="{BCD9812B-3C3E-4F81-BC9F-EA4C31C82834}">
      <dgm:prSet/>
      <dgm:spPr/>
      <dgm:t>
        <a:bodyPr/>
        <a:lstStyle/>
        <a:p>
          <a:endParaRPr lang="zh-CN" altLang="en-US"/>
        </a:p>
      </dgm:t>
    </dgm:pt>
    <dgm:pt modelId="{21742459-B275-4CE3-BC1B-9B979CE8CC75}" type="sibTrans" cxnId="{BCD9812B-3C3E-4F81-BC9F-EA4C31C82834}">
      <dgm:prSet/>
      <dgm:spPr/>
      <dgm:t>
        <a:bodyPr/>
        <a:lstStyle/>
        <a:p>
          <a:endParaRPr lang="zh-CN" altLang="en-US"/>
        </a:p>
      </dgm:t>
    </dgm:pt>
    <dgm:pt modelId="{2D2DA9DA-9435-4800-AD81-5F6461A9B878}">
      <dgm:prSet phldrT="[文本]" custT="1"/>
      <dgm:spPr/>
      <dgm:t>
        <a:bodyPr/>
        <a:lstStyle/>
        <a:p>
          <a:r>
            <a:rPr lang="zh-CN" altLang="en-US" sz="1400" dirty="0"/>
            <a:t>冲击波</a:t>
          </a:r>
          <a:endParaRPr lang="en-US" altLang="zh-CN" sz="1400" dirty="0"/>
        </a:p>
        <a:p>
          <a:r>
            <a:rPr lang="zh-CN" altLang="en-US" sz="1400" dirty="0"/>
            <a:t>作用储层</a:t>
          </a:r>
        </a:p>
      </dgm:t>
    </dgm:pt>
    <dgm:pt modelId="{3EE4E7E5-6F6A-45F9-AB88-00087C51701D}" type="parTrans" cxnId="{43B0897C-FF7C-48C0-B08F-40A7DE612FBC}">
      <dgm:prSet/>
      <dgm:spPr/>
      <dgm:t>
        <a:bodyPr/>
        <a:lstStyle/>
        <a:p>
          <a:endParaRPr lang="zh-CN" altLang="en-US"/>
        </a:p>
      </dgm:t>
    </dgm:pt>
    <dgm:pt modelId="{6551C627-4FD3-4AFD-9EF3-E2DCDBE82F5B}" type="sibTrans" cxnId="{43B0897C-FF7C-48C0-B08F-40A7DE612FBC}">
      <dgm:prSet/>
      <dgm:spPr/>
      <dgm:t>
        <a:bodyPr/>
        <a:lstStyle/>
        <a:p>
          <a:endParaRPr lang="zh-CN" altLang="en-US"/>
        </a:p>
      </dgm:t>
    </dgm:pt>
    <dgm:pt modelId="{4D91D317-EC16-4E93-8DC8-33EA170674C1}" type="pres">
      <dgm:prSet presAssocID="{4F84F42A-9E91-47FD-8ECF-FEE03130D9D4}" presName="Name0" presStyleCnt="0">
        <dgm:presLayoutVars>
          <dgm:dir/>
          <dgm:resizeHandles val="exact"/>
        </dgm:presLayoutVars>
      </dgm:prSet>
      <dgm:spPr/>
    </dgm:pt>
    <dgm:pt modelId="{5AC93225-E68F-46FF-B2EA-D88B7FD97013}" type="pres">
      <dgm:prSet presAssocID="{F3DAA513-1109-4396-ACBB-6FCA1DA37C02}" presName="node" presStyleLbl="node1" presStyleIdx="0" presStyleCnt="4">
        <dgm:presLayoutVars>
          <dgm:bulletEnabled val="1"/>
        </dgm:presLayoutVars>
      </dgm:prSet>
      <dgm:spPr/>
    </dgm:pt>
    <dgm:pt modelId="{D6EEED3C-3002-4B92-B267-F6EC90AD36D9}" type="pres">
      <dgm:prSet presAssocID="{45E7269B-F0EB-47C3-B64B-86FFE7E23863}" presName="sibTrans" presStyleLbl="sibTrans2D1" presStyleIdx="0" presStyleCnt="3"/>
      <dgm:spPr/>
    </dgm:pt>
    <dgm:pt modelId="{C74C8CC2-1638-4554-A012-8C4105674571}" type="pres">
      <dgm:prSet presAssocID="{45E7269B-F0EB-47C3-B64B-86FFE7E23863}" presName="connectorText" presStyleLbl="sibTrans2D1" presStyleIdx="0" presStyleCnt="3"/>
      <dgm:spPr/>
    </dgm:pt>
    <dgm:pt modelId="{0E55622C-0DC9-47D1-9835-BB14E10424E5}" type="pres">
      <dgm:prSet presAssocID="{805909D0-2EDC-4B5A-8CA7-25732CC7412B}" presName="node" presStyleLbl="node1" presStyleIdx="1" presStyleCnt="4">
        <dgm:presLayoutVars>
          <dgm:bulletEnabled val="1"/>
        </dgm:presLayoutVars>
      </dgm:prSet>
      <dgm:spPr/>
    </dgm:pt>
    <dgm:pt modelId="{26D73617-FD22-4060-A262-303F30256389}" type="pres">
      <dgm:prSet presAssocID="{7BCDE0B3-4782-4E2C-BEB2-839839F90D99}" presName="sibTrans" presStyleLbl="sibTrans2D1" presStyleIdx="1" presStyleCnt="3"/>
      <dgm:spPr/>
    </dgm:pt>
    <dgm:pt modelId="{44EBEF4C-5661-49E3-A5FF-20200A212771}" type="pres">
      <dgm:prSet presAssocID="{7BCDE0B3-4782-4E2C-BEB2-839839F90D99}" presName="connectorText" presStyleLbl="sibTrans2D1" presStyleIdx="1" presStyleCnt="3"/>
      <dgm:spPr/>
    </dgm:pt>
    <dgm:pt modelId="{7A34D396-0115-41AA-AD68-644AD92BD2EF}" type="pres">
      <dgm:prSet presAssocID="{800D3ED7-5A89-4E1D-AF92-840C47367561}" presName="node" presStyleLbl="node1" presStyleIdx="2" presStyleCnt="4">
        <dgm:presLayoutVars>
          <dgm:bulletEnabled val="1"/>
        </dgm:presLayoutVars>
      </dgm:prSet>
      <dgm:spPr/>
    </dgm:pt>
    <dgm:pt modelId="{7118FFE7-3A2F-4B82-9612-192D514D3EF0}" type="pres">
      <dgm:prSet presAssocID="{21742459-B275-4CE3-BC1B-9B979CE8CC75}" presName="sibTrans" presStyleLbl="sibTrans2D1" presStyleIdx="2" presStyleCnt="3"/>
      <dgm:spPr/>
    </dgm:pt>
    <dgm:pt modelId="{07A243A2-93D7-4FEE-B5E9-60E443D1C94D}" type="pres">
      <dgm:prSet presAssocID="{21742459-B275-4CE3-BC1B-9B979CE8CC75}" presName="connectorText" presStyleLbl="sibTrans2D1" presStyleIdx="2" presStyleCnt="3"/>
      <dgm:spPr/>
    </dgm:pt>
    <dgm:pt modelId="{49153EB8-7754-4319-BCBA-5966662B0783}" type="pres">
      <dgm:prSet presAssocID="{2D2DA9DA-9435-4800-AD81-5F6461A9B878}" presName="node" presStyleLbl="node1" presStyleIdx="3" presStyleCnt="4">
        <dgm:presLayoutVars>
          <dgm:bulletEnabled val="1"/>
        </dgm:presLayoutVars>
      </dgm:prSet>
      <dgm:spPr/>
    </dgm:pt>
  </dgm:ptLst>
  <dgm:cxnLst>
    <dgm:cxn modelId="{3DF5D701-5E58-42A8-A26E-28586993C789}" srcId="{4F84F42A-9E91-47FD-8ECF-FEE03130D9D4}" destId="{F3DAA513-1109-4396-ACBB-6FCA1DA37C02}" srcOrd="0" destOrd="0" parTransId="{CFCF7A89-C0D1-46E1-9217-19C01E991ED9}" sibTransId="{45E7269B-F0EB-47C3-B64B-86FFE7E23863}"/>
    <dgm:cxn modelId="{EFEC0912-68C3-4638-8446-6CDB49EEBCE6}" type="presOf" srcId="{45E7269B-F0EB-47C3-B64B-86FFE7E23863}" destId="{C74C8CC2-1638-4554-A012-8C4105674571}" srcOrd="1" destOrd="0" presId="urn:microsoft.com/office/officeart/2005/8/layout/process1"/>
    <dgm:cxn modelId="{9A44F526-3C37-4371-A5AF-3E39D6503F57}" type="presOf" srcId="{7BCDE0B3-4782-4E2C-BEB2-839839F90D99}" destId="{44EBEF4C-5661-49E3-A5FF-20200A212771}" srcOrd="1" destOrd="0" presId="urn:microsoft.com/office/officeart/2005/8/layout/process1"/>
    <dgm:cxn modelId="{BCD9812B-3C3E-4F81-BC9F-EA4C31C82834}" srcId="{4F84F42A-9E91-47FD-8ECF-FEE03130D9D4}" destId="{800D3ED7-5A89-4E1D-AF92-840C47367561}" srcOrd="2" destOrd="0" parTransId="{0FB57C38-0B18-4FA6-A62B-4BA51114981E}" sibTransId="{21742459-B275-4CE3-BC1B-9B979CE8CC75}"/>
    <dgm:cxn modelId="{3A0F843A-9060-40EA-84B1-C1FA440417D3}" srcId="{4F84F42A-9E91-47FD-8ECF-FEE03130D9D4}" destId="{805909D0-2EDC-4B5A-8CA7-25732CC7412B}" srcOrd="1" destOrd="0" parTransId="{C0A9F98E-B13D-4EF3-9DB4-D44E354743DB}" sibTransId="{7BCDE0B3-4782-4E2C-BEB2-839839F90D99}"/>
    <dgm:cxn modelId="{8D37CF3B-E99F-4A0D-8B73-DFC25AFBDB8C}" type="presOf" srcId="{805909D0-2EDC-4B5A-8CA7-25732CC7412B}" destId="{0E55622C-0DC9-47D1-9835-BB14E10424E5}" srcOrd="0" destOrd="0" presId="urn:microsoft.com/office/officeart/2005/8/layout/process1"/>
    <dgm:cxn modelId="{1964FE42-9622-4B5D-92DF-AA6183A12593}" type="presOf" srcId="{2D2DA9DA-9435-4800-AD81-5F6461A9B878}" destId="{49153EB8-7754-4319-BCBA-5966662B0783}" srcOrd="0" destOrd="0" presId="urn:microsoft.com/office/officeart/2005/8/layout/process1"/>
    <dgm:cxn modelId="{43B0897C-FF7C-48C0-B08F-40A7DE612FBC}" srcId="{4F84F42A-9E91-47FD-8ECF-FEE03130D9D4}" destId="{2D2DA9DA-9435-4800-AD81-5F6461A9B878}" srcOrd="3" destOrd="0" parTransId="{3EE4E7E5-6F6A-45F9-AB88-00087C51701D}" sibTransId="{6551C627-4FD3-4AFD-9EF3-E2DCDBE82F5B}"/>
    <dgm:cxn modelId="{9756B4A6-29D7-492B-9569-91A4DC41E7A3}" type="presOf" srcId="{7BCDE0B3-4782-4E2C-BEB2-839839F90D99}" destId="{26D73617-FD22-4060-A262-303F30256389}" srcOrd="0" destOrd="0" presId="urn:microsoft.com/office/officeart/2005/8/layout/process1"/>
    <dgm:cxn modelId="{CD43C3A6-30CA-4E83-B4FD-01905C3D5F31}" type="presOf" srcId="{F3DAA513-1109-4396-ACBB-6FCA1DA37C02}" destId="{5AC93225-E68F-46FF-B2EA-D88B7FD97013}" srcOrd="0" destOrd="0" presId="urn:microsoft.com/office/officeart/2005/8/layout/process1"/>
    <dgm:cxn modelId="{E07EFBC5-A2E6-4B9A-A272-CA23A09CBA6C}" type="presOf" srcId="{21742459-B275-4CE3-BC1B-9B979CE8CC75}" destId="{07A243A2-93D7-4FEE-B5E9-60E443D1C94D}" srcOrd="1" destOrd="0" presId="urn:microsoft.com/office/officeart/2005/8/layout/process1"/>
    <dgm:cxn modelId="{226095C8-0DB2-4D73-A399-5BFBB5538E73}" type="presOf" srcId="{21742459-B275-4CE3-BC1B-9B979CE8CC75}" destId="{7118FFE7-3A2F-4B82-9612-192D514D3EF0}" srcOrd="0" destOrd="0" presId="urn:microsoft.com/office/officeart/2005/8/layout/process1"/>
    <dgm:cxn modelId="{5103FCCA-37FF-4E38-9632-DFFF2706F9F1}" type="presOf" srcId="{45E7269B-F0EB-47C3-B64B-86FFE7E23863}" destId="{D6EEED3C-3002-4B92-B267-F6EC90AD36D9}" srcOrd="0" destOrd="0" presId="urn:microsoft.com/office/officeart/2005/8/layout/process1"/>
    <dgm:cxn modelId="{3A7916D9-38B5-4607-AD5C-447363CD00E3}" type="presOf" srcId="{4F84F42A-9E91-47FD-8ECF-FEE03130D9D4}" destId="{4D91D317-EC16-4E93-8DC8-33EA170674C1}" srcOrd="0" destOrd="0" presId="urn:microsoft.com/office/officeart/2005/8/layout/process1"/>
    <dgm:cxn modelId="{006EEBE7-10BD-4B3B-9860-F6AD64F27963}" type="presOf" srcId="{800D3ED7-5A89-4E1D-AF92-840C47367561}" destId="{7A34D396-0115-41AA-AD68-644AD92BD2EF}" srcOrd="0" destOrd="0" presId="urn:microsoft.com/office/officeart/2005/8/layout/process1"/>
    <dgm:cxn modelId="{0CA7D2BF-12EB-4379-89D5-D4D21B2FCD66}" type="presParOf" srcId="{4D91D317-EC16-4E93-8DC8-33EA170674C1}" destId="{5AC93225-E68F-46FF-B2EA-D88B7FD97013}" srcOrd="0" destOrd="0" presId="urn:microsoft.com/office/officeart/2005/8/layout/process1"/>
    <dgm:cxn modelId="{5887ADF4-C082-4567-8CD0-801AEF27FFCA}" type="presParOf" srcId="{4D91D317-EC16-4E93-8DC8-33EA170674C1}" destId="{D6EEED3C-3002-4B92-B267-F6EC90AD36D9}" srcOrd="1" destOrd="0" presId="urn:microsoft.com/office/officeart/2005/8/layout/process1"/>
    <dgm:cxn modelId="{366EEF0B-0EA5-4A26-9E4D-851B804A9ACC}" type="presParOf" srcId="{D6EEED3C-3002-4B92-B267-F6EC90AD36D9}" destId="{C74C8CC2-1638-4554-A012-8C4105674571}" srcOrd="0" destOrd="0" presId="urn:microsoft.com/office/officeart/2005/8/layout/process1"/>
    <dgm:cxn modelId="{7BD8DAC4-312A-4A85-B33C-2F6385D66242}" type="presParOf" srcId="{4D91D317-EC16-4E93-8DC8-33EA170674C1}" destId="{0E55622C-0DC9-47D1-9835-BB14E10424E5}" srcOrd="2" destOrd="0" presId="urn:microsoft.com/office/officeart/2005/8/layout/process1"/>
    <dgm:cxn modelId="{B63BE04C-EA39-499B-9F81-E9E38D0F0E19}" type="presParOf" srcId="{4D91D317-EC16-4E93-8DC8-33EA170674C1}" destId="{26D73617-FD22-4060-A262-303F30256389}" srcOrd="3" destOrd="0" presId="urn:microsoft.com/office/officeart/2005/8/layout/process1"/>
    <dgm:cxn modelId="{22066161-1BAA-40EA-9560-252E890B2B31}" type="presParOf" srcId="{26D73617-FD22-4060-A262-303F30256389}" destId="{44EBEF4C-5661-49E3-A5FF-20200A212771}" srcOrd="0" destOrd="0" presId="urn:microsoft.com/office/officeart/2005/8/layout/process1"/>
    <dgm:cxn modelId="{2D018ECD-8013-418E-9ADE-A98C15953C37}" type="presParOf" srcId="{4D91D317-EC16-4E93-8DC8-33EA170674C1}" destId="{7A34D396-0115-41AA-AD68-644AD92BD2EF}" srcOrd="4" destOrd="0" presId="urn:microsoft.com/office/officeart/2005/8/layout/process1"/>
    <dgm:cxn modelId="{191BB646-286C-4AA8-9FFA-997D5E81B868}" type="presParOf" srcId="{4D91D317-EC16-4E93-8DC8-33EA170674C1}" destId="{7118FFE7-3A2F-4B82-9612-192D514D3EF0}" srcOrd="5" destOrd="0" presId="urn:microsoft.com/office/officeart/2005/8/layout/process1"/>
    <dgm:cxn modelId="{A35301FD-1CED-417F-A78B-00DBB1D0841A}" type="presParOf" srcId="{7118FFE7-3A2F-4B82-9612-192D514D3EF0}" destId="{07A243A2-93D7-4FEE-B5E9-60E443D1C94D}" srcOrd="0" destOrd="0" presId="urn:microsoft.com/office/officeart/2005/8/layout/process1"/>
    <dgm:cxn modelId="{56138EF6-559E-4F2D-93A2-9327C6BF446B}" type="presParOf" srcId="{4D91D317-EC16-4E93-8DC8-33EA170674C1}" destId="{49153EB8-7754-4319-BCBA-5966662B0783}" srcOrd="6"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5FA20-D227-48BE-8DEB-8EC38B82EA0A}">
      <dsp:nvSpPr>
        <dsp:cNvPr id="0" name=""/>
        <dsp:cNvSpPr/>
      </dsp:nvSpPr>
      <dsp:spPr>
        <a:xfrm>
          <a:off x="0" y="28505"/>
          <a:ext cx="2873827" cy="39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t>脉冲放电机理研究多</a:t>
          </a:r>
        </a:p>
      </dsp:txBody>
      <dsp:txXfrm>
        <a:off x="19331" y="47836"/>
        <a:ext cx="2835165" cy="357338"/>
      </dsp:txXfrm>
    </dsp:sp>
    <dsp:sp modelId="{44C3373A-CB42-49B0-A905-C93AB12A2EBF}">
      <dsp:nvSpPr>
        <dsp:cNvPr id="0" name=""/>
        <dsp:cNvSpPr/>
      </dsp:nvSpPr>
      <dsp:spPr>
        <a:xfrm>
          <a:off x="0" y="424505"/>
          <a:ext cx="2873827"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4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kern="1200" dirty="0"/>
            <a:t>冲击波对储层岩石作用研究少</a:t>
          </a:r>
        </a:p>
      </dsp:txBody>
      <dsp:txXfrm>
        <a:off x="0" y="424505"/>
        <a:ext cx="2873827" cy="430560"/>
      </dsp:txXfrm>
    </dsp:sp>
    <dsp:sp modelId="{A20DFD53-E6A8-49FC-A402-18D815C38E85}">
      <dsp:nvSpPr>
        <dsp:cNvPr id="0" name=""/>
        <dsp:cNvSpPr/>
      </dsp:nvSpPr>
      <dsp:spPr>
        <a:xfrm>
          <a:off x="0" y="855065"/>
          <a:ext cx="2873827" cy="39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t>致裂解堵效果定性研究多</a:t>
          </a:r>
        </a:p>
      </dsp:txBody>
      <dsp:txXfrm>
        <a:off x="19331" y="874396"/>
        <a:ext cx="2835165" cy="357338"/>
      </dsp:txXfrm>
    </dsp:sp>
    <dsp:sp modelId="{9C6B1E79-A87A-4AAB-A7AE-5E60D5EDE1AD}">
      <dsp:nvSpPr>
        <dsp:cNvPr id="0" name=""/>
        <dsp:cNvSpPr/>
      </dsp:nvSpPr>
      <dsp:spPr>
        <a:xfrm>
          <a:off x="0" y="1251066"/>
          <a:ext cx="2873827"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4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kern="1200" dirty="0"/>
            <a:t>孔隙渗透定量分析少</a:t>
          </a:r>
        </a:p>
      </dsp:txBody>
      <dsp:txXfrm>
        <a:off x="0" y="1251066"/>
        <a:ext cx="2873827" cy="430560"/>
      </dsp:txXfrm>
    </dsp:sp>
    <dsp:sp modelId="{7E450509-F95F-420B-983A-2601D4EE407F}">
      <dsp:nvSpPr>
        <dsp:cNvPr id="0" name=""/>
        <dsp:cNvSpPr/>
      </dsp:nvSpPr>
      <dsp:spPr>
        <a:xfrm>
          <a:off x="0" y="1681626"/>
          <a:ext cx="2873827" cy="3960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t>油气增产结果研究多</a:t>
          </a:r>
        </a:p>
      </dsp:txBody>
      <dsp:txXfrm>
        <a:off x="19331" y="1700957"/>
        <a:ext cx="2835165" cy="357338"/>
      </dsp:txXfrm>
    </dsp:sp>
    <dsp:sp modelId="{5FEB2D25-7590-41B0-9741-A9EE0397229C}">
      <dsp:nvSpPr>
        <dsp:cNvPr id="0" name=""/>
        <dsp:cNvSpPr/>
      </dsp:nvSpPr>
      <dsp:spPr>
        <a:xfrm>
          <a:off x="0" y="2077626"/>
          <a:ext cx="2873827"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4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kern="1200" dirty="0"/>
            <a:t>冲击波作用过程研究少</a:t>
          </a:r>
        </a:p>
      </dsp:txBody>
      <dsp:txXfrm>
        <a:off x="0" y="2077626"/>
        <a:ext cx="2873827" cy="43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93225-E68F-46FF-B2EA-D88B7FD97013}">
      <dsp:nvSpPr>
        <dsp:cNvPr id="0" name=""/>
        <dsp:cNvSpPr/>
      </dsp:nvSpPr>
      <dsp:spPr>
        <a:xfrm>
          <a:off x="2842" y="333969"/>
          <a:ext cx="1242913" cy="850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油气井下</a:t>
          </a:r>
          <a:endParaRPr lang="en-US" altLang="zh-CN" sz="1400" kern="1200" dirty="0"/>
        </a:p>
        <a:p>
          <a:pPr marL="0" lvl="0" indent="0" algn="ctr" defTabSz="622300">
            <a:lnSpc>
              <a:spcPct val="90000"/>
            </a:lnSpc>
            <a:spcBef>
              <a:spcPct val="0"/>
            </a:spcBef>
            <a:spcAft>
              <a:spcPct val="35000"/>
            </a:spcAft>
            <a:buNone/>
          </a:pPr>
          <a:r>
            <a:rPr lang="zh-CN" altLang="en-US" sz="1400" kern="1200" dirty="0"/>
            <a:t>脉冲放电</a:t>
          </a:r>
        </a:p>
      </dsp:txBody>
      <dsp:txXfrm>
        <a:off x="27756" y="358883"/>
        <a:ext cx="1193085" cy="800790"/>
      </dsp:txXfrm>
    </dsp:sp>
    <dsp:sp modelId="{D6EEED3C-3002-4B92-B267-F6EC90AD36D9}">
      <dsp:nvSpPr>
        <dsp:cNvPr id="0" name=""/>
        <dsp:cNvSpPr/>
      </dsp:nvSpPr>
      <dsp:spPr>
        <a:xfrm>
          <a:off x="1370047" y="605157"/>
          <a:ext cx="263497" cy="30824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CN" altLang="en-US" sz="1300" kern="1200"/>
        </a:p>
      </dsp:txBody>
      <dsp:txXfrm>
        <a:off x="1370047" y="666805"/>
        <a:ext cx="184448" cy="184946"/>
      </dsp:txXfrm>
    </dsp:sp>
    <dsp:sp modelId="{0E55622C-0DC9-47D1-9835-BB14E10424E5}">
      <dsp:nvSpPr>
        <dsp:cNvPr id="0" name=""/>
        <dsp:cNvSpPr/>
      </dsp:nvSpPr>
      <dsp:spPr>
        <a:xfrm>
          <a:off x="1742921" y="333969"/>
          <a:ext cx="1242913" cy="850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液体受热</a:t>
          </a:r>
          <a:endParaRPr lang="en-US" altLang="zh-CN" sz="1400" kern="1200" dirty="0"/>
        </a:p>
        <a:p>
          <a:pPr marL="0" lvl="0" indent="0" algn="ctr" defTabSz="622300">
            <a:lnSpc>
              <a:spcPct val="90000"/>
            </a:lnSpc>
            <a:spcBef>
              <a:spcPct val="0"/>
            </a:spcBef>
            <a:spcAft>
              <a:spcPct val="35000"/>
            </a:spcAft>
            <a:buNone/>
          </a:pPr>
          <a:r>
            <a:rPr lang="zh-CN" altLang="en-US" sz="1400" kern="1200" dirty="0"/>
            <a:t>等离子体膨胀</a:t>
          </a:r>
        </a:p>
      </dsp:txBody>
      <dsp:txXfrm>
        <a:off x="1767835" y="358883"/>
        <a:ext cx="1193085" cy="800790"/>
      </dsp:txXfrm>
    </dsp:sp>
    <dsp:sp modelId="{26D73617-FD22-4060-A262-303F30256389}">
      <dsp:nvSpPr>
        <dsp:cNvPr id="0" name=""/>
        <dsp:cNvSpPr/>
      </dsp:nvSpPr>
      <dsp:spPr>
        <a:xfrm>
          <a:off x="3110126" y="605157"/>
          <a:ext cx="263497" cy="30824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CN" altLang="en-US" sz="1300" kern="1200"/>
        </a:p>
      </dsp:txBody>
      <dsp:txXfrm>
        <a:off x="3110126" y="666805"/>
        <a:ext cx="184448" cy="184946"/>
      </dsp:txXfrm>
    </dsp:sp>
    <dsp:sp modelId="{7A34D396-0115-41AA-AD68-644AD92BD2EF}">
      <dsp:nvSpPr>
        <dsp:cNvPr id="0" name=""/>
        <dsp:cNvSpPr/>
      </dsp:nvSpPr>
      <dsp:spPr>
        <a:xfrm>
          <a:off x="3483000" y="333969"/>
          <a:ext cx="1242913" cy="850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球面冲击波</a:t>
          </a:r>
          <a:endParaRPr lang="en-US" altLang="zh-CN" sz="1400" kern="1200" dirty="0"/>
        </a:p>
        <a:p>
          <a:pPr marL="0" lvl="0" indent="0" algn="ctr" defTabSz="622300">
            <a:lnSpc>
              <a:spcPct val="90000"/>
            </a:lnSpc>
            <a:spcBef>
              <a:spcPct val="0"/>
            </a:spcBef>
            <a:spcAft>
              <a:spcPct val="35000"/>
            </a:spcAft>
            <a:buNone/>
          </a:pPr>
          <a:r>
            <a:rPr lang="zh-CN" altLang="en-US" sz="1400" kern="1200" dirty="0"/>
            <a:t>向外传播</a:t>
          </a:r>
        </a:p>
      </dsp:txBody>
      <dsp:txXfrm>
        <a:off x="3507914" y="358883"/>
        <a:ext cx="1193085" cy="800790"/>
      </dsp:txXfrm>
    </dsp:sp>
    <dsp:sp modelId="{7118FFE7-3A2F-4B82-9612-192D514D3EF0}">
      <dsp:nvSpPr>
        <dsp:cNvPr id="0" name=""/>
        <dsp:cNvSpPr/>
      </dsp:nvSpPr>
      <dsp:spPr>
        <a:xfrm>
          <a:off x="4850205" y="605157"/>
          <a:ext cx="263497" cy="30824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CN" altLang="en-US" sz="1300" kern="1200"/>
        </a:p>
      </dsp:txBody>
      <dsp:txXfrm>
        <a:off x="4850205" y="666805"/>
        <a:ext cx="184448" cy="184946"/>
      </dsp:txXfrm>
    </dsp:sp>
    <dsp:sp modelId="{49153EB8-7754-4319-BCBA-5966662B0783}">
      <dsp:nvSpPr>
        <dsp:cNvPr id="0" name=""/>
        <dsp:cNvSpPr/>
      </dsp:nvSpPr>
      <dsp:spPr>
        <a:xfrm>
          <a:off x="5223079" y="333969"/>
          <a:ext cx="1242913" cy="85061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冲击波</a:t>
          </a:r>
          <a:endParaRPr lang="en-US" altLang="zh-CN" sz="1400" kern="1200" dirty="0"/>
        </a:p>
        <a:p>
          <a:pPr marL="0" lvl="0" indent="0" algn="ctr" defTabSz="622300">
            <a:lnSpc>
              <a:spcPct val="90000"/>
            </a:lnSpc>
            <a:spcBef>
              <a:spcPct val="0"/>
            </a:spcBef>
            <a:spcAft>
              <a:spcPct val="35000"/>
            </a:spcAft>
            <a:buNone/>
          </a:pPr>
          <a:r>
            <a:rPr lang="zh-CN" altLang="en-US" sz="1400" kern="1200" dirty="0"/>
            <a:t>作用储层</a:t>
          </a:r>
        </a:p>
      </dsp:txBody>
      <dsp:txXfrm>
        <a:off x="5247993" y="358883"/>
        <a:ext cx="1193085" cy="8007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28D13-26FC-4530-9D3A-9D0CA85A8CBA}" type="datetimeFigureOut">
              <a:rPr lang="zh-CN" altLang="en-US" smtClean="0"/>
              <a:pPr/>
              <a:t>2021/9/30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C9B631-81E8-4019-838E-748D95B68351}" type="slidenum">
              <a:rPr lang="zh-CN" altLang="en-US" smtClean="0"/>
              <a:pPr/>
              <a:t>‹#›</a:t>
            </a:fld>
            <a:endParaRPr lang="zh-CN" altLang="en-US"/>
          </a:p>
        </p:txBody>
      </p:sp>
    </p:spTree>
    <p:extLst>
      <p:ext uri="{BB962C8B-B14F-4D97-AF65-F5344CB8AC3E}">
        <p14:creationId xmlns:p14="http://schemas.microsoft.com/office/powerpoint/2010/main" val="390179327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2C9B631-81E8-4019-838E-748D95B68351}" type="slidenum">
              <a:rPr lang="zh-CN" altLang="en-US" smtClean="0"/>
              <a:pPr/>
              <a:t>1</a:t>
            </a:fld>
            <a:endParaRPr lang="zh-CN" altLang="en-US"/>
          </a:p>
        </p:txBody>
      </p:sp>
    </p:spTree>
    <p:extLst>
      <p:ext uri="{BB962C8B-B14F-4D97-AF65-F5344CB8AC3E}">
        <p14:creationId xmlns:p14="http://schemas.microsoft.com/office/powerpoint/2010/main" val="1459715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10</a:t>
            </a:fld>
            <a:endParaRPr lang="zh-CN" altLang="en-US"/>
          </a:p>
        </p:txBody>
      </p:sp>
    </p:spTree>
    <p:extLst>
      <p:ext uri="{BB962C8B-B14F-4D97-AF65-F5344CB8AC3E}">
        <p14:creationId xmlns:p14="http://schemas.microsoft.com/office/powerpoint/2010/main" val="681294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11</a:t>
            </a:fld>
            <a:endParaRPr lang="zh-CN" altLang="en-US"/>
          </a:p>
        </p:txBody>
      </p:sp>
    </p:spTree>
    <p:extLst>
      <p:ext uri="{BB962C8B-B14F-4D97-AF65-F5344CB8AC3E}">
        <p14:creationId xmlns:p14="http://schemas.microsoft.com/office/powerpoint/2010/main" val="343226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12</a:t>
            </a:fld>
            <a:endParaRPr lang="zh-CN" altLang="en-US"/>
          </a:p>
        </p:txBody>
      </p:sp>
    </p:spTree>
    <p:extLst>
      <p:ext uri="{BB962C8B-B14F-4D97-AF65-F5344CB8AC3E}">
        <p14:creationId xmlns:p14="http://schemas.microsoft.com/office/powerpoint/2010/main" val="1851034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13</a:t>
            </a:fld>
            <a:endParaRPr lang="zh-CN" altLang="en-US"/>
          </a:p>
        </p:txBody>
      </p:sp>
    </p:spTree>
    <p:extLst>
      <p:ext uri="{BB962C8B-B14F-4D97-AF65-F5344CB8AC3E}">
        <p14:creationId xmlns:p14="http://schemas.microsoft.com/office/powerpoint/2010/main" val="2842877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14</a:t>
            </a:fld>
            <a:endParaRPr lang="zh-CN" altLang="en-US"/>
          </a:p>
        </p:txBody>
      </p:sp>
    </p:spTree>
    <p:extLst>
      <p:ext uri="{BB962C8B-B14F-4D97-AF65-F5344CB8AC3E}">
        <p14:creationId xmlns:p14="http://schemas.microsoft.com/office/powerpoint/2010/main" val="1234839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15</a:t>
            </a:fld>
            <a:endParaRPr lang="zh-CN" altLang="en-US"/>
          </a:p>
        </p:txBody>
      </p:sp>
    </p:spTree>
    <p:extLst>
      <p:ext uri="{BB962C8B-B14F-4D97-AF65-F5344CB8AC3E}">
        <p14:creationId xmlns:p14="http://schemas.microsoft.com/office/powerpoint/2010/main" val="3099643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16</a:t>
            </a:fld>
            <a:endParaRPr lang="zh-CN" altLang="en-US"/>
          </a:p>
        </p:txBody>
      </p:sp>
    </p:spTree>
    <p:extLst>
      <p:ext uri="{BB962C8B-B14F-4D97-AF65-F5344CB8AC3E}">
        <p14:creationId xmlns:p14="http://schemas.microsoft.com/office/powerpoint/2010/main" val="242768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17</a:t>
            </a:fld>
            <a:endParaRPr lang="zh-CN" altLang="en-US"/>
          </a:p>
        </p:txBody>
      </p:sp>
    </p:spTree>
    <p:extLst>
      <p:ext uri="{BB962C8B-B14F-4D97-AF65-F5344CB8AC3E}">
        <p14:creationId xmlns:p14="http://schemas.microsoft.com/office/powerpoint/2010/main" val="1934444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18</a:t>
            </a:fld>
            <a:endParaRPr lang="zh-CN" altLang="en-US"/>
          </a:p>
        </p:txBody>
      </p:sp>
    </p:spTree>
    <p:extLst>
      <p:ext uri="{BB962C8B-B14F-4D97-AF65-F5344CB8AC3E}">
        <p14:creationId xmlns:p14="http://schemas.microsoft.com/office/powerpoint/2010/main" val="3263122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19</a:t>
            </a:fld>
            <a:endParaRPr lang="zh-CN" altLang="en-US"/>
          </a:p>
        </p:txBody>
      </p:sp>
    </p:spTree>
    <p:extLst>
      <p:ext uri="{BB962C8B-B14F-4D97-AF65-F5344CB8AC3E}">
        <p14:creationId xmlns:p14="http://schemas.microsoft.com/office/powerpoint/2010/main" val="693540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2</a:t>
            </a:fld>
            <a:endParaRPr lang="zh-CN" altLang="en-US"/>
          </a:p>
        </p:txBody>
      </p:sp>
    </p:spTree>
    <p:extLst>
      <p:ext uri="{BB962C8B-B14F-4D97-AF65-F5344CB8AC3E}">
        <p14:creationId xmlns:p14="http://schemas.microsoft.com/office/powerpoint/2010/main" val="26094800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20</a:t>
            </a:fld>
            <a:endParaRPr lang="zh-CN" altLang="en-US"/>
          </a:p>
        </p:txBody>
      </p:sp>
    </p:spTree>
    <p:extLst>
      <p:ext uri="{BB962C8B-B14F-4D97-AF65-F5344CB8AC3E}">
        <p14:creationId xmlns:p14="http://schemas.microsoft.com/office/powerpoint/2010/main" val="2495238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120000"/>
              </a:lnSpc>
              <a:spcBef>
                <a:spcPct val="0"/>
              </a:spcBef>
              <a:defRPr/>
            </a:pPr>
            <a:endParaRPr lang="en-US" altLang="zh-CN" dirty="0">
              <a:solidFill>
                <a:schemeClr val="tx1">
                  <a:lumMod val="75000"/>
                  <a:lumOff val="25000"/>
                </a:schemeClr>
              </a:solidFill>
              <a:latin typeface="微软雅黑" pitchFamily="34" charset="-122"/>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3</a:t>
            </a:fld>
            <a:endParaRPr lang="zh-CN" altLang="en-US"/>
          </a:p>
        </p:txBody>
      </p:sp>
    </p:spTree>
    <p:extLst>
      <p:ext uri="{BB962C8B-B14F-4D97-AF65-F5344CB8AC3E}">
        <p14:creationId xmlns:p14="http://schemas.microsoft.com/office/powerpoint/2010/main" val="2325958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120000"/>
              </a:lnSpc>
              <a:spcBef>
                <a:spcPct val="0"/>
              </a:spcBef>
              <a:defRPr/>
            </a:pPr>
            <a:endParaRPr lang="en-US" altLang="zh-CN" dirty="0">
              <a:solidFill>
                <a:schemeClr val="tx1">
                  <a:lumMod val="75000"/>
                  <a:lumOff val="25000"/>
                </a:schemeClr>
              </a:solidFill>
              <a:latin typeface="微软雅黑" pitchFamily="34" charset="-122"/>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4</a:t>
            </a:fld>
            <a:endParaRPr lang="zh-CN" altLang="en-US"/>
          </a:p>
        </p:txBody>
      </p:sp>
    </p:spTree>
    <p:extLst>
      <p:ext uri="{BB962C8B-B14F-4D97-AF65-F5344CB8AC3E}">
        <p14:creationId xmlns:p14="http://schemas.microsoft.com/office/powerpoint/2010/main" val="4286388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lnSpc>
                <a:spcPct val="120000"/>
              </a:lnSpc>
              <a:spcBef>
                <a:spcPct val="0"/>
              </a:spcBef>
              <a:defRPr/>
            </a:pPr>
            <a:endParaRPr lang="en-US" altLang="zh-CN" dirty="0">
              <a:solidFill>
                <a:schemeClr val="tx1">
                  <a:lumMod val="75000"/>
                  <a:lumOff val="25000"/>
                </a:schemeClr>
              </a:solidFill>
              <a:latin typeface="微软雅黑" pitchFamily="34" charset="-122"/>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5</a:t>
            </a:fld>
            <a:endParaRPr lang="zh-CN" altLang="en-US"/>
          </a:p>
        </p:txBody>
      </p:sp>
    </p:spTree>
    <p:extLst>
      <p:ext uri="{BB962C8B-B14F-4D97-AF65-F5344CB8AC3E}">
        <p14:creationId xmlns:p14="http://schemas.microsoft.com/office/powerpoint/2010/main" val="1903591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6</a:t>
            </a:fld>
            <a:endParaRPr lang="zh-CN" altLang="en-US"/>
          </a:p>
        </p:txBody>
      </p:sp>
    </p:spTree>
    <p:extLst>
      <p:ext uri="{BB962C8B-B14F-4D97-AF65-F5344CB8AC3E}">
        <p14:creationId xmlns:p14="http://schemas.microsoft.com/office/powerpoint/2010/main" val="280954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2000" dirty="0">
              <a:latin typeface="Arial" charset="0"/>
            </a:endParaRPr>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7</a:t>
            </a:fld>
            <a:endParaRPr lang="zh-CN" altLang="en-US"/>
          </a:p>
        </p:txBody>
      </p:sp>
    </p:spTree>
    <p:extLst>
      <p:ext uri="{BB962C8B-B14F-4D97-AF65-F5344CB8AC3E}">
        <p14:creationId xmlns:p14="http://schemas.microsoft.com/office/powerpoint/2010/main" val="1529394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8</a:t>
            </a:fld>
            <a:endParaRPr lang="zh-CN" altLang="en-US"/>
          </a:p>
        </p:txBody>
      </p:sp>
    </p:spTree>
    <p:extLst>
      <p:ext uri="{BB962C8B-B14F-4D97-AF65-F5344CB8AC3E}">
        <p14:creationId xmlns:p14="http://schemas.microsoft.com/office/powerpoint/2010/main" val="144472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9B631-81E8-4019-838E-748D95B68351}" type="slidenum">
              <a:rPr lang="zh-CN" altLang="en-US" smtClean="0"/>
              <a:pPr/>
              <a:t>9</a:t>
            </a:fld>
            <a:endParaRPr lang="zh-CN" altLang="en-US"/>
          </a:p>
        </p:txBody>
      </p:sp>
    </p:spTree>
    <p:extLst>
      <p:ext uri="{BB962C8B-B14F-4D97-AF65-F5344CB8AC3E}">
        <p14:creationId xmlns:p14="http://schemas.microsoft.com/office/powerpoint/2010/main" val="751641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854725" y="773443"/>
            <a:ext cx="7434551"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4425042" y="4838923"/>
            <a:ext cx="293917" cy="1650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457200" y="4767264"/>
            <a:ext cx="2133600" cy="273844"/>
          </a:xfrm>
          <a:prstGeom prst="rect">
            <a:avLst/>
          </a:prstGeom>
        </p:spPr>
        <p:txBody>
          <a:bodyPr/>
          <a:lstStyle/>
          <a:p>
            <a:pPr>
              <a:defRPr/>
            </a:pPr>
            <a:fld id="{3E729073-8FFE-4F18-B513-07581FC6638E}" type="datetime1">
              <a:rPr lang="en-US" altLang="zh-CN" smtClean="0">
                <a:solidFill>
                  <a:prstClr val="black">
                    <a:tint val="75000"/>
                  </a:prstClr>
                </a:solidFill>
              </a:rPr>
              <a:pPr>
                <a:defRPr/>
              </a:pPr>
              <a:t>9/30/2021</a:t>
            </a:fld>
            <a:endParaRPr lang="en-US">
              <a:solidFill>
                <a:prstClr val="black">
                  <a:tint val="75000"/>
                </a:prstClr>
              </a:solidFill>
            </a:endParaRPr>
          </a:p>
        </p:txBody>
      </p:sp>
      <p:sp>
        <p:nvSpPr>
          <p:cNvPr id="9" name="灯片编号占位符 8"/>
          <p:cNvSpPr>
            <a:spLocks noGrp="1"/>
          </p:cNvSpPr>
          <p:nvPr>
            <p:ph type="sldNum" sz="quarter" idx="12"/>
          </p:nvPr>
        </p:nvSpPr>
        <p:spPr>
          <a:xfrm>
            <a:off x="3505200" y="4797170"/>
            <a:ext cx="2133600" cy="273844"/>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a:solidFill>
                <a:prstClr val="black">
                  <a:tint val="75000"/>
                </a:prstClr>
              </a:solidFill>
            </a:endParaRPr>
          </a:p>
        </p:txBody>
      </p:sp>
      <p:pic>
        <p:nvPicPr>
          <p:cNvPr id="8" name="Picture 2" descr="C:\Users\AOC\Desktop\微信图片_2019111416585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43700" y="25400"/>
            <a:ext cx="2400300" cy="59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15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descr="C:\Users\AOC\Desktop\微信图片_2019111416585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43700" y="25400"/>
            <a:ext cx="2400300" cy="59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8101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7" name="Picture 2" descr="C:\Users\AOC\Desktop\微信图片_20191114165851.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743700" y="25400"/>
            <a:ext cx="2400300" cy="59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133273"/>
      </p:ext>
    </p:extLst>
  </p:cSld>
  <p:clrMap bg1="lt1" tx1="dk1" bg2="lt2" tx2="dk2" accent1="accent1" accent2="accent2" accent3="accent3" accent4="accent4" accent5="accent5" accent6="accent6" hlink="hlink" folHlink="folHlink"/>
  <p:sldLayoutIdLst>
    <p:sldLayoutId id="2147483667" r:id="rId1"/>
    <p:sldLayoutId id="2147483672" r:id="rId2"/>
  </p:sldLayoutIdLst>
  <p:hf hdr="0" ftr="0" dt="0"/>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package" Target="../embeddings/Microsoft_Visio_Drawing.vsdx"/><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emf"/><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0" y="11303"/>
            <a:ext cx="2723154" cy="5132197"/>
          </a:xfrm>
          <a:prstGeom prst="rect">
            <a:avLst/>
          </a:prstGeom>
        </p:spPr>
      </p:pic>
      <p:sp>
        <p:nvSpPr>
          <p:cNvPr id="6" name="对角圆角矩形 5"/>
          <p:cNvSpPr/>
          <p:nvPr/>
        </p:nvSpPr>
        <p:spPr>
          <a:xfrm>
            <a:off x="2594821" y="1167619"/>
            <a:ext cx="6508978" cy="3239346"/>
          </a:xfrm>
          <a:prstGeom prst="round2DiagRect">
            <a:avLst/>
          </a:prstGeom>
          <a:solidFill>
            <a:schemeClr val="accent4">
              <a:lumMod val="7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42"/>
          <p:cNvSpPr txBox="1"/>
          <p:nvPr/>
        </p:nvSpPr>
        <p:spPr>
          <a:xfrm>
            <a:off x="2750511" y="1263613"/>
            <a:ext cx="6197597" cy="1423467"/>
          </a:xfrm>
          <a:prstGeom prst="rect">
            <a:avLst/>
          </a:prstGeom>
          <a:noFill/>
        </p:spPr>
        <p:txBody>
          <a:bodyPr wrap="square" lIns="68580" tIns="34290" rIns="68580" bIns="34290" rtlCol="0">
            <a:spAutoFit/>
          </a:bodyPr>
          <a:lstStyle/>
          <a:p>
            <a:pPr algn="ctr">
              <a:defRPr/>
            </a:pPr>
            <a:r>
              <a:rPr lang="zh-CN" altLang="en-US" sz="4400" b="1" dirty="0">
                <a:solidFill>
                  <a:schemeClr val="bg1"/>
                </a:solidFill>
                <a:latin typeface="+mn-ea"/>
              </a:rPr>
              <a:t>水中脉冲放电对油气储层岩石特性的影响研究</a:t>
            </a:r>
            <a:endParaRPr lang="zh-CN" altLang="en-US" sz="3200" b="1" dirty="0">
              <a:solidFill>
                <a:schemeClr val="bg1"/>
              </a:solidFill>
              <a:latin typeface="+mn-ea"/>
            </a:endParaRPr>
          </a:p>
        </p:txBody>
      </p:sp>
      <p:sp>
        <p:nvSpPr>
          <p:cNvPr id="14" name="TextBox 13"/>
          <p:cNvSpPr txBox="1"/>
          <p:nvPr/>
        </p:nvSpPr>
        <p:spPr>
          <a:xfrm>
            <a:off x="3338624" y="3133247"/>
            <a:ext cx="5171676" cy="624145"/>
          </a:xfrm>
          <a:prstGeom prst="rect">
            <a:avLst/>
          </a:prstGeom>
          <a:noFill/>
        </p:spPr>
        <p:txBody>
          <a:bodyPr wrap="square" rtlCol="0">
            <a:spAutoFit/>
          </a:bodyPr>
          <a:lstStyle/>
          <a:p>
            <a:pPr algn="ctr">
              <a:lnSpc>
                <a:spcPct val="130000"/>
              </a:lnSpc>
            </a:pPr>
            <a:r>
              <a:rPr lang="zh-CN" altLang="en-US" dirty="0">
                <a:solidFill>
                  <a:schemeClr val="bg1"/>
                </a:solidFill>
              </a:rPr>
              <a:t>清华四川能源互联网研究院</a:t>
            </a:r>
            <a:endParaRPr lang="en-US" altLang="zh-CN" dirty="0">
              <a:solidFill>
                <a:schemeClr val="bg1"/>
              </a:solidFill>
            </a:endParaRPr>
          </a:p>
          <a:p>
            <a:pPr algn="ctr">
              <a:lnSpc>
                <a:spcPct val="130000"/>
              </a:lnSpc>
            </a:pPr>
            <a:r>
              <a:rPr lang="en-US" altLang="zh-CN" dirty="0">
                <a:solidFill>
                  <a:schemeClr val="bg1"/>
                </a:solidFill>
              </a:rPr>
              <a:t>2021</a:t>
            </a:r>
            <a:r>
              <a:rPr lang="zh-CN" altLang="en-US" dirty="0">
                <a:solidFill>
                  <a:schemeClr val="bg1"/>
                </a:solidFill>
              </a:rPr>
              <a:t>年</a:t>
            </a:r>
            <a:r>
              <a:rPr lang="en-US" altLang="zh-CN" dirty="0">
                <a:solidFill>
                  <a:schemeClr val="bg1"/>
                </a:solidFill>
              </a:rPr>
              <a:t>10</a:t>
            </a:r>
            <a:r>
              <a:rPr lang="zh-CN" altLang="en-US" dirty="0">
                <a:solidFill>
                  <a:schemeClr val="bg1"/>
                </a:solidFill>
              </a:rPr>
              <a:t>月</a:t>
            </a:r>
          </a:p>
        </p:txBody>
      </p:sp>
    </p:spTree>
    <p:custDataLst>
      <p:tags r:id="rId1"/>
    </p:custDataLst>
    <p:extLst>
      <p:ext uri="{BB962C8B-B14F-4D97-AF65-F5344CB8AC3E}">
        <p14:creationId xmlns:p14="http://schemas.microsoft.com/office/powerpoint/2010/main" val="36486078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E180D4A7-C9FB-4DFB-919C-405C955672EB}">
      <p14:showEvtLst xmlns:p14="http://schemas.microsoft.com/office/powerpoint/2010/main">
        <p14:playEvt time="0"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实验装置</a:t>
            </a:r>
            <a:endParaRPr lang="en-US" altLang="zh-CN" sz="2000" b="1" dirty="0">
              <a:solidFill>
                <a:schemeClr val="tx1">
                  <a:lumMod val="65000"/>
                  <a:lumOff val="35000"/>
                </a:schemeClr>
              </a:solidFill>
              <a:latin typeface="+mn-ea"/>
            </a:endParaRPr>
          </a:p>
        </p:txBody>
      </p:sp>
      <p:graphicFrame>
        <p:nvGraphicFramePr>
          <p:cNvPr id="3" name="对象 2">
            <a:extLst>
              <a:ext uri="{FF2B5EF4-FFF2-40B4-BE49-F238E27FC236}">
                <a16:creationId xmlns:a16="http://schemas.microsoft.com/office/drawing/2014/main" id="{16DEAE22-5C44-482F-BD4B-8F1AEEF5436B}"/>
              </a:ext>
            </a:extLst>
          </p:cNvPr>
          <p:cNvGraphicFramePr>
            <a:graphicFrameLocks noChangeAspect="1"/>
          </p:cNvGraphicFramePr>
          <p:nvPr>
            <p:extLst>
              <p:ext uri="{D42A27DB-BD31-4B8C-83A1-F6EECF244321}">
                <p14:modId xmlns:p14="http://schemas.microsoft.com/office/powerpoint/2010/main" val="2529255293"/>
              </p:ext>
            </p:extLst>
          </p:nvPr>
        </p:nvGraphicFramePr>
        <p:xfrm>
          <a:off x="866007" y="1045030"/>
          <a:ext cx="5518464" cy="2071401"/>
        </p:xfrm>
        <a:graphic>
          <a:graphicData uri="http://schemas.openxmlformats.org/presentationml/2006/ole">
            <mc:AlternateContent xmlns:mc="http://schemas.openxmlformats.org/markup-compatibility/2006">
              <mc:Choice xmlns:v="urn:schemas-microsoft-com:vml" Requires="v">
                <p:oleObj name="Visio" r:id="rId3" imgW="5539563" imgH="2079999" progId="Visio.Drawing.15">
                  <p:embed/>
                </p:oleObj>
              </mc:Choice>
              <mc:Fallback>
                <p:oleObj name="Visio" r:id="rId3" imgW="5539563" imgH="2079999"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07" y="1045030"/>
                        <a:ext cx="5518464" cy="2071401"/>
                      </a:xfrm>
                      <a:prstGeom prst="rect">
                        <a:avLst/>
                      </a:prstGeom>
                      <a:noFill/>
                    </p:spPr>
                  </p:pic>
                </p:oleObj>
              </mc:Fallback>
            </mc:AlternateContent>
          </a:graphicData>
        </a:graphic>
      </p:graphicFrame>
      <p:pic>
        <p:nvPicPr>
          <p:cNvPr id="8" name="图片 7">
            <a:extLst>
              <a:ext uri="{FF2B5EF4-FFF2-40B4-BE49-F238E27FC236}">
                <a16:creationId xmlns:a16="http://schemas.microsoft.com/office/drawing/2014/main" id="{ACC84668-36A8-4441-ACBF-27642BD6CD3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6499638" y="1338077"/>
            <a:ext cx="2071401" cy="1485307"/>
          </a:xfrm>
          <a:prstGeom prst="rect">
            <a:avLst/>
          </a:prstGeom>
          <a:noFill/>
          <a:ln>
            <a:noFill/>
          </a:ln>
        </p:spPr>
      </p:pic>
      <p:sp>
        <p:nvSpPr>
          <p:cNvPr id="9" name="文本框 8">
            <a:extLst>
              <a:ext uri="{FF2B5EF4-FFF2-40B4-BE49-F238E27FC236}">
                <a16:creationId xmlns:a16="http://schemas.microsoft.com/office/drawing/2014/main" id="{B0FE800A-D487-4A2B-B512-CDA88A612FC7}"/>
              </a:ext>
            </a:extLst>
          </p:cNvPr>
          <p:cNvSpPr txBox="1"/>
          <p:nvPr/>
        </p:nvSpPr>
        <p:spPr>
          <a:xfrm>
            <a:off x="866007" y="3313263"/>
            <a:ext cx="4572000" cy="1346907"/>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zh-CN" sz="1400" kern="100" dirty="0">
                <a:solidFill>
                  <a:srgbClr val="404040"/>
                </a:solidFill>
                <a:effectLst/>
                <a:latin typeface="+mn-ea"/>
                <a:cs typeface="Times New Roman" panose="02020603050405020304" pitchFamily="18" charset="0"/>
              </a:rPr>
              <a:t>储能电容</a:t>
            </a:r>
            <a:r>
              <a:rPr lang="zh-CN" altLang="en-US" sz="1400" kern="100" dirty="0">
                <a:solidFill>
                  <a:srgbClr val="404040"/>
                </a:solidFill>
                <a:effectLst/>
                <a:latin typeface="+mn-ea"/>
                <a:cs typeface="Times New Roman" panose="02020603050405020304" pitchFamily="18" charset="0"/>
              </a:rPr>
              <a:t>：</a:t>
            </a:r>
            <a:r>
              <a:rPr lang="en-US" altLang="zh-CN" sz="1400" kern="100" dirty="0">
                <a:solidFill>
                  <a:srgbClr val="404040"/>
                </a:solidFill>
                <a:effectLst/>
                <a:latin typeface="+mn-ea"/>
              </a:rPr>
              <a:t>50~200μF</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zh-CN" sz="1400" kern="100" dirty="0">
                <a:solidFill>
                  <a:srgbClr val="404040"/>
                </a:solidFill>
                <a:effectLst/>
                <a:latin typeface="+mn-ea"/>
                <a:cs typeface="Times New Roman" panose="02020603050405020304" pitchFamily="18" charset="0"/>
              </a:rPr>
              <a:t>充电电压</a:t>
            </a:r>
            <a:r>
              <a:rPr lang="zh-CN" altLang="en-US" sz="1400" kern="100" dirty="0">
                <a:solidFill>
                  <a:srgbClr val="404040"/>
                </a:solidFill>
                <a:effectLst/>
                <a:latin typeface="+mn-ea"/>
                <a:cs typeface="Times New Roman" panose="02020603050405020304" pitchFamily="18" charset="0"/>
              </a:rPr>
              <a:t>：</a:t>
            </a:r>
            <a:r>
              <a:rPr lang="en-US" altLang="zh-CN" sz="1400" kern="100" dirty="0">
                <a:solidFill>
                  <a:srgbClr val="404040"/>
                </a:solidFill>
                <a:effectLst/>
                <a:latin typeface="+mn-ea"/>
              </a:rPr>
              <a:t>1~10kV</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zh-CN" sz="1400" kern="100" dirty="0">
                <a:solidFill>
                  <a:srgbClr val="404040"/>
                </a:solidFill>
                <a:effectLst/>
                <a:latin typeface="+mn-ea"/>
                <a:cs typeface="Times New Roman" panose="02020603050405020304" pitchFamily="18" charset="0"/>
              </a:rPr>
              <a:t>最大储能</a:t>
            </a:r>
            <a:r>
              <a:rPr lang="zh-CN" altLang="en-US" sz="1400" kern="100" dirty="0">
                <a:solidFill>
                  <a:srgbClr val="404040"/>
                </a:solidFill>
                <a:effectLst/>
                <a:latin typeface="+mn-ea"/>
                <a:cs typeface="Times New Roman" panose="02020603050405020304" pitchFamily="18" charset="0"/>
              </a:rPr>
              <a:t>：</a:t>
            </a:r>
            <a:r>
              <a:rPr lang="en-US" altLang="zh-CN" sz="1400" kern="100" dirty="0">
                <a:solidFill>
                  <a:srgbClr val="404040"/>
                </a:solidFill>
                <a:effectLst/>
                <a:latin typeface="+mn-ea"/>
              </a:rPr>
              <a:t>10kJ</a:t>
            </a:r>
          </a:p>
          <a:p>
            <a:pPr marL="285750" indent="-285750">
              <a:lnSpc>
                <a:spcPct val="150000"/>
              </a:lnSpc>
              <a:buFont typeface="Wingdings" panose="05000000000000000000" pitchFamily="2" charset="2"/>
              <a:buChar char="Ø"/>
            </a:pPr>
            <a:r>
              <a:rPr lang="zh-CN" altLang="en-US" sz="1400" kern="100" dirty="0">
                <a:solidFill>
                  <a:srgbClr val="404040"/>
                </a:solidFill>
                <a:effectLst/>
                <a:latin typeface="+mn-ea"/>
                <a:cs typeface="Times New Roman" panose="02020603050405020304" pitchFamily="18" charset="0"/>
              </a:rPr>
              <a:t>测量</a:t>
            </a:r>
            <a:r>
              <a:rPr lang="zh-CN" altLang="zh-CN" sz="1400" kern="100" dirty="0">
                <a:solidFill>
                  <a:srgbClr val="404040"/>
                </a:solidFill>
                <a:effectLst/>
                <a:latin typeface="+mn-ea"/>
                <a:cs typeface="Times New Roman" panose="02020603050405020304" pitchFamily="18" charset="0"/>
              </a:rPr>
              <a:t>探头与放电中心的距离</a:t>
            </a:r>
            <a:r>
              <a:rPr lang="zh-CN" altLang="en-US" sz="1400" kern="100" dirty="0">
                <a:solidFill>
                  <a:srgbClr val="404040"/>
                </a:solidFill>
                <a:effectLst/>
                <a:latin typeface="+mn-ea"/>
                <a:cs typeface="Times New Roman" panose="02020603050405020304" pitchFamily="18" charset="0"/>
              </a:rPr>
              <a:t>：</a:t>
            </a:r>
            <a:r>
              <a:rPr lang="en-US" altLang="zh-CN" sz="1400" kern="100" dirty="0">
                <a:solidFill>
                  <a:srgbClr val="404040"/>
                </a:solidFill>
                <a:effectLst/>
                <a:latin typeface="+mn-ea"/>
              </a:rPr>
              <a:t>5~25cm</a:t>
            </a:r>
            <a:endParaRPr lang="zh-CN" altLang="en-US" dirty="0">
              <a:solidFill>
                <a:srgbClr val="404040"/>
              </a:solidFill>
              <a:latin typeface="+mn-ea"/>
            </a:endParaRPr>
          </a:p>
        </p:txBody>
      </p:sp>
    </p:spTree>
    <p:extLst>
      <p:ext uri="{BB962C8B-B14F-4D97-AF65-F5344CB8AC3E}">
        <p14:creationId xmlns:p14="http://schemas.microsoft.com/office/powerpoint/2010/main" val="1110205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实验样品</a:t>
            </a:r>
            <a:endParaRPr lang="en-US" altLang="zh-CN" sz="2000" b="1" dirty="0">
              <a:solidFill>
                <a:schemeClr val="tx1">
                  <a:lumMod val="65000"/>
                  <a:lumOff val="35000"/>
                </a:schemeClr>
              </a:solidFill>
              <a:latin typeface="+mn-ea"/>
            </a:endParaRPr>
          </a:p>
        </p:txBody>
      </p:sp>
      <p:sp>
        <p:nvSpPr>
          <p:cNvPr id="9" name="文本框 8">
            <a:extLst>
              <a:ext uri="{FF2B5EF4-FFF2-40B4-BE49-F238E27FC236}">
                <a16:creationId xmlns:a16="http://schemas.microsoft.com/office/drawing/2014/main" id="{B0FE800A-D487-4A2B-B512-CDA88A612FC7}"/>
              </a:ext>
            </a:extLst>
          </p:cNvPr>
          <p:cNvSpPr txBox="1"/>
          <p:nvPr/>
        </p:nvSpPr>
        <p:spPr>
          <a:xfrm>
            <a:off x="817021" y="1125235"/>
            <a:ext cx="4457005" cy="3285900"/>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sz="1400" kern="100" dirty="0">
                <a:solidFill>
                  <a:srgbClr val="404040"/>
                </a:solidFill>
                <a:effectLst/>
                <a:latin typeface="+mn-ea"/>
                <a:cs typeface="Times New Roman" panose="02020603050405020304" pitchFamily="18" charset="0"/>
              </a:rPr>
              <a:t>油气井岩心：在钻井过程中从井筒储层段直接取出，可以直接反映油气储层岩性</a:t>
            </a:r>
            <a:endParaRPr lang="en-US" altLang="zh-CN" sz="1400" kern="100" dirty="0">
              <a:solidFill>
                <a:srgbClr val="404040"/>
              </a:solidFill>
              <a:effectLst/>
              <a:latin typeface="+mn-ea"/>
              <a:cs typeface="Times New Roman" panose="02020603050405020304" pitchFamily="18" charset="0"/>
            </a:endParaRPr>
          </a:p>
          <a:p>
            <a:pPr marL="284400">
              <a:lnSpc>
                <a:spcPct val="150000"/>
              </a:lnSpc>
            </a:pPr>
            <a:r>
              <a:rPr lang="zh-CN" altLang="en-US" sz="1400" kern="100" dirty="0">
                <a:solidFill>
                  <a:srgbClr val="404040"/>
                </a:solidFill>
                <a:effectLst/>
                <a:latin typeface="+mn-ea"/>
                <a:cs typeface="Times New Roman" panose="02020603050405020304" pitchFamily="18" charset="0"/>
              </a:rPr>
              <a:t>圆柱状致密砂岩，直径</a:t>
            </a:r>
            <a:r>
              <a:rPr lang="en-US" altLang="zh-CN" sz="1400" kern="100" dirty="0">
                <a:solidFill>
                  <a:srgbClr val="404040"/>
                </a:solidFill>
                <a:effectLst/>
                <a:latin typeface="+mn-ea"/>
                <a:cs typeface="Times New Roman" panose="02020603050405020304" pitchFamily="18" charset="0"/>
              </a:rPr>
              <a:t>2.5cm</a:t>
            </a:r>
            <a:r>
              <a:rPr lang="zh-CN" altLang="en-US" sz="1400" kern="100" dirty="0">
                <a:solidFill>
                  <a:srgbClr val="404040"/>
                </a:solidFill>
                <a:effectLst/>
                <a:latin typeface="+mn-ea"/>
                <a:cs typeface="Times New Roman" panose="02020603050405020304" pitchFamily="18" charset="0"/>
              </a:rPr>
              <a:t>，高</a:t>
            </a:r>
            <a:r>
              <a:rPr lang="en-US" altLang="zh-CN" sz="1400" kern="100" dirty="0">
                <a:solidFill>
                  <a:srgbClr val="404040"/>
                </a:solidFill>
                <a:effectLst/>
                <a:latin typeface="+mn-ea"/>
                <a:cs typeface="Times New Roman" panose="02020603050405020304" pitchFamily="18" charset="0"/>
              </a:rPr>
              <a:t>5cm</a:t>
            </a:r>
          </a:p>
          <a:p>
            <a:pPr marL="285750" indent="-285750">
              <a:lnSpc>
                <a:spcPct val="150000"/>
              </a:lnSpc>
              <a:buFont typeface="Wingdings" panose="05000000000000000000" pitchFamily="2" charset="2"/>
              <a:buChar char="Ø"/>
            </a:pP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400" kern="100" dirty="0">
                <a:solidFill>
                  <a:srgbClr val="404040"/>
                </a:solidFill>
                <a:effectLst/>
                <a:latin typeface="+mn-ea"/>
                <a:cs typeface="Times New Roman" panose="02020603050405020304" pitchFamily="18" charset="0"/>
              </a:rPr>
              <a:t>井区露头岩样：与油气储层岩石在同一时期形成、但由于地质作用而暴露在地表面上的岩石，其特性与储层岩石相近，并且可以取出较大尺寸的完整岩样用于大物模实验</a:t>
            </a:r>
            <a:endParaRPr lang="en-US" altLang="zh-CN" sz="1400" kern="100" dirty="0">
              <a:solidFill>
                <a:srgbClr val="404040"/>
              </a:solidFill>
              <a:effectLst/>
              <a:latin typeface="+mn-ea"/>
              <a:cs typeface="Times New Roman" panose="02020603050405020304" pitchFamily="18" charset="0"/>
            </a:endParaRPr>
          </a:p>
          <a:p>
            <a:pPr marL="284400">
              <a:lnSpc>
                <a:spcPct val="150000"/>
              </a:lnSpc>
            </a:pPr>
            <a:r>
              <a:rPr lang="zh-CN" altLang="en-US" dirty="0">
                <a:solidFill>
                  <a:srgbClr val="404040"/>
                </a:solidFill>
                <a:latin typeface="+mn-ea"/>
              </a:rPr>
              <a:t>代表性的页岩和砂岩，尺寸</a:t>
            </a:r>
            <a:r>
              <a:rPr lang="en-US" altLang="zh-CN" dirty="0">
                <a:solidFill>
                  <a:srgbClr val="404040"/>
                </a:solidFill>
                <a:latin typeface="+mn-ea"/>
              </a:rPr>
              <a:t>30cm×30cm×20cm</a:t>
            </a:r>
            <a:r>
              <a:rPr lang="zh-CN" altLang="en-US" dirty="0">
                <a:solidFill>
                  <a:srgbClr val="404040"/>
                </a:solidFill>
                <a:latin typeface="+mn-ea"/>
              </a:rPr>
              <a:t>，中心开直径</a:t>
            </a:r>
            <a:r>
              <a:rPr lang="en-US" altLang="zh-CN" dirty="0">
                <a:solidFill>
                  <a:srgbClr val="404040"/>
                </a:solidFill>
                <a:latin typeface="+mn-ea"/>
              </a:rPr>
              <a:t>13cm</a:t>
            </a:r>
            <a:r>
              <a:rPr lang="zh-CN" altLang="en-US" dirty="0">
                <a:solidFill>
                  <a:srgbClr val="404040"/>
                </a:solidFill>
                <a:latin typeface="+mn-ea"/>
              </a:rPr>
              <a:t>圆孔</a:t>
            </a:r>
          </a:p>
        </p:txBody>
      </p:sp>
      <p:pic>
        <p:nvPicPr>
          <p:cNvPr id="6" name="图片 5">
            <a:extLst>
              <a:ext uri="{FF2B5EF4-FFF2-40B4-BE49-F238E27FC236}">
                <a16:creationId xmlns:a16="http://schemas.microsoft.com/office/drawing/2014/main" id="{67FADFAB-9E49-4CD6-90D1-97D5CD2F558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9544" y="1125235"/>
            <a:ext cx="2438174" cy="1058092"/>
          </a:xfrm>
          <a:prstGeom prst="rect">
            <a:avLst/>
          </a:prstGeom>
          <a:noFill/>
        </p:spPr>
      </p:pic>
      <p:pic>
        <p:nvPicPr>
          <p:cNvPr id="10" name="图片 17" descr="a156dc9adb68cbbd46203bbfd0d51a6">
            <a:extLst>
              <a:ext uri="{FF2B5EF4-FFF2-40B4-BE49-F238E27FC236}">
                <a16:creationId xmlns:a16="http://schemas.microsoft.com/office/drawing/2014/main" id="{7DEBF5DA-7DEF-4B20-9EC8-9DB505CCFE7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716" t="4923" r="12035" b="10637"/>
          <a:stretch/>
        </p:blipFill>
        <p:spPr bwMode="auto">
          <a:xfrm>
            <a:off x="5769544" y="2571750"/>
            <a:ext cx="2202534" cy="2170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直接箭头连接符 10">
            <a:extLst>
              <a:ext uri="{FF2B5EF4-FFF2-40B4-BE49-F238E27FC236}">
                <a16:creationId xmlns:a16="http://schemas.microsoft.com/office/drawing/2014/main" id="{FD890549-C3F5-4A75-96BA-94FAB989ACD7}"/>
              </a:ext>
            </a:extLst>
          </p:cNvPr>
          <p:cNvCxnSpPr>
            <a:cxnSpLocks/>
          </p:cNvCxnSpPr>
          <p:nvPr/>
        </p:nvCxnSpPr>
        <p:spPr>
          <a:xfrm>
            <a:off x="5769544" y="4393661"/>
            <a:ext cx="2163611"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DCCD90C9-2869-4433-AA6A-9F0861452490}"/>
              </a:ext>
            </a:extLst>
          </p:cNvPr>
          <p:cNvSpPr/>
          <p:nvPr/>
        </p:nvSpPr>
        <p:spPr>
          <a:xfrm>
            <a:off x="6030642" y="4312718"/>
            <a:ext cx="662622" cy="253916"/>
          </a:xfrm>
          <a:prstGeom prst="rect">
            <a:avLst/>
          </a:prstGeom>
          <a:solidFill>
            <a:srgbClr val="F3F9FA"/>
          </a:solidFill>
        </p:spPr>
        <p:txBody>
          <a:bodyPr wrap="square">
            <a:spAutoFit/>
          </a:bodyPr>
          <a:lstStyle/>
          <a:p>
            <a:r>
              <a:rPr lang="en-US" altLang="zh-CN" sz="1050" kern="100" dirty="0" err="1">
                <a:latin typeface="微软雅黑" panose="020B0503020204020204" pitchFamily="34" charset="-122"/>
                <a:ea typeface="微软雅黑" panose="020B0503020204020204" pitchFamily="34" charset="-122"/>
                <a:cs typeface="Times New Roman" panose="02020603050405020304" pitchFamily="18" charset="0"/>
              </a:rPr>
              <a:t>30cm</a:t>
            </a:r>
            <a:endParaRPr lang="zh-CN" altLang="en-US" sz="1050" dirty="0"/>
          </a:p>
        </p:txBody>
      </p:sp>
      <p:cxnSp>
        <p:nvCxnSpPr>
          <p:cNvPr id="13" name="直接箭头连接符 12">
            <a:extLst>
              <a:ext uri="{FF2B5EF4-FFF2-40B4-BE49-F238E27FC236}">
                <a16:creationId xmlns:a16="http://schemas.microsoft.com/office/drawing/2014/main" id="{76B579A1-2601-43D9-99F2-EEFB1859F934}"/>
              </a:ext>
            </a:extLst>
          </p:cNvPr>
          <p:cNvCxnSpPr>
            <a:cxnSpLocks/>
          </p:cNvCxnSpPr>
          <p:nvPr/>
        </p:nvCxnSpPr>
        <p:spPr>
          <a:xfrm>
            <a:off x="6344566" y="3638975"/>
            <a:ext cx="9629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DD1A8036-3C98-41A3-8B93-7E36C1DDCBDB}"/>
              </a:ext>
            </a:extLst>
          </p:cNvPr>
          <p:cNvSpPr/>
          <p:nvPr/>
        </p:nvSpPr>
        <p:spPr>
          <a:xfrm>
            <a:off x="6448914" y="3678817"/>
            <a:ext cx="662622" cy="253916"/>
          </a:xfrm>
          <a:prstGeom prst="rect">
            <a:avLst/>
          </a:prstGeom>
          <a:solidFill>
            <a:srgbClr val="F3F9FA"/>
          </a:solidFill>
        </p:spPr>
        <p:txBody>
          <a:bodyPr wrap="square">
            <a:spAutoFit/>
          </a:bodyPr>
          <a:lstStyle/>
          <a:p>
            <a:r>
              <a:rPr lang="en-US" altLang="zh-CN" sz="1050" kern="100" dirty="0" err="1">
                <a:latin typeface="微软雅黑" panose="020B0503020204020204" pitchFamily="34" charset="-122"/>
                <a:ea typeface="微软雅黑" panose="020B0503020204020204" pitchFamily="34" charset="-122"/>
                <a:cs typeface="Times New Roman" panose="02020603050405020304" pitchFamily="18" charset="0"/>
              </a:rPr>
              <a:t>13cm</a:t>
            </a:r>
            <a:endParaRPr lang="zh-CN" altLang="en-US" sz="1050" dirty="0"/>
          </a:p>
        </p:txBody>
      </p:sp>
      <p:cxnSp>
        <p:nvCxnSpPr>
          <p:cNvPr id="15" name="直接箭头连接符 14">
            <a:extLst>
              <a:ext uri="{FF2B5EF4-FFF2-40B4-BE49-F238E27FC236}">
                <a16:creationId xmlns:a16="http://schemas.microsoft.com/office/drawing/2014/main" id="{8A35CBA5-63FC-4BC9-BC4D-834C4F35156C}"/>
              </a:ext>
            </a:extLst>
          </p:cNvPr>
          <p:cNvCxnSpPr>
            <a:cxnSpLocks/>
          </p:cNvCxnSpPr>
          <p:nvPr/>
        </p:nvCxnSpPr>
        <p:spPr>
          <a:xfrm>
            <a:off x="7188782" y="2571748"/>
            <a:ext cx="0" cy="2139746"/>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A2C3B25A-7102-43BE-B74F-16B1E389BEE4}"/>
              </a:ext>
            </a:extLst>
          </p:cNvPr>
          <p:cNvSpPr/>
          <p:nvPr/>
        </p:nvSpPr>
        <p:spPr>
          <a:xfrm>
            <a:off x="6907766" y="3091079"/>
            <a:ext cx="662622" cy="253916"/>
          </a:xfrm>
          <a:prstGeom prst="rect">
            <a:avLst/>
          </a:prstGeom>
          <a:solidFill>
            <a:srgbClr val="F3F9FA"/>
          </a:solidFill>
        </p:spPr>
        <p:txBody>
          <a:bodyPr wrap="square">
            <a:spAutoFit/>
          </a:bodyPr>
          <a:lstStyle/>
          <a:p>
            <a:r>
              <a:rPr lang="en-US" altLang="zh-CN" sz="1050" kern="100" dirty="0" err="1">
                <a:latin typeface="微软雅黑" panose="020B0503020204020204" pitchFamily="34" charset="-122"/>
                <a:ea typeface="微软雅黑" panose="020B0503020204020204" pitchFamily="34" charset="-122"/>
                <a:cs typeface="Times New Roman" panose="02020603050405020304" pitchFamily="18" charset="0"/>
              </a:rPr>
              <a:t>30cm</a:t>
            </a:r>
            <a:endParaRPr lang="zh-CN" altLang="en-US" sz="1050" dirty="0"/>
          </a:p>
        </p:txBody>
      </p:sp>
    </p:spTree>
    <p:extLst>
      <p:ext uri="{BB962C8B-B14F-4D97-AF65-F5344CB8AC3E}">
        <p14:creationId xmlns:p14="http://schemas.microsoft.com/office/powerpoint/2010/main" val="2215635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89125" y="0"/>
            <a:ext cx="2128342" cy="5143500"/>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4" name="组合 3"/>
          <p:cNvGrpSpPr/>
          <p:nvPr/>
        </p:nvGrpSpPr>
        <p:grpSpPr>
          <a:xfrm>
            <a:off x="1145002" y="219936"/>
            <a:ext cx="1788430" cy="1788430"/>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B0F0"/>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dirty="0">
                  <a:solidFill>
                    <a:srgbClr val="FFFFFF"/>
                  </a:solidFill>
                  <a:latin typeface="Calibri"/>
                  <a:ea typeface="宋体" panose="02010600030101010101" pitchFamily="2" charset="-122"/>
                </a:endParaRPr>
              </a:p>
            </p:txBody>
          </p:sp>
        </p:grpSp>
      </p:grpSp>
      <p:sp>
        <p:nvSpPr>
          <p:cNvPr id="15" name="文本框 14"/>
          <p:cNvSpPr txBox="1"/>
          <p:nvPr/>
        </p:nvSpPr>
        <p:spPr>
          <a:xfrm>
            <a:off x="2827575" y="902485"/>
            <a:ext cx="3179649" cy="530915"/>
          </a:xfrm>
          <a:prstGeom prst="rect">
            <a:avLst/>
          </a:prstGeom>
          <a:noFill/>
        </p:spPr>
        <p:txBody>
          <a:bodyPr wrap="square" lIns="68580" tIns="34290" rIns="68580" bIns="34290" rtlCol="0">
            <a:spAutoFit/>
          </a:bodyPr>
          <a:lstStyle/>
          <a:p>
            <a:r>
              <a:rPr lang="en-US" altLang="zh-CN" sz="3000" dirty="0">
                <a:solidFill>
                  <a:schemeClr val="tx1">
                    <a:lumMod val="65000"/>
                    <a:lumOff val="35000"/>
                  </a:schemeClr>
                </a:solidFill>
                <a:latin typeface="+mn-ea"/>
              </a:rPr>
              <a:t>CONTENTS </a:t>
            </a:r>
            <a:endParaRPr lang="zh-CN" altLang="en-US" sz="3000" dirty="0">
              <a:solidFill>
                <a:schemeClr val="tx1">
                  <a:lumMod val="65000"/>
                  <a:lumOff val="35000"/>
                </a:schemeClr>
              </a:solidFill>
              <a:latin typeface="+mn-ea"/>
            </a:endParaRPr>
          </a:p>
        </p:txBody>
      </p:sp>
      <p:sp>
        <p:nvSpPr>
          <p:cNvPr id="27" name="文本框 14"/>
          <p:cNvSpPr txBox="1"/>
          <p:nvPr/>
        </p:nvSpPr>
        <p:spPr>
          <a:xfrm>
            <a:off x="1368009" y="830698"/>
            <a:ext cx="1269334" cy="530915"/>
          </a:xfrm>
          <a:prstGeom prst="rect">
            <a:avLst/>
          </a:prstGeom>
          <a:noFill/>
        </p:spPr>
        <p:txBody>
          <a:bodyPr wrap="square" lIns="68580" tIns="34290" rIns="68580" bIns="34290" rtlCol="0">
            <a:spAutoFit/>
          </a:bodyPr>
          <a:lstStyle/>
          <a:p>
            <a:pPr algn="ctr"/>
            <a:r>
              <a:rPr lang="zh-CN" altLang="en-US" sz="3000" dirty="0">
                <a:solidFill>
                  <a:schemeClr val="tx1">
                    <a:lumMod val="65000"/>
                    <a:lumOff val="35000"/>
                  </a:schemeClr>
                </a:solidFill>
                <a:latin typeface="ITC Avant Garde Std XLt" panose="020B0302020202020204" pitchFamily="34" charset="0"/>
              </a:rPr>
              <a:t>目录</a:t>
            </a:r>
            <a:endParaRPr lang="zh-CN" altLang="en-US" sz="3000" dirty="0">
              <a:solidFill>
                <a:schemeClr val="tx1">
                  <a:lumMod val="65000"/>
                  <a:lumOff val="35000"/>
                </a:schemeClr>
              </a:solidFill>
              <a:latin typeface="ITC Avant Garde Std XLt"/>
            </a:endParaRPr>
          </a:p>
        </p:txBody>
      </p:sp>
      <p:sp>
        <p:nvSpPr>
          <p:cNvPr id="29" name="文本框 17"/>
          <p:cNvSpPr txBox="1"/>
          <p:nvPr/>
        </p:nvSpPr>
        <p:spPr>
          <a:xfrm>
            <a:off x="2731004" y="168157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1"/>
                </a:solidFill>
              </a:rPr>
              <a:t>01</a:t>
            </a:r>
            <a:endParaRPr lang="zh-CN" altLang="en-US" dirty="0">
              <a:solidFill>
                <a:schemeClr val="accent1"/>
              </a:solidFill>
            </a:endParaRPr>
          </a:p>
        </p:txBody>
      </p:sp>
      <p:sp>
        <p:nvSpPr>
          <p:cNvPr id="30" name="文本框 18"/>
          <p:cNvSpPr txBox="1"/>
          <p:nvPr/>
        </p:nvSpPr>
        <p:spPr>
          <a:xfrm>
            <a:off x="2731004" y="239493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2"/>
                </a:solidFill>
              </a:rPr>
              <a:t>02</a:t>
            </a:r>
            <a:endParaRPr lang="zh-CN" altLang="en-US" dirty="0">
              <a:solidFill>
                <a:schemeClr val="accent2"/>
              </a:solidFill>
            </a:endParaRPr>
          </a:p>
        </p:txBody>
      </p:sp>
      <p:sp>
        <p:nvSpPr>
          <p:cNvPr id="31" name="文本框 19"/>
          <p:cNvSpPr txBox="1"/>
          <p:nvPr/>
        </p:nvSpPr>
        <p:spPr>
          <a:xfrm>
            <a:off x="2731004" y="3089141"/>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3"/>
                </a:solidFill>
              </a:rPr>
              <a:t>03</a:t>
            </a:r>
            <a:endParaRPr lang="zh-CN" altLang="en-US" dirty="0">
              <a:solidFill>
                <a:schemeClr val="accent3"/>
              </a:solidFill>
            </a:endParaRPr>
          </a:p>
        </p:txBody>
      </p:sp>
      <p:sp>
        <p:nvSpPr>
          <p:cNvPr id="32" name="文本框 20"/>
          <p:cNvSpPr txBox="1"/>
          <p:nvPr/>
        </p:nvSpPr>
        <p:spPr>
          <a:xfrm>
            <a:off x="2731004" y="372956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4"/>
                </a:solidFill>
              </a:rPr>
              <a:t>04</a:t>
            </a:r>
            <a:endParaRPr lang="zh-CN" altLang="en-US" dirty="0">
              <a:solidFill>
                <a:schemeClr val="accent4"/>
              </a:solidFill>
            </a:endParaRPr>
          </a:p>
        </p:txBody>
      </p:sp>
      <p:sp>
        <p:nvSpPr>
          <p:cNvPr id="33" name="文本框 21"/>
          <p:cNvSpPr txBox="1"/>
          <p:nvPr/>
        </p:nvSpPr>
        <p:spPr>
          <a:xfrm>
            <a:off x="3322114" y="1746843"/>
            <a:ext cx="2499772"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研究背景</a:t>
            </a:r>
            <a:endParaRPr lang="en-US" altLang="zh-CN" sz="2400" b="1" dirty="0">
              <a:solidFill>
                <a:srgbClr val="404040"/>
              </a:solidFill>
              <a:latin typeface="ITC Avant Garde Std Bk" panose="020B0502020202020204" pitchFamily="34" charset="0"/>
            </a:endParaRPr>
          </a:p>
        </p:txBody>
      </p:sp>
      <p:sp>
        <p:nvSpPr>
          <p:cNvPr id="34" name="文本框 22"/>
          <p:cNvSpPr txBox="1"/>
          <p:nvPr/>
        </p:nvSpPr>
        <p:spPr>
          <a:xfrm>
            <a:off x="3322114" y="2440256"/>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技术原理</a:t>
            </a:r>
            <a:endParaRPr lang="en-US" altLang="zh-CN" sz="2400" b="1" dirty="0">
              <a:solidFill>
                <a:srgbClr val="404040"/>
              </a:solidFill>
              <a:latin typeface="ITC Avant Garde Std Bk" panose="020B0502020202020204" pitchFamily="34" charset="0"/>
            </a:endParaRPr>
          </a:p>
        </p:txBody>
      </p:sp>
      <p:sp>
        <p:nvSpPr>
          <p:cNvPr id="35" name="文本框 23"/>
          <p:cNvSpPr txBox="1"/>
          <p:nvPr/>
        </p:nvSpPr>
        <p:spPr>
          <a:xfrm>
            <a:off x="3322114" y="3135277"/>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实验装置与样品</a:t>
            </a:r>
            <a:endParaRPr lang="en-US" altLang="zh-CN" sz="2400" b="1" dirty="0">
              <a:solidFill>
                <a:srgbClr val="404040"/>
              </a:solidFill>
              <a:latin typeface="ITC Avant Garde Std Bk" panose="020B0502020202020204" pitchFamily="34" charset="0"/>
            </a:endParaRPr>
          </a:p>
        </p:txBody>
      </p:sp>
      <p:sp>
        <p:nvSpPr>
          <p:cNvPr id="36" name="文本框 24"/>
          <p:cNvSpPr txBox="1"/>
          <p:nvPr/>
        </p:nvSpPr>
        <p:spPr>
          <a:xfrm>
            <a:off x="3322114" y="3775696"/>
            <a:ext cx="2384690" cy="438582"/>
          </a:xfrm>
          <a:prstGeom prst="rect">
            <a:avLst/>
          </a:prstGeom>
          <a:noFill/>
        </p:spPr>
        <p:txBody>
          <a:bodyPr wrap="square" lIns="68580" tIns="34290" rIns="68580" bIns="34290" rtlCol="0">
            <a:spAutoFit/>
          </a:bodyPr>
          <a:lstStyle/>
          <a:p>
            <a:r>
              <a:rPr lang="zh-CN" altLang="en-US" sz="2400" b="1" dirty="0">
                <a:solidFill>
                  <a:srgbClr val="77448C"/>
                </a:solidFill>
                <a:latin typeface="ITC Avant Garde Std Bk" panose="020B0502020202020204" pitchFamily="34" charset="0"/>
              </a:rPr>
              <a:t>实验结果与分析</a:t>
            </a:r>
            <a:endParaRPr lang="en-US" altLang="zh-CN" sz="2400" b="1" dirty="0">
              <a:solidFill>
                <a:srgbClr val="77448C"/>
              </a:solidFill>
              <a:latin typeface="ITC Avant Garde Std Bk" panose="020B0502020202020204" pitchFamily="34" charset="0"/>
            </a:endParaRPr>
          </a:p>
        </p:txBody>
      </p:sp>
      <p:sp>
        <p:nvSpPr>
          <p:cNvPr id="37" name="圆角矩形 36"/>
          <p:cNvSpPr/>
          <p:nvPr/>
        </p:nvSpPr>
        <p:spPr>
          <a:xfrm>
            <a:off x="2853362" y="2180411"/>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8" name="圆角矩形 37"/>
          <p:cNvSpPr/>
          <p:nvPr/>
        </p:nvSpPr>
        <p:spPr>
          <a:xfrm>
            <a:off x="2853362" y="2873856"/>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9" name="圆角矩形 38"/>
          <p:cNvSpPr/>
          <p:nvPr/>
        </p:nvSpPr>
        <p:spPr>
          <a:xfrm>
            <a:off x="2853362" y="3564139"/>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0" name="圆角矩形 39"/>
          <p:cNvSpPr/>
          <p:nvPr/>
        </p:nvSpPr>
        <p:spPr>
          <a:xfrm>
            <a:off x="2853362" y="4204304"/>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1" name="圆角矩形 40"/>
          <p:cNvSpPr/>
          <p:nvPr/>
        </p:nvSpPr>
        <p:spPr>
          <a:xfrm>
            <a:off x="2906495" y="1479387"/>
            <a:ext cx="3642223" cy="4571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2" name="文本框 19">
            <a:extLst>
              <a:ext uri="{FF2B5EF4-FFF2-40B4-BE49-F238E27FC236}">
                <a16:creationId xmlns:a16="http://schemas.microsoft.com/office/drawing/2014/main" id="{77301387-2552-467C-87C5-E3721F1C9C97}"/>
              </a:ext>
            </a:extLst>
          </p:cNvPr>
          <p:cNvSpPr txBox="1"/>
          <p:nvPr/>
        </p:nvSpPr>
        <p:spPr>
          <a:xfrm>
            <a:off x="2735411" y="4375807"/>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rgbClr val="00B050"/>
                </a:solidFill>
              </a:rPr>
              <a:t>05</a:t>
            </a:r>
            <a:endParaRPr lang="zh-CN" altLang="en-US" dirty="0">
              <a:solidFill>
                <a:srgbClr val="00B050"/>
              </a:solidFill>
            </a:endParaRPr>
          </a:p>
        </p:txBody>
      </p:sp>
      <p:sp>
        <p:nvSpPr>
          <p:cNvPr id="3" name="文本框 23">
            <a:extLst>
              <a:ext uri="{FF2B5EF4-FFF2-40B4-BE49-F238E27FC236}">
                <a16:creationId xmlns:a16="http://schemas.microsoft.com/office/drawing/2014/main" id="{99B0B86E-BDF5-4DB5-9E73-BD14967D0131}"/>
              </a:ext>
            </a:extLst>
          </p:cNvPr>
          <p:cNvSpPr txBox="1"/>
          <p:nvPr/>
        </p:nvSpPr>
        <p:spPr>
          <a:xfrm>
            <a:off x="3326521" y="4421943"/>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结论及展望</a:t>
            </a:r>
            <a:endParaRPr lang="en-US" altLang="zh-CN" sz="2400" b="1" dirty="0">
              <a:solidFill>
                <a:schemeClr val="tx1">
                  <a:lumMod val="75000"/>
                  <a:lumOff val="25000"/>
                </a:schemeClr>
              </a:solidFill>
              <a:latin typeface="ITC Avant Garde Std Bk" panose="020B0502020202020204" pitchFamily="34" charset="0"/>
            </a:endParaRPr>
          </a:p>
        </p:txBody>
      </p:sp>
      <p:sp>
        <p:nvSpPr>
          <p:cNvPr id="9" name="圆角矩形 38">
            <a:extLst>
              <a:ext uri="{FF2B5EF4-FFF2-40B4-BE49-F238E27FC236}">
                <a16:creationId xmlns:a16="http://schemas.microsoft.com/office/drawing/2014/main" id="{77AF6B58-3361-49BE-8DC0-8A4FFB1AC6F2}"/>
              </a:ext>
            </a:extLst>
          </p:cNvPr>
          <p:cNvSpPr/>
          <p:nvPr/>
        </p:nvSpPr>
        <p:spPr>
          <a:xfrm>
            <a:off x="2857769" y="4850805"/>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520530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典型实验波形</a:t>
            </a:r>
            <a:endParaRPr lang="en-US" altLang="zh-CN" sz="2000" b="1" dirty="0">
              <a:solidFill>
                <a:schemeClr val="tx1">
                  <a:lumMod val="65000"/>
                  <a:lumOff val="35000"/>
                </a:schemeClr>
              </a:solidFill>
              <a:latin typeface="+mn-ea"/>
            </a:endParaRPr>
          </a:p>
        </p:txBody>
      </p:sp>
      <p:sp>
        <p:nvSpPr>
          <p:cNvPr id="9" name="文本框 8">
            <a:extLst>
              <a:ext uri="{FF2B5EF4-FFF2-40B4-BE49-F238E27FC236}">
                <a16:creationId xmlns:a16="http://schemas.microsoft.com/office/drawing/2014/main" id="{B0FE800A-D487-4A2B-B512-CDA88A612FC7}"/>
              </a:ext>
            </a:extLst>
          </p:cNvPr>
          <p:cNvSpPr txBox="1"/>
          <p:nvPr/>
        </p:nvSpPr>
        <p:spPr>
          <a:xfrm>
            <a:off x="817021" y="1125235"/>
            <a:ext cx="7445236" cy="377411"/>
          </a:xfrm>
          <a:prstGeom prst="rect">
            <a:avLst/>
          </a:prstGeom>
          <a:noFill/>
        </p:spPr>
        <p:txBody>
          <a:bodyPr wrap="square">
            <a:spAutoFit/>
          </a:bodyPr>
          <a:lstStyle/>
          <a:p>
            <a:pPr>
              <a:lnSpc>
                <a:spcPct val="150000"/>
              </a:lnSpc>
            </a:pPr>
            <a:r>
              <a:rPr lang="zh-CN" altLang="en-US" sz="1400" kern="100" dirty="0">
                <a:solidFill>
                  <a:srgbClr val="404040"/>
                </a:solidFill>
                <a:effectLst/>
                <a:latin typeface="+mn-ea"/>
                <a:cs typeface="Times New Roman" panose="02020603050405020304" pitchFamily="18" charset="0"/>
              </a:rPr>
              <a:t>充电电压</a:t>
            </a:r>
            <a:r>
              <a:rPr lang="en-US" altLang="zh-CN" sz="1400" kern="100" dirty="0">
                <a:solidFill>
                  <a:srgbClr val="404040"/>
                </a:solidFill>
                <a:effectLst/>
                <a:latin typeface="+mn-ea"/>
                <a:cs typeface="Times New Roman" panose="02020603050405020304" pitchFamily="18" charset="0"/>
              </a:rPr>
              <a:t>6kV</a:t>
            </a:r>
            <a:r>
              <a:rPr lang="zh-CN" altLang="en-US" sz="1400" kern="100" dirty="0">
                <a:solidFill>
                  <a:srgbClr val="404040"/>
                </a:solidFill>
                <a:effectLst/>
                <a:latin typeface="+mn-ea"/>
                <a:cs typeface="Times New Roman" panose="02020603050405020304" pitchFamily="18" charset="0"/>
              </a:rPr>
              <a:t>，储能电容为</a:t>
            </a:r>
            <a:r>
              <a:rPr lang="en-US" altLang="zh-CN" sz="1400" kern="100" dirty="0">
                <a:solidFill>
                  <a:srgbClr val="404040"/>
                </a:solidFill>
                <a:effectLst/>
                <a:latin typeface="+mn-ea"/>
                <a:cs typeface="Times New Roman" panose="02020603050405020304" pitchFamily="18" charset="0"/>
              </a:rPr>
              <a:t>100μF</a:t>
            </a:r>
            <a:r>
              <a:rPr lang="zh-CN" altLang="en-US" sz="1400" kern="100" dirty="0">
                <a:solidFill>
                  <a:srgbClr val="404040"/>
                </a:solidFill>
                <a:effectLst/>
                <a:latin typeface="+mn-ea"/>
                <a:cs typeface="Times New Roman" panose="02020603050405020304" pitchFamily="18" charset="0"/>
              </a:rPr>
              <a:t>，充电能量为</a:t>
            </a:r>
            <a:r>
              <a:rPr lang="en-US" altLang="zh-CN" sz="1400" kern="100" dirty="0">
                <a:solidFill>
                  <a:srgbClr val="404040"/>
                </a:solidFill>
                <a:effectLst/>
                <a:latin typeface="+mn-ea"/>
                <a:cs typeface="Times New Roman" panose="02020603050405020304" pitchFamily="18" charset="0"/>
              </a:rPr>
              <a:t>1.8kJ</a:t>
            </a:r>
            <a:r>
              <a:rPr lang="zh-CN" altLang="en-US" sz="1400" kern="100" dirty="0">
                <a:solidFill>
                  <a:srgbClr val="404040"/>
                </a:solidFill>
                <a:effectLst/>
                <a:latin typeface="+mn-ea"/>
                <a:cs typeface="Times New Roman" panose="02020603050405020304" pitchFamily="18" charset="0"/>
              </a:rPr>
              <a:t>，冲击波能量</a:t>
            </a:r>
            <a:r>
              <a:rPr lang="en-US" altLang="zh-CN" sz="1400" kern="100" dirty="0">
                <a:solidFill>
                  <a:srgbClr val="404040"/>
                </a:solidFill>
                <a:effectLst/>
                <a:latin typeface="+mn-ea"/>
                <a:cs typeface="Times New Roman" panose="02020603050405020304" pitchFamily="18" charset="0"/>
              </a:rPr>
              <a:t>27J</a:t>
            </a:r>
            <a:endParaRPr lang="zh-CN" altLang="en-US" dirty="0">
              <a:solidFill>
                <a:srgbClr val="404040"/>
              </a:solidFill>
              <a:latin typeface="+mn-ea"/>
            </a:endParaRPr>
          </a:p>
        </p:txBody>
      </p:sp>
      <p:pic>
        <p:nvPicPr>
          <p:cNvPr id="8" name="图片 7">
            <a:extLst>
              <a:ext uri="{FF2B5EF4-FFF2-40B4-BE49-F238E27FC236}">
                <a16:creationId xmlns:a16="http://schemas.microsoft.com/office/drawing/2014/main" id="{3BE3895E-CE66-4878-8B3A-30B2C0B6631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42998" y="1759675"/>
            <a:ext cx="4940877" cy="2836817"/>
          </a:xfrm>
          <a:prstGeom prst="rect">
            <a:avLst/>
          </a:prstGeom>
          <a:noFill/>
          <a:ln>
            <a:noFill/>
          </a:ln>
        </p:spPr>
      </p:pic>
      <p:sp>
        <p:nvSpPr>
          <p:cNvPr id="10" name="文本框 9">
            <a:extLst>
              <a:ext uri="{FF2B5EF4-FFF2-40B4-BE49-F238E27FC236}">
                <a16:creationId xmlns:a16="http://schemas.microsoft.com/office/drawing/2014/main" id="{9EACC057-8AEE-4738-A204-4876DD966335}"/>
              </a:ext>
            </a:extLst>
          </p:cNvPr>
          <p:cNvSpPr txBox="1"/>
          <p:nvPr/>
        </p:nvSpPr>
        <p:spPr>
          <a:xfrm>
            <a:off x="6188530" y="1759675"/>
            <a:ext cx="2073728" cy="1993238"/>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n-US" altLang="zh-CN" sz="1400" kern="100" dirty="0">
                <a:solidFill>
                  <a:srgbClr val="404040"/>
                </a:solidFill>
                <a:effectLst/>
                <a:latin typeface="+mn-ea"/>
                <a:cs typeface="Times New Roman" panose="02020603050405020304" pitchFamily="18" charset="0"/>
              </a:rPr>
              <a:t>0~t1</a:t>
            </a:r>
            <a:r>
              <a:rPr lang="zh-CN" altLang="en-US" kern="100" dirty="0">
                <a:solidFill>
                  <a:srgbClr val="404040"/>
                </a:solidFill>
                <a:latin typeface="+mn-ea"/>
                <a:cs typeface="Times New Roman" panose="02020603050405020304" pitchFamily="18" charset="0"/>
              </a:rPr>
              <a:t>：预击穿阶段，</a:t>
            </a:r>
            <a:r>
              <a:rPr lang="zh-CN" altLang="en-US" sz="1400" kern="100" dirty="0">
                <a:solidFill>
                  <a:srgbClr val="404040"/>
                </a:solidFill>
                <a:effectLst/>
                <a:latin typeface="+mn-ea"/>
                <a:cs typeface="Times New Roman" panose="02020603050405020304" pitchFamily="18" charset="0"/>
              </a:rPr>
              <a:t>水电阻加热</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en-US" altLang="zh-CN" sz="1400" kern="100" dirty="0">
                <a:solidFill>
                  <a:srgbClr val="404040"/>
                </a:solidFill>
                <a:effectLst/>
                <a:latin typeface="+mn-ea"/>
                <a:cs typeface="Times New Roman" panose="02020603050405020304" pitchFamily="18" charset="0"/>
              </a:rPr>
              <a:t>t1</a:t>
            </a:r>
            <a:r>
              <a:rPr lang="zh-CN" altLang="en-US" sz="1400" kern="100" dirty="0">
                <a:solidFill>
                  <a:srgbClr val="404040"/>
                </a:solidFill>
                <a:effectLst/>
                <a:latin typeface="+mn-ea"/>
                <a:cs typeface="Times New Roman" panose="02020603050405020304" pitchFamily="18" charset="0"/>
              </a:rPr>
              <a:t>时刻：水间隙击穿，二阶震荡衰减</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en-US" altLang="zh-CN" sz="1400" kern="100" dirty="0">
                <a:solidFill>
                  <a:srgbClr val="404040"/>
                </a:solidFill>
                <a:effectLst/>
                <a:latin typeface="+mn-ea"/>
                <a:cs typeface="Times New Roman" panose="02020603050405020304" pitchFamily="18" charset="0"/>
              </a:rPr>
              <a:t>t2</a:t>
            </a:r>
            <a:r>
              <a:rPr lang="zh-CN" altLang="en-US" sz="1400" kern="100" dirty="0">
                <a:solidFill>
                  <a:srgbClr val="404040"/>
                </a:solidFill>
                <a:effectLst/>
                <a:latin typeface="+mn-ea"/>
                <a:cs typeface="Times New Roman" panose="02020603050405020304" pitchFamily="18" charset="0"/>
              </a:rPr>
              <a:t>时刻：冲击波传导到水听器产生信号</a:t>
            </a:r>
            <a:endParaRPr lang="zh-CN" altLang="en-US" dirty="0">
              <a:solidFill>
                <a:srgbClr val="404040"/>
              </a:solidFill>
              <a:latin typeface="+mn-ea"/>
            </a:endParaRPr>
          </a:p>
        </p:txBody>
      </p:sp>
    </p:spTree>
    <p:extLst>
      <p:ext uri="{BB962C8B-B14F-4D97-AF65-F5344CB8AC3E}">
        <p14:creationId xmlns:p14="http://schemas.microsoft.com/office/powerpoint/2010/main" val="3199326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致密砂岩岩心实验</a:t>
            </a:r>
            <a:endParaRPr lang="en-US" altLang="zh-CN" sz="2000" b="1" dirty="0">
              <a:solidFill>
                <a:schemeClr val="tx1">
                  <a:lumMod val="65000"/>
                  <a:lumOff val="35000"/>
                </a:schemeClr>
              </a:solidFill>
              <a:latin typeface="+mn-ea"/>
            </a:endParaRPr>
          </a:p>
        </p:txBody>
      </p:sp>
      <p:pic>
        <p:nvPicPr>
          <p:cNvPr id="4" name="图片 3">
            <a:extLst>
              <a:ext uri="{FF2B5EF4-FFF2-40B4-BE49-F238E27FC236}">
                <a16:creationId xmlns:a16="http://schemas.microsoft.com/office/drawing/2014/main" id="{6F64E84C-17CD-4209-9FD0-834C061092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366" t="39982" r="39445" b="7234"/>
          <a:stretch/>
        </p:blipFill>
        <p:spPr>
          <a:xfrm>
            <a:off x="1053192" y="2085905"/>
            <a:ext cx="1202991" cy="2339560"/>
          </a:xfrm>
          <a:prstGeom prst="rect">
            <a:avLst/>
          </a:prstGeom>
        </p:spPr>
      </p:pic>
      <p:pic>
        <p:nvPicPr>
          <p:cNvPr id="8" name="图片 7">
            <a:extLst>
              <a:ext uri="{FF2B5EF4-FFF2-40B4-BE49-F238E27FC236}">
                <a16:creationId xmlns:a16="http://schemas.microsoft.com/office/drawing/2014/main" id="{6C9877AE-FEB6-4FFD-BEA0-8273A130EC31}"/>
              </a:ext>
            </a:extLst>
          </p:cNvPr>
          <p:cNvPicPr/>
          <p:nvPr/>
        </p:nvPicPr>
        <p:blipFill rotWithShape="1">
          <a:blip r:embed="rId4" cstate="print">
            <a:extLst>
              <a:ext uri="{28A0092B-C50C-407E-A947-70E740481C1C}">
                <a14:useLocalDpi xmlns:a14="http://schemas.microsoft.com/office/drawing/2010/main" val="0"/>
              </a:ext>
            </a:extLst>
          </a:blip>
          <a:srcRect t="3670" b="270"/>
          <a:stretch/>
        </p:blipFill>
        <p:spPr bwMode="auto">
          <a:xfrm>
            <a:off x="2503467" y="2085905"/>
            <a:ext cx="1227099" cy="2339559"/>
          </a:xfrm>
          <a:prstGeom prst="rect">
            <a:avLst/>
          </a:prstGeom>
          <a:noFill/>
          <a:ln>
            <a:noFill/>
          </a:ln>
          <a:extLst>
            <a:ext uri="{53640926-AAD7-44D8-BBD7-CCE9431645EC}">
              <a14:shadowObscured xmlns:a14="http://schemas.microsoft.com/office/drawing/2010/main"/>
            </a:ext>
          </a:extLst>
        </p:spPr>
      </p:pic>
      <p:sp>
        <p:nvSpPr>
          <p:cNvPr id="9" name="文本框 8">
            <a:extLst>
              <a:ext uri="{FF2B5EF4-FFF2-40B4-BE49-F238E27FC236}">
                <a16:creationId xmlns:a16="http://schemas.microsoft.com/office/drawing/2014/main" id="{F05BB1EF-B891-428F-896A-6F2B2769BD97}"/>
              </a:ext>
            </a:extLst>
          </p:cNvPr>
          <p:cNvSpPr txBox="1"/>
          <p:nvPr/>
        </p:nvSpPr>
        <p:spPr>
          <a:xfrm>
            <a:off x="2400963" y="4425464"/>
            <a:ext cx="1432106"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7kV/2.5kJ/100</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pic>
        <p:nvPicPr>
          <p:cNvPr id="11" name="图片 10">
            <a:extLst>
              <a:ext uri="{FF2B5EF4-FFF2-40B4-BE49-F238E27FC236}">
                <a16:creationId xmlns:a16="http://schemas.microsoft.com/office/drawing/2014/main" id="{876714AC-0E70-4343-94C6-ABFAA88613B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826" y="2085905"/>
            <a:ext cx="1201420" cy="2339559"/>
          </a:xfrm>
          <a:prstGeom prst="rect">
            <a:avLst/>
          </a:prstGeom>
          <a:noFill/>
          <a:ln>
            <a:noFill/>
          </a:ln>
        </p:spPr>
      </p:pic>
      <p:sp>
        <p:nvSpPr>
          <p:cNvPr id="12" name="文本框 11">
            <a:extLst>
              <a:ext uri="{FF2B5EF4-FFF2-40B4-BE49-F238E27FC236}">
                <a16:creationId xmlns:a16="http://schemas.microsoft.com/office/drawing/2014/main" id="{88A07350-FED7-4809-90B6-DB09B10989D2}"/>
              </a:ext>
            </a:extLst>
          </p:cNvPr>
          <p:cNvSpPr txBox="1"/>
          <p:nvPr/>
        </p:nvSpPr>
        <p:spPr>
          <a:xfrm>
            <a:off x="6640815" y="4448105"/>
            <a:ext cx="1591442"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9kV/8.1kJ/100</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pic>
        <p:nvPicPr>
          <p:cNvPr id="13" name="图片 12">
            <a:extLst>
              <a:ext uri="{FF2B5EF4-FFF2-40B4-BE49-F238E27FC236}">
                <a16:creationId xmlns:a16="http://schemas.microsoft.com/office/drawing/2014/main" id="{6B6A4D63-6FBB-4014-85AC-529887731C6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70615" y="2085905"/>
            <a:ext cx="1217928" cy="2339559"/>
          </a:xfrm>
          <a:prstGeom prst="rect">
            <a:avLst/>
          </a:prstGeom>
          <a:noFill/>
          <a:ln>
            <a:noFill/>
          </a:ln>
        </p:spPr>
      </p:pic>
      <p:sp>
        <p:nvSpPr>
          <p:cNvPr id="14" name="文本框 13">
            <a:extLst>
              <a:ext uri="{FF2B5EF4-FFF2-40B4-BE49-F238E27FC236}">
                <a16:creationId xmlns:a16="http://schemas.microsoft.com/office/drawing/2014/main" id="{4C821166-4C41-45B7-97FE-161A90EABC00}"/>
              </a:ext>
            </a:extLst>
          </p:cNvPr>
          <p:cNvSpPr txBox="1"/>
          <p:nvPr/>
        </p:nvSpPr>
        <p:spPr>
          <a:xfrm>
            <a:off x="5183858" y="4436572"/>
            <a:ext cx="1591442"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9kV/8.1kJ/50</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pic>
        <p:nvPicPr>
          <p:cNvPr id="16" name="图片 15">
            <a:extLst>
              <a:ext uri="{FF2B5EF4-FFF2-40B4-BE49-F238E27FC236}">
                <a16:creationId xmlns:a16="http://schemas.microsoft.com/office/drawing/2014/main" id="{EEA62C3B-AD2F-4AFB-BE57-243C2A55210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1698" t="33122" r="1424" b="29747"/>
          <a:stretch/>
        </p:blipFill>
        <p:spPr>
          <a:xfrm rot="5400000">
            <a:off x="3380810" y="2682943"/>
            <a:ext cx="2339561" cy="1145482"/>
          </a:xfrm>
          <a:prstGeom prst="rect">
            <a:avLst/>
          </a:prstGeom>
        </p:spPr>
      </p:pic>
      <p:sp>
        <p:nvSpPr>
          <p:cNvPr id="17" name="文本框 16">
            <a:extLst>
              <a:ext uri="{FF2B5EF4-FFF2-40B4-BE49-F238E27FC236}">
                <a16:creationId xmlns:a16="http://schemas.microsoft.com/office/drawing/2014/main" id="{E29ACB47-F1C8-4C1A-B00C-12B325561ABD}"/>
              </a:ext>
            </a:extLst>
          </p:cNvPr>
          <p:cNvSpPr txBox="1"/>
          <p:nvPr/>
        </p:nvSpPr>
        <p:spPr>
          <a:xfrm>
            <a:off x="3779173" y="4436572"/>
            <a:ext cx="1591442"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7kV/4.9kJ/100</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sp>
        <p:nvSpPr>
          <p:cNvPr id="18" name="文本框 17">
            <a:extLst>
              <a:ext uri="{FF2B5EF4-FFF2-40B4-BE49-F238E27FC236}">
                <a16:creationId xmlns:a16="http://schemas.microsoft.com/office/drawing/2014/main" id="{3078BAD5-926A-4BB0-8858-7DC748CC1F64}"/>
              </a:ext>
            </a:extLst>
          </p:cNvPr>
          <p:cNvSpPr txBox="1"/>
          <p:nvPr/>
        </p:nvSpPr>
        <p:spPr>
          <a:xfrm>
            <a:off x="1053192" y="4436572"/>
            <a:ext cx="1202992" cy="336695"/>
          </a:xfrm>
          <a:prstGeom prst="rect">
            <a:avLst/>
          </a:prstGeom>
          <a:noFill/>
        </p:spPr>
        <p:txBody>
          <a:bodyPr wrap="square">
            <a:spAutoFit/>
          </a:bodyPr>
          <a:lstStyle/>
          <a:p>
            <a:pPr algn="ctr">
              <a:lnSpc>
                <a:spcPct val="150000"/>
              </a:lnSpc>
            </a:pPr>
            <a:r>
              <a:rPr lang="zh-CN" altLang="en-US" sz="1200" kern="100" dirty="0">
                <a:solidFill>
                  <a:srgbClr val="404040"/>
                </a:solidFill>
                <a:latin typeface="+mn-ea"/>
                <a:cs typeface="Times New Roman" panose="02020603050405020304" pitchFamily="18" charset="0"/>
              </a:rPr>
              <a:t>放电前</a:t>
            </a:r>
            <a:endParaRPr lang="zh-CN" altLang="en-US" sz="1200" dirty="0">
              <a:solidFill>
                <a:srgbClr val="404040"/>
              </a:solidFill>
              <a:latin typeface="+mn-ea"/>
            </a:endParaRPr>
          </a:p>
        </p:txBody>
      </p:sp>
      <p:sp>
        <p:nvSpPr>
          <p:cNvPr id="19" name="文本框 18">
            <a:extLst>
              <a:ext uri="{FF2B5EF4-FFF2-40B4-BE49-F238E27FC236}">
                <a16:creationId xmlns:a16="http://schemas.microsoft.com/office/drawing/2014/main" id="{0DDE5743-19BF-49FB-A79B-D14919F69DFA}"/>
              </a:ext>
            </a:extLst>
          </p:cNvPr>
          <p:cNvSpPr txBox="1"/>
          <p:nvPr/>
        </p:nvSpPr>
        <p:spPr>
          <a:xfrm>
            <a:off x="927930" y="899852"/>
            <a:ext cx="7109316" cy="1023742"/>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kern="100" dirty="0">
                <a:solidFill>
                  <a:srgbClr val="404040"/>
                </a:solidFill>
                <a:latin typeface="+mn-ea"/>
                <a:cs typeface="Times New Roman" panose="02020603050405020304" pitchFamily="18" charset="0"/>
              </a:rPr>
              <a:t>因</a:t>
            </a:r>
            <a:r>
              <a:rPr lang="zh-CN" altLang="en-US" sz="1400" kern="100" dirty="0">
                <a:solidFill>
                  <a:srgbClr val="404040"/>
                </a:solidFill>
                <a:effectLst/>
                <a:latin typeface="+mn-ea"/>
                <a:cs typeface="Times New Roman" panose="02020603050405020304" pitchFamily="18" charset="0"/>
              </a:rPr>
              <a:t>冲击波作用面积较小，难以在外观上造成全局性的破坏</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dirty="0">
                <a:solidFill>
                  <a:srgbClr val="404040"/>
                </a:solidFill>
                <a:latin typeface="+mn-ea"/>
              </a:rPr>
              <a:t>用较大的单次放电能量作用较多的次数后，可对岩心外观形成比较明显的局部破坏，主要破坏形式表现为岩心尖锐处被震碎脱落、表面形成一定深度的刻痕等</a:t>
            </a:r>
          </a:p>
        </p:txBody>
      </p:sp>
    </p:spTree>
    <p:extLst>
      <p:ext uri="{BB962C8B-B14F-4D97-AF65-F5344CB8AC3E}">
        <p14:creationId xmlns:p14="http://schemas.microsoft.com/office/powerpoint/2010/main" val="1217507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致密砂岩岩心实验</a:t>
            </a:r>
            <a:endParaRPr lang="en-US" altLang="zh-CN" sz="2000" b="1" dirty="0">
              <a:solidFill>
                <a:schemeClr val="tx1">
                  <a:lumMod val="65000"/>
                  <a:lumOff val="35000"/>
                </a:schemeClr>
              </a:solidFill>
              <a:latin typeface="+mn-ea"/>
            </a:endParaRPr>
          </a:p>
        </p:txBody>
      </p:sp>
      <p:graphicFrame>
        <p:nvGraphicFramePr>
          <p:cNvPr id="2" name="表格 1">
            <a:extLst>
              <a:ext uri="{FF2B5EF4-FFF2-40B4-BE49-F238E27FC236}">
                <a16:creationId xmlns:a16="http://schemas.microsoft.com/office/drawing/2014/main" id="{118DC554-E374-49C1-91AA-FD276212B917}"/>
              </a:ext>
            </a:extLst>
          </p:cNvPr>
          <p:cNvGraphicFramePr>
            <a:graphicFrameLocks noGrp="1"/>
          </p:cNvGraphicFramePr>
          <p:nvPr>
            <p:extLst>
              <p:ext uri="{D42A27DB-BD31-4B8C-83A1-F6EECF244321}">
                <p14:modId xmlns:p14="http://schemas.microsoft.com/office/powerpoint/2010/main" val="2112352727"/>
              </p:ext>
            </p:extLst>
          </p:nvPr>
        </p:nvGraphicFramePr>
        <p:xfrm>
          <a:off x="726622" y="2469863"/>
          <a:ext cx="7690755" cy="2167445"/>
        </p:xfrm>
        <a:graphic>
          <a:graphicData uri="http://schemas.openxmlformats.org/drawingml/2006/table">
            <a:tbl>
              <a:tblPr>
                <a:tableStyleId>{C4B1156A-380E-4F78-BDF5-A606A8083BF9}</a:tableStyleId>
              </a:tblPr>
              <a:tblGrid>
                <a:gridCol w="437457">
                  <a:extLst>
                    <a:ext uri="{9D8B030D-6E8A-4147-A177-3AD203B41FA5}">
                      <a16:colId xmlns:a16="http://schemas.microsoft.com/office/drawing/2014/main" val="38654192"/>
                    </a:ext>
                  </a:extLst>
                </a:gridCol>
                <a:gridCol w="1410378">
                  <a:extLst>
                    <a:ext uri="{9D8B030D-6E8A-4147-A177-3AD203B41FA5}">
                      <a16:colId xmlns:a16="http://schemas.microsoft.com/office/drawing/2014/main" val="428055676"/>
                    </a:ext>
                  </a:extLst>
                </a:gridCol>
                <a:gridCol w="650435">
                  <a:extLst>
                    <a:ext uri="{9D8B030D-6E8A-4147-A177-3AD203B41FA5}">
                      <a16:colId xmlns:a16="http://schemas.microsoft.com/office/drawing/2014/main" val="3960560292"/>
                    </a:ext>
                  </a:extLst>
                </a:gridCol>
                <a:gridCol w="779690">
                  <a:extLst>
                    <a:ext uri="{9D8B030D-6E8A-4147-A177-3AD203B41FA5}">
                      <a16:colId xmlns:a16="http://schemas.microsoft.com/office/drawing/2014/main" val="2607956675"/>
                    </a:ext>
                  </a:extLst>
                </a:gridCol>
                <a:gridCol w="779690">
                  <a:extLst>
                    <a:ext uri="{9D8B030D-6E8A-4147-A177-3AD203B41FA5}">
                      <a16:colId xmlns:a16="http://schemas.microsoft.com/office/drawing/2014/main" val="3055103916"/>
                    </a:ext>
                  </a:extLst>
                </a:gridCol>
                <a:gridCol w="1036863">
                  <a:extLst>
                    <a:ext uri="{9D8B030D-6E8A-4147-A177-3AD203B41FA5}">
                      <a16:colId xmlns:a16="http://schemas.microsoft.com/office/drawing/2014/main" val="3007759843"/>
                    </a:ext>
                  </a:extLst>
                </a:gridCol>
                <a:gridCol w="787854">
                  <a:extLst>
                    <a:ext uri="{9D8B030D-6E8A-4147-A177-3AD203B41FA5}">
                      <a16:colId xmlns:a16="http://schemas.microsoft.com/office/drawing/2014/main" val="270159720"/>
                    </a:ext>
                  </a:extLst>
                </a:gridCol>
                <a:gridCol w="787854">
                  <a:extLst>
                    <a:ext uri="{9D8B030D-6E8A-4147-A177-3AD203B41FA5}">
                      <a16:colId xmlns:a16="http://schemas.microsoft.com/office/drawing/2014/main" val="687165007"/>
                    </a:ext>
                  </a:extLst>
                </a:gridCol>
                <a:gridCol w="1020534">
                  <a:extLst>
                    <a:ext uri="{9D8B030D-6E8A-4147-A177-3AD203B41FA5}">
                      <a16:colId xmlns:a16="http://schemas.microsoft.com/office/drawing/2014/main" val="1963380210"/>
                    </a:ext>
                  </a:extLst>
                </a:gridCol>
              </a:tblGrid>
              <a:tr h="309635">
                <a:tc rowSpan="2">
                  <a:txBody>
                    <a:bodyPr/>
                    <a:lstStyle/>
                    <a:p>
                      <a:pPr indent="0" algn="ctr">
                        <a:lnSpc>
                          <a:spcPct val="100000"/>
                        </a:lnSpc>
                      </a:pPr>
                      <a:r>
                        <a:rPr lang="zh-CN" altLang="en-US" sz="1200" kern="0" dirty="0">
                          <a:effectLst/>
                          <a:latin typeface="+mn-ea"/>
                          <a:ea typeface="+mn-ea"/>
                        </a:rPr>
                        <a:t>编号</a:t>
                      </a:r>
                      <a:endParaRPr lang="zh-CN" sz="1200" kern="100" dirty="0">
                        <a:effectLst/>
                        <a:latin typeface="+mn-ea"/>
                        <a:ea typeface="+mn-ea"/>
                      </a:endParaRPr>
                    </a:p>
                  </a:txBody>
                  <a:tcPr marL="68580" marR="68580" marT="0" marB="0" anchor="ctr"/>
                </a:tc>
                <a:tc rowSpan="2">
                  <a:txBody>
                    <a:bodyPr/>
                    <a:lstStyle/>
                    <a:p>
                      <a:pPr indent="0" algn="ctr">
                        <a:lnSpc>
                          <a:spcPct val="100000"/>
                        </a:lnSpc>
                      </a:pPr>
                      <a:r>
                        <a:rPr lang="zh-CN" altLang="en-US" sz="1200" kern="100" dirty="0">
                          <a:effectLst/>
                          <a:latin typeface="+mn-ea"/>
                          <a:ea typeface="+mn-ea"/>
                        </a:rPr>
                        <a:t>放电参数</a:t>
                      </a:r>
                      <a:endParaRPr lang="zh-CN" sz="1200" kern="100" dirty="0">
                        <a:effectLst/>
                        <a:latin typeface="+mn-ea"/>
                        <a:ea typeface="+mn-ea"/>
                      </a:endParaRPr>
                    </a:p>
                  </a:txBody>
                  <a:tcPr marL="68580" marR="68580" marT="0" marB="0" anchor="ctr"/>
                </a:tc>
                <a:tc rowSpan="2">
                  <a:txBody>
                    <a:bodyPr/>
                    <a:lstStyle/>
                    <a:p>
                      <a:pPr indent="0" algn="ctr">
                        <a:lnSpc>
                          <a:spcPct val="100000"/>
                        </a:lnSpc>
                      </a:pPr>
                      <a:r>
                        <a:rPr lang="zh-CN" altLang="en-US" sz="1200" kern="100" dirty="0">
                          <a:effectLst/>
                          <a:latin typeface="+mn-ea"/>
                          <a:ea typeface="+mn-ea"/>
                        </a:rPr>
                        <a:t>距离放电中心</a:t>
                      </a:r>
                      <a:endParaRPr lang="zh-CN" sz="1200" kern="100" dirty="0">
                        <a:effectLst/>
                        <a:latin typeface="+mn-ea"/>
                        <a:ea typeface="+mn-ea"/>
                      </a:endParaRPr>
                    </a:p>
                  </a:txBody>
                  <a:tcPr marL="68580" marR="68580" marT="0" marB="0" anchor="ctr"/>
                </a:tc>
                <a:tc gridSpan="3">
                  <a:txBody>
                    <a:bodyPr/>
                    <a:lstStyle/>
                    <a:p>
                      <a:pPr indent="0" algn="ctr">
                        <a:lnSpc>
                          <a:spcPct val="100000"/>
                        </a:lnSpc>
                      </a:pPr>
                      <a:r>
                        <a:rPr lang="zh-CN" altLang="en-US" sz="1200" kern="0" dirty="0">
                          <a:effectLst/>
                          <a:latin typeface="+mn-ea"/>
                          <a:ea typeface="+mn-ea"/>
                        </a:rPr>
                        <a:t>孔隙度</a:t>
                      </a:r>
                      <a:endParaRPr lang="zh-CN" sz="1200" kern="100" dirty="0">
                        <a:effectLst/>
                        <a:latin typeface="+mn-ea"/>
                        <a:ea typeface="+mn-ea"/>
                      </a:endParaRPr>
                    </a:p>
                  </a:txBody>
                  <a:tcPr marL="68580" marR="68580" marT="0" marB="0" anchor="ctr"/>
                </a:tc>
                <a:tc hMerge="1">
                  <a:txBody>
                    <a:bodyPr/>
                    <a:lstStyle/>
                    <a:p>
                      <a:endParaRPr lang="zh-CN" altLang="en-US"/>
                    </a:p>
                  </a:txBody>
                  <a:tcPr/>
                </a:tc>
                <a:tc hMerge="1">
                  <a:txBody>
                    <a:bodyPr/>
                    <a:lstStyle/>
                    <a:p>
                      <a:endParaRPr lang="zh-CN" altLang="en-US"/>
                    </a:p>
                  </a:txBody>
                  <a:tcPr/>
                </a:tc>
                <a:tc gridSpan="3">
                  <a:txBody>
                    <a:bodyPr/>
                    <a:lstStyle/>
                    <a:p>
                      <a:pPr indent="0" algn="ctr">
                        <a:lnSpc>
                          <a:spcPct val="100000"/>
                        </a:lnSpc>
                      </a:pPr>
                      <a:r>
                        <a:rPr lang="zh-CN" altLang="en-US" sz="1200" kern="0" dirty="0">
                          <a:effectLst/>
                          <a:latin typeface="+mn-ea"/>
                          <a:ea typeface="+mn-ea"/>
                        </a:rPr>
                        <a:t>渗透率</a:t>
                      </a:r>
                      <a:r>
                        <a:rPr lang="zh-CN" sz="1200" kern="0" dirty="0">
                          <a:effectLst/>
                          <a:latin typeface="+mn-ea"/>
                          <a:ea typeface="+mn-ea"/>
                        </a:rPr>
                        <a:t> /(10</a:t>
                      </a:r>
                      <a:r>
                        <a:rPr lang="zh-CN" sz="1200" kern="0" baseline="30000" dirty="0">
                          <a:effectLst/>
                          <a:latin typeface="+mn-ea"/>
                          <a:ea typeface="+mn-ea"/>
                        </a:rPr>
                        <a:t>-3</a:t>
                      </a:r>
                      <a:r>
                        <a:rPr lang="zh-CN" sz="1200" kern="0" dirty="0">
                          <a:effectLst/>
                          <a:latin typeface="+mn-ea"/>
                          <a:ea typeface="+mn-ea"/>
                        </a:rPr>
                        <a:t>μm</a:t>
                      </a:r>
                      <a:r>
                        <a:rPr lang="zh-CN" sz="1200" kern="0" baseline="30000" dirty="0">
                          <a:effectLst/>
                          <a:latin typeface="+mn-ea"/>
                          <a:ea typeface="+mn-ea"/>
                        </a:rPr>
                        <a:t>2</a:t>
                      </a:r>
                      <a:r>
                        <a:rPr lang="zh-CN" sz="1200" kern="0" dirty="0">
                          <a:effectLst/>
                          <a:latin typeface="+mn-ea"/>
                          <a:ea typeface="+mn-ea"/>
                        </a:rPr>
                        <a:t>)</a:t>
                      </a:r>
                      <a:endParaRPr lang="zh-CN" sz="1200" kern="100" dirty="0">
                        <a:effectLst/>
                        <a:latin typeface="+mn-ea"/>
                        <a:ea typeface="+mn-ea"/>
                      </a:endParaRPr>
                    </a:p>
                  </a:txBody>
                  <a:tcPr marL="68580" marR="68580"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314627403"/>
                  </a:ext>
                </a:extLst>
              </a:tr>
              <a:tr h="309635">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indent="0" algn="ctr">
                        <a:lnSpc>
                          <a:spcPct val="100000"/>
                        </a:lnSpc>
                      </a:pPr>
                      <a:r>
                        <a:rPr lang="zh-CN" altLang="en-US" sz="1200" kern="0" dirty="0">
                          <a:effectLst/>
                          <a:latin typeface="+mn-ea"/>
                          <a:ea typeface="+mn-ea"/>
                        </a:rPr>
                        <a:t>放电前</a:t>
                      </a:r>
                      <a:endParaRPr lang="zh-CN" sz="1200" kern="100" dirty="0">
                        <a:effectLst/>
                        <a:latin typeface="+mn-ea"/>
                        <a:ea typeface="+mn-ea"/>
                      </a:endParaRPr>
                    </a:p>
                  </a:txBody>
                  <a:tcPr marL="68580" marR="68580" marT="0" marB="0" anchor="ctr"/>
                </a:tc>
                <a:tc>
                  <a:txBody>
                    <a:bodyPr/>
                    <a:lstStyle/>
                    <a:p>
                      <a:pPr indent="0" algn="ctr">
                        <a:lnSpc>
                          <a:spcPct val="100000"/>
                        </a:lnSpc>
                      </a:pPr>
                      <a:r>
                        <a:rPr lang="zh-CN" altLang="en-US" sz="1200" kern="0" dirty="0">
                          <a:effectLst/>
                          <a:latin typeface="+mn-ea"/>
                          <a:ea typeface="+mn-ea"/>
                        </a:rPr>
                        <a:t>放电后</a:t>
                      </a:r>
                      <a:endParaRPr lang="zh-CN" sz="1200" kern="100" dirty="0">
                        <a:effectLst/>
                        <a:latin typeface="+mn-ea"/>
                        <a:ea typeface="+mn-ea"/>
                      </a:endParaRPr>
                    </a:p>
                  </a:txBody>
                  <a:tcPr marL="68580" marR="68580" marT="0" marB="0" anchor="ctr"/>
                </a:tc>
                <a:tc>
                  <a:txBody>
                    <a:bodyPr/>
                    <a:lstStyle/>
                    <a:p>
                      <a:pPr indent="0" algn="ctr">
                        <a:lnSpc>
                          <a:spcPct val="100000"/>
                        </a:lnSpc>
                      </a:pPr>
                      <a:r>
                        <a:rPr lang="zh-CN" altLang="en-US" sz="1200" kern="0" dirty="0">
                          <a:effectLst/>
                          <a:latin typeface="+mn-ea"/>
                          <a:ea typeface="+mn-ea"/>
                        </a:rPr>
                        <a:t>变化率</a:t>
                      </a:r>
                      <a:r>
                        <a:rPr lang="en-GB" sz="1200" kern="0" dirty="0">
                          <a:effectLst/>
                          <a:latin typeface="+mn-ea"/>
                          <a:ea typeface="+mn-ea"/>
                        </a:rPr>
                        <a:t> (%)</a:t>
                      </a:r>
                      <a:endParaRPr lang="zh-CN" sz="1200" kern="100" dirty="0">
                        <a:effectLst/>
                        <a:latin typeface="+mn-ea"/>
                        <a:ea typeface="+mn-ea"/>
                      </a:endParaRPr>
                    </a:p>
                  </a:txBody>
                  <a:tcPr marL="68580" marR="68580" marT="0" marB="0" anchor="ctr"/>
                </a:tc>
                <a:tc>
                  <a:txBody>
                    <a:bodyPr/>
                    <a:lstStyle/>
                    <a:p>
                      <a:pPr indent="0" algn="ctr">
                        <a:lnSpc>
                          <a:spcPct val="100000"/>
                        </a:lnSpc>
                      </a:pPr>
                      <a:r>
                        <a:rPr lang="zh-CN" altLang="en-US" sz="1200" kern="0" dirty="0">
                          <a:effectLst/>
                          <a:latin typeface="+mn-ea"/>
                          <a:ea typeface="+mn-ea"/>
                        </a:rPr>
                        <a:t>放电前</a:t>
                      </a:r>
                      <a:endParaRPr lang="zh-CN" sz="1200" kern="100" dirty="0">
                        <a:effectLst/>
                        <a:latin typeface="+mn-ea"/>
                        <a:ea typeface="+mn-ea"/>
                      </a:endParaRPr>
                    </a:p>
                  </a:txBody>
                  <a:tcPr marL="68580" marR="68580" marT="0" marB="0" anchor="ctr"/>
                </a:tc>
                <a:tc>
                  <a:txBody>
                    <a:bodyPr/>
                    <a:lstStyle/>
                    <a:p>
                      <a:pPr indent="0" algn="ctr">
                        <a:lnSpc>
                          <a:spcPct val="100000"/>
                        </a:lnSpc>
                      </a:pPr>
                      <a:r>
                        <a:rPr lang="zh-CN" altLang="en-US" sz="1200" kern="0" dirty="0">
                          <a:effectLst/>
                          <a:latin typeface="+mn-ea"/>
                          <a:ea typeface="+mn-ea"/>
                        </a:rPr>
                        <a:t>放电后</a:t>
                      </a:r>
                      <a:endParaRPr lang="zh-CN" sz="1200" kern="100" dirty="0">
                        <a:effectLst/>
                        <a:latin typeface="+mn-ea"/>
                        <a:ea typeface="+mn-ea"/>
                      </a:endParaRPr>
                    </a:p>
                  </a:txBody>
                  <a:tcPr marL="68580" marR="68580" marT="0" marB="0" anchor="ctr"/>
                </a:tc>
                <a:tc>
                  <a:txBody>
                    <a:bodyPr/>
                    <a:lstStyle/>
                    <a:p>
                      <a:pPr indent="0" algn="ctr">
                        <a:lnSpc>
                          <a:spcPct val="100000"/>
                        </a:lnSpc>
                      </a:pPr>
                      <a:r>
                        <a:rPr lang="zh-CN" altLang="en-US" sz="1200" kern="0" dirty="0">
                          <a:effectLst/>
                          <a:latin typeface="+mn-ea"/>
                          <a:ea typeface="+mn-ea"/>
                        </a:rPr>
                        <a:t>变化率</a:t>
                      </a:r>
                      <a:r>
                        <a:rPr lang="en-GB" sz="1200" kern="0" dirty="0">
                          <a:effectLst/>
                          <a:latin typeface="+mn-ea"/>
                          <a:ea typeface="+mn-ea"/>
                        </a:rPr>
                        <a:t> (%)</a:t>
                      </a:r>
                      <a:endParaRPr lang="zh-CN" sz="1200" kern="100" dirty="0">
                        <a:effectLst/>
                        <a:latin typeface="+mn-ea"/>
                        <a:ea typeface="+mn-ea"/>
                      </a:endParaRPr>
                    </a:p>
                  </a:txBody>
                  <a:tcPr marL="68580" marR="68580" marT="0" marB="0" anchor="ctr"/>
                </a:tc>
                <a:extLst>
                  <a:ext uri="{0D108BD9-81ED-4DB2-BD59-A6C34878D82A}">
                    <a16:rowId xmlns:a16="http://schemas.microsoft.com/office/drawing/2014/main" val="3601537618"/>
                  </a:ext>
                </a:extLst>
              </a:tr>
              <a:tr h="309635">
                <a:tc>
                  <a:txBody>
                    <a:bodyPr/>
                    <a:lstStyle/>
                    <a:p>
                      <a:pPr indent="0" algn="ctr">
                        <a:lnSpc>
                          <a:spcPct val="100000"/>
                        </a:lnSpc>
                      </a:pPr>
                      <a:r>
                        <a:rPr lang="en-GB" sz="1200" kern="0">
                          <a:effectLst/>
                          <a:latin typeface="+mn-ea"/>
                          <a:ea typeface="+mn-ea"/>
                        </a:rPr>
                        <a:t>10</a:t>
                      </a:r>
                      <a:endParaRPr lang="zh-CN" sz="1200" kern="100">
                        <a:effectLst/>
                        <a:latin typeface="+mn-ea"/>
                        <a:ea typeface="+mn-ea"/>
                      </a:endParaRPr>
                    </a:p>
                  </a:txBody>
                  <a:tcPr marL="68580" marR="68580" marT="0" marB="0" anchor="ctr"/>
                </a:tc>
                <a:tc>
                  <a:txBody>
                    <a:bodyPr/>
                    <a:lstStyle/>
                    <a:p>
                      <a:pPr indent="0" algn="ctr">
                        <a:lnSpc>
                          <a:spcPct val="100000"/>
                        </a:lnSpc>
                      </a:pPr>
                      <a:r>
                        <a:rPr lang="en-US" altLang="zh-CN" sz="1200" kern="100" dirty="0">
                          <a:effectLst/>
                          <a:latin typeface="+mn-ea"/>
                          <a:ea typeface="+mn-ea"/>
                        </a:rPr>
                        <a:t>4.5kV/1kJ/100</a:t>
                      </a:r>
                      <a:r>
                        <a:rPr lang="zh-CN" altLang="en-US" sz="1200" kern="100" dirty="0">
                          <a:effectLst/>
                          <a:latin typeface="+mn-ea"/>
                          <a:ea typeface="+mn-ea"/>
                        </a:rPr>
                        <a:t>次</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altLang="zh-CN" sz="1200" kern="100" dirty="0">
                          <a:effectLst/>
                          <a:latin typeface="+mn-ea"/>
                          <a:ea typeface="+mn-ea"/>
                        </a:rPr>
                        <a:t>7.5cm</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0.1527</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0.1492</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-2.29</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0.0226</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0.0248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9.56</a:t>
                      </a:r>
                      <a:endParaRPr lang="zh-CN" sz="1200" kern="100" dirty="0">
                        <a:effectLst/>
                        <a:latin typeface="+mn-ea"/>
                        <a:ea typeface="+mn-ea"/>
                      </a:endParaRPr>
                    </a:p>
                  </a:txBody>
                  <a:tcPr marL="68580" marR="68580" marT="0" marB="0" anchor="ctr"/>
                </a:tc>
                <a:extLst>
                  <a:ext uri="{0D108BD9-81ED-4DB2-BD59-A6C34878D82A}">
                    <a16:rowId xmlns:a16="http://schemas.microsoft.com/office/drawing/2014/main" val="1909990073"/>
                  </a:ext>
                </a:extLst>
              </a:tr>
              <a:tr h="309635">
                <a:tc>
                  <a:txBody>
                    <a:bodyPr/>
                    <a:lstStyle/>
                    <a:p>
                      <a:pPr indent="0" algn="ctr">
                        <a:lnSpc>
                          <a:spcPct val="100000"/>
                        </a:lnSpc>
                      </a:pPr>
                      <a:r>
                        <a:rPr lang="en-GB" sz="1200" kern="0" dirty="0">
                          <a:effectLst/>
                          <a:latin typeface="+mn-ea"/>
                          <a:ea typeface="+mn-ea"/>
                        </a:rPr>
                        <a:t>4</a:t>
                      </a:r>
                      <a:endParaRPr lang="zh-CN" sz="1200" kern="100" dirty="0">
                        <a:effectLst/>
                        <a:latin typeface="+mn-ea"/>
                        <a:ea typeface="+mn-ea"/>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7kV/2.5kJ/100</a:t>
                      </a:r>
                      <a:r>
                        <a:rPr kumimoji="0" lang="zh-CN" altLang="en-US"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次</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7.5</a:t>
                      </a:r>
                      <a:r>
                        <a:rPr lang="en-US" altLang="zh-CN" sz="1200" kern="100" dirty="0">
                          <a:effectLst/>
                          <a:latin typeface="+mn-ea"/>
                          <a:ea typeface="+mn-ea"/>
                        </a:rPr>
                        <a:t>cm</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indent="0" algn="ctr">
                        <a:lnSpc>
                          <a:spcPct val="100000"/>
                        </a:lnSpc>
                      </a:pPr>
                      <a:r>
                        <a:rPr lang="en-US" sz="1200" kern="100" dirty="0">
                          <a:effectLst/>
                          <a:latin typeface="+mn-ea"/>
                          <a:ea typeface="+mn-ea"/>
                        </a:rPr>
                        <a:t>0.1524</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0.1504</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-1.31</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0.0218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0.0221</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1.19</a:t>
                      </a:r>
                      <a:endParaRPr lang="zh-CN" sz="1200" kern="100" dirty="0">
                        <a:effectLst/>
                        <a:latin typeface="+mn-ea"/>
                        <a:ea typeface="+mn-ea"/>
                      </a:endParaRPr>
                    </a:p>
                  </a:txBody>
                  <a:tcPr marL="68580" marR="68580" marT="0" marB="0" anchor="ctr"/>
                </a:tc>
                <a:extLst>
                  <a:ext uri="{0D108BD9-81ED-4DB2-BD59-A6C34878D82A}">
                    <a16:rowId xmlns:a16="http://schemas.microsoft.com/office/drawing/2014/main" val="139267493"/>
                  </a:ext>
                </a:extLst>
              </a:tr>
              <a:tr h="309635">
                <a:tc>
                  <a:txBody>
                    <a:bodyPr/>
                    <a:lstStyle/>
                    <a:p>
                      <a:pPr indent="0" algn="ctr">
                        <a:lnSpc>
                          <a:spcPct val="100000"/>
                        </a:lnSpc>
                      </a:pPr>
                      <a:r>
                        <a:rPr lang="en-GB" sz="1200" kern="0" dirty="0">
                          <a:effectLst/>
                          <a:latin typeface="+mn-ea"/>
                          <a:ea typeface="+mn-ea"/>
                        </a:rPr>
                        <a:t>7</a:t>
                      </a:r>
                      <a:endParaRPr lang="zh-CN" sz="1200" kern="100" dirty="0">
                        <a:effectLst/>
                        <a:latin typeface="+mn-ea"/>
                        <a:ea typeface="+mn-ea"/>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7kV/4.9kJ/100</a:t>
                      </a:r>
                      <a:r>
                        <a:rPr kumimoji="0" lang="zh-CN" altLang="en-US"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次</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7.5</a:t>
                      </a:r>
                      <a:r>
                        <a:rPr lang="en-US" altLang="zh-CN" sz="1200" kern="100" dirty="0">
                          <a:effectLst/>
                          <a:latin typeface="+mn-ea"/>
                          <a:ea typeface="+mn-ea"/>
                        </a:rPr>
                        <a:t>cm</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indent="0" algn="ctr">
                        <a:lnSpc>
                          <a:spcPct val="100000"/>
                        </a:lnSpc>
                      </a:pPr>
                      <a:r>
                        <a:rPr lang="en-US" sz="1200" kern="100" dirty="0">
                          <a:effectLst/>
                          <a:latin typeface="+mn-ea"/>
                          <a:ea typeface="+mn-ea"/>
                        </a:rPr>
                        <a:t>0.1527</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0.1545</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1.18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0.0209</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0.0228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9.04</a:t>
                      </a:r>
                      <a:endParaRPr lang="zh-CN" sz="1200" kern="100" dirty="0">
                        <a:effectLst/>
                        <a:latin typeface="+mn-ea"/>
                        <a:ea typeface="+mn-ea"/>
                      </a:endParaRPr>
                    </a:p>
                  </a:txBody>
                  <a:tcPr marL="68580" marR="68580" marT="0" marB="0" anchor="ctr"/>
                </a:tc>
                <a:extLst>
                  <a:ext uri="{0D108BD9-81ED-4DB2-BD59-A6C34878D82A}">
                    <a16:rowId xmlns:a16="http://schemas.microsoft.com/office/drawing/2014/main" val="3620022029"/>
                  </a:ext>
                </a:extLst>
              </a:tr>
              <a:tr h="309635">
                <a:tc>
                  <a:txBody>
                    <a:bodyPr/>
                    <a:lstStyle/>
                    <a:p>
                      <a:pPr indent="0" algn="ctr">
                        <a:lnSpc>
                          <a:spcPct val="100000"/>
                        </a:lnSpc>
                      </a:pPr>
                      <a:r>
                        <a:rPr lang="en-GB" sz="1200" kern="0" dirty="0">
                          <a:effectLst/>
                          <a:latin typeface="+mn-ea"/>
                          <a:ea typeface="+mn-ea"/>
                        </a:rPr>
                        <a:t>8</a:t>
                      </a:r>
                      <a:endParaRPr lang="zh-CN" sz="1200" kern="100" dirty="0">
                        <a:effectLst/>
                        <a:latin typeface="+mn-ea"/>
                        <a:ea typeface="+mn-ea"/>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9kV/8.1kJ/100</a:t>
                      </a:r>
                      <a:r>
                        <a:rPr kumimoji="0" lang="zh-CN" altLang="en-US"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次</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7.5</a:t>
                      </a:r>
                      <a:r>
                        <a:rPr lang="en-US" altLang="zh-CN" sz="1200" kern="100">
                          <a:effectLst/>
                          <a:latin typeface="+mn-ea"/>
                          <a:ea typeface="+mn-ea"/>
                        </a:rPr>
                        <a:t>cm</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indent="0" algn="ctr">
                        <a:lnSpc>
                          <a:spcPct val="100000"/>
                        </a:lnSpc>
                      </a:pPr>
                      <a:r>
                        <a:rPr lang="en-US" sz="1200" kern="100" dirty="0">
                          <a:effectLst/>
                          <a:latin typeface="+mn-ea"/>
                          <a:ea typeface="+mn-ea"/>
                        </a:rPr>
                        <a:t>0.1572</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0.1496</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a:effectLst/>
                          <a:latin typeface="+mn-ea"/>
                          <a:ea typeface="+mn-ea"/>
                        </a:rPr>
                        <a:t>-4.83</a:t>
                      </a:r>
                      <a:endParaRPr lang="zh-CN" sz="1200" kern="10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0.0217</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0.0368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solidFill>
                            <a:srgbClr val="FF0000"/>
                          </a:solidFill>
                          <a:effectLst/>
                          <a:latin typeface="+mn-ea"/>
                          <a:ea typeface="+mn-ea"/>
                        </a:rPr>
                        <a:t>69.63</a:t>
                      </a:r>
                      <a:endParaRPr lang="zh-CN" sz="1200" kern="100" dirty="0">
                        <a:solidFill>
                          <a:srgbClr val="FF0000"/>
                        </a:solidFill>
                        <a:effectLst/>
                        <a:latin typeface="+mn-ea"/>
                        <a:ea typeface="+mn-ea"/>
                      </a:endParaRPr>
                    </a:p>
                  </a:txBody>
                  <a:tcPr marL="68580" marR="68580" marT="0" marB="0" anchor="ctr"/>
                </a:tc>
                <a:extLst>
                  <a:ext uri="{0D108BD9-81ED-4DB2-BD59-A6C34878D82A}">
                    <a16:rowId xmlns:a16="http://schemas.microsoft.com/office/drawing/2014/main" val="4017305364"/>
                  </a:ext>
                </a:extLst>
              </a:tr>
              <a:tr h="309635">
                <a:tc>
                  <a:txBody>
                    <a:bodyPr/>
                    <a:lstStyle/>
                    <a:p>
                      <a:pPr indent="0" algn="ctr">
                        <a:lnSpc>
                          <a:spcPct val="100000"/>
                        </a:lnSpc>
                      </a:pPr>
                      <a:r>
                        <a:rPr lang="en-GB" sz="1200" kern="0" dirty="0">
                          <a:effectLst/>
                          <a:latin typeface="+mn-ea"/>
                          <a:ea typeface="+mn-ea"/>
                        </a:rPr>
                        <a:t>2</a:t>
                      </a:r>
                      <a:endParaRPr lang="zh-CN" sz="1200" kern="100" dirty="0">
                        <a:effectLst/>
                        <a:latin typeface="+mn-ea"/>
                        <a:ea typeface="+mn-ea"/>
                      </a:endParaRPr>
                    </a:p>
                  </a:txBody>
                  <a:tcPr marL="68580" marR="68580" marT="0" marB="0" anchor="ct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9kV/8.1kJ/100</a:t>
                      </a:r>
                      <a:r>
                        <a:rPr kumimoji="0" lang="zh-CN" altLang="en-US"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次</a:t>
                      </a:r>
                      <a:endParaRPr kumimoji="0" lang="zh-CN" altLang="zh-CN" sz="12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txBody>
                  <a:tcPr marL="68580" marR="68580" marT="0" marB="0" anchor="ctr"/>
                </a:tc>
                <a:tc>
                  <a:txBody>
                    <a:bodyPr/>
                    <a:lstStyle/>
                    <a:p>
                      <a:pPr indent="0" algn="ctr">
                        <a:lnSpc>
                          <a:spcPct val="100000"/>
                        </a:lnSpc>
                      </a:pPr>
                      <a:r>
                        <a:rPr lang="en-US" altLang="zh-CN" sz="1200" kern="100">
                          <a:effectLst/>
                          <a:latin typeface="+mn-ea"/>
                          <a:ea typeface="+mn-ea"/>
                        </a:rPr>
                        <a:t>10cm</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0.1513</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0.1483</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a:effectLst/>
                          <a:latin typeface="+mn-ea"/>
                          <a:ea typeface="+mn-ea"/>
                        </a:rPr>
                        <a:t>-1.98</a:t>
                      </a:r>
                      <a:endParaRPr lang="zh-CN" sz="1200" kern="100">
                        <a:effectLst/>
                        <a:latin typeface="+mn-ea"/>
                        <a:ea typeface="+mn-ea"/>
                      </a:endParaRPr>
                    </a:p>
                  </a:txBody>
                  <a:tcPr marL="68580" marR="68580" marT="0" marB="0" anchor="ctr"/>
                </a:tc>
                <a:tc>
                  <a:txBody>
                    <a:bodyPr/>
                    <a:lstStyle/>
                    <a:p>
                      <a:pPr indent="0" algn="ctr">
                        <a:lnSpc>
                          <a:spcPct val="100000"/>
                        </a:lnSpc>
                      </a:pPr>
                      <a:r>
                        <a:rPr lang="en-US" sz="1200" kern="100">
                          <a:effectLst/>
                          <a:latin typeface="+mn-ea"/>
                          <a:ea typeface="+mn-ea"/>
                        </a:rPr>
                        <a:t>0.0213</a:t>
                      </a:r>
                      <a:endParaRPr lang="zh-CN" sz="1200" kern="100">
                        <a:effectLst/>
                        <a:latin typeface="+mn-ea"/>
                        <a:ea typeface="+mn-ea"/>
                      </a:endParaRPr>
                    </a:p>
                  </a:txBody>
                  <a:tcPr marL="68580" marR="68580" marT="0" marB="0" anchor="ctr"/>
                </a:tc>
                <a:tc>
                  <a:txBody>
                    <a:bodyPr/>
                    <a:lstStyle/>
                    <a:p>
                      <a:pPr indent="0" algn="ctr">
                        <a:lnSpc>
                          <a:spcPct val="100000"/>
                        </a:lnSpc>
                      </a:pPr>
                      <a:r>
                        <a:rPr lang="en-US" sz="1200" kern="100" dirty="0">
                          <a:effectLst/>
                          <a:latin typeface="+mn-ea"/>
                          <a:ea typeface="+mn-ea"/>
                        </a:rPr>
                        <a:t>0.0288</a:t>
                      </a:r>
                      <a:endParaRPr lang="zh-CN" sz="1200" kern="100" dirty="0">
                        <a:effectLst/>
                        <a:latin typeface="+mn-ea"/>
                        <a:ea typeface="+mn-ea"/>
                      </a:endParaRPr>
                    </a:p>
                  </a:txBody>
                  <a:tcPr marL="68580" marR="68580" marT="0" marB="0" anchor="ctr"/>
                </a:tc>
                <a:tc>
                  <a:txBody>
                    <a:bodyPr/>
                    <a:lstStyle/>
                    <a:p>
                      <a:pPr indent="0" algn="ctr">
                        <a:lnSpc>
                          <a:spcPct val="100000"/>
                        </a:lnSpc>
                      </a:pPr>
                      <a:r>
                        <a:rPr lang="en-US" sz="1200" kern="100" dirty="0">
                          <a:solidFill>
                            <a:srgbClr val="FF0000"/>
                          </a:solidFill>
                          <a:effectLst/>
                          <a:latin typeface="+mn-ea"/>
                          <a:ea typeface="+mn-ea"/>
                        </a:rPr>
                        <a:t>35.40</a:t>
                      </a:r>
                      <a:endParaRPr lang="zh-CN" sz="1200" kern="100" dirty="0">
                        <a:solidFill>
                          <a:srgbClr val="FF0000"/>
                        </a:solidFill>
                        <a:effectLst/>
                        <a:latin typeface="+mn-ea"/>
                        <a:ea typeface="+mn-ea"/>
                      </a:endParaRPr>
                    </a:p>
                  </a:txBody>
                  <a:tcPr marL="68580" marR="68580" marT="0" marB="0" anchor="ctr"/>
                </a:tc>
                <a:extLst>
                  <a:ext uri="{0D108BD9-81ED-4DB2-BD59-A6C34878D82A}">
                    <a16:rowId xmlns:a16="http://schemas.microsoft.com/office/drawing/2014/main" val="1429993977"/>
                  </a:ext>
                </a:extLst>
              </a:tr>
            </a:tbl>
          </a:graphicData>
        </a:graphic>
      </p:graphicFrame>
      <p:sp>
        <p:nvSpPr>
          <p:cNvPr id="7" name="文本框 6">
            <a:extLst>
              <a:ext uri="{FF2B5EF4-FFF2-40B4-BE49-F238E27FC236}">
                <a16:creationId xmlns:a16="http://schemas.microsoft.com/office/drawing/2014/main" id="{AB220D36-3169-4EF6-89F8-DFB768AC5B15}"/>
              </a:ext>
            </a:extLst>
          </p:cNvPr>
          <p:cNvSpPr txBox="1"/>
          <p:nvPr/>
        </p:nvSpPr>
        <p:spPr>
          <a:xfrm>
            <a:off x="927930" y="899852"/>
            <a:ext cx="7109316" cy="1346907"/>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kern="100" dirty="0">
                <a:solidFill>
                  <a:srgbClr val="404040"/>
                </a:solidFill>
                <a:latin typeface="+mn-ea"/>
                <a:cs typeface="Times New Roman" panose="02020603050405020304" pitchFamily="18" charset="0"/>
              </a:rPr>
              <a:t>孔隙度无明显变化：不能直接在岩心内部形成显著的孔隙和裂缝</a:t>
            </a:r>
            <a:endParaRPr lang="en-US" altLang="zh-CN" kern="100" dirty="0">
              <a:solidFill>
                <a:srgbClr val="404040"/>
              </a:solidFill>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en-US" altLang="zh-CN" dirty="0">
                <a:solidFill>
                  <a:srgbClr val="404040"/>
                </a:solidFill>
                <a:latin typeface="+mn-ea"/>
              </a:rPr>
              <a:t>8</a:t>
            </a:r>
            <a:r>
              <a:rPr lang="zh-CN" altLang="en-US" dirty="0">
                <a:solidFill>
                  <a:srgbClr val="404040"/>
                </a:solidFill>
                <a:latin typeface="+mn-ea"/>
              </a:rPr>
              <a:t>号和</a:t>
            </a:r>
            <a:r>
              <a:rPr lang="en-US" altLang="zh-CN" dirty="0">
                <a:solidFill>
                  <a:srgbClr val="404040"/>
                </a:solidFill>
                <a:latin typeface="+mn-ea"/>
              </a:rPr>
              <a:t>2</a:t>
            </a:r>
            <a:r>
              <a:rPr lang="zh-CN" altLang="en-US" dirty="0">
                <a:solidFill>
                  <a:srgbClr val="404040"/>
                </a:solidFill>
                <a:latin typeface="+mn-ea"/>
              </a:rPr>
              <a:t>号岩心的渗透率显著提高：对于提高储层中油气流通性具有积极作用</a:t>
            </a:r>
            <a:endParaRPr lang="en-US" altLang="zh-CN" dirty="0">
              <a:solidFill>
                <a:srgbClr val="404040"/>
              </a:solidFill>
              <a:latin typeface="+mn-ea"/>
            </a:endParaRPr>
          </a:p>
          <a:p>
            <a:pPr marL="285750" indent="-285750">
              <a:lnSpc>
                <a:spcPct val="150000"/>
              </a:lnSpc>
              <a:buFont typeface="Wingdings" panose="05000000000000000000" pitchFamily="2" charset="2"/>
              <a:buChar char="Ø"/>
            </a:pPr>
            <a:r>
              <a:rPr lang="zh-CN" altLang="en-US" dirty="0">
                <a:solidFill>
                  <a:srgbClr val="404040"/>
                </a:solidFill>
                <a:latin typeface="+mn-ea"/>
              </a:rPr>
              <a:t>放电能量的大小对于岩心渗透率的提高起着决定性的作用</a:t>
            </a:r>
            <a:endParaRPr lang="en-US" altLang="zh-CN" dirty="0">
              <a:solidFill>
                <a:srgbClr val="404040"/>
              </a:solidFill>
              <a:latin typeface="+mn-ea"/>
            </a:endParaRPr>
          </a:p>
          <a:p>
            <a:pPr marL="285750" indent="-285750">
              <a:lnSpc>
                <a:spcPct val="150000"/>
              </a:lnSpc>
              <a:buFont typeface="Wingdings" panose="05000000000000000000" pitchFamily="2" charset="2"/>
              <a:buChar char="Ø"/>
            </a:pPr>
            <a:r>
              <a:rPr lang="zh-CN" altLang="en-US" dirty="0">
                <a:solidFill>
                  <a:srgbClr val="404040"/>
                </a:solidFill>
                <a:latin typeface="+mn-ea"/>
              </a:rPr>
              <a:t>随传播距离增大，冲击波作用效果衰减</a:t>
            </a:r>
          </a:p>
        </p:txBody>
      </p:sp>
    </p:spTree>
    <p:extLst>
      <p:ext uri="{BB962C8B-B14F-4D97-AF65-F5344CB8AC3E}">
        <p14:creationId xmlns:p14="http://schemas.microsoft.com/office/powerpoint/2010/main" val="3966244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井区露头岩样实验</a:t>
            </a:r>
            <a:endParaRPr lang="en-US" altLang="zh-CN" sz="2000" b="1" dirty="0">
              <a:solidFill>
                <a:schemeClr val="tx1">
                  <a:lumMod val="65000"/>
                  <a:lumOff val="35000"/>
                </a:schemeClr>
              </a:solidFill>
              <a:latin typeface="+mn-ea"/>
            </a:endParaRPr>
          </a:p>
        </p:txBody>
      </p:sp>
      <p:pic>
        <p:nvPicPr>
          <p:cNvPr id="3" name="图片 35" descr="3a90d7ab36b65db312211adb6be85ab">
            <a:extLst>
              <a:ext uri="{FF2B5EF4-FFF2-40B4-BE49-F238E27FC236}">
                <a16:creationId xmlns:a16="http://schemas.microsoft.com/office/drawing/2014/main" id="{D63264E0-F2BF-458F-A9A5-5E40E3819E0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84" t="21470" r="2228" b="29431"/>
          <a:stretch/>
        </p:blipFill>
        <p:spPr bwMode="auto">
          <a:xfrm rot="-5400000">
            <a:off x="4142239" y="3453135"/>
            <a:ext cx="1221635" cy="14071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图片 33" descr="271d49b526b70af90c7edfa67fe00be">
            <a:extLst>
              <a:ext uri="{FF2B5EF4-FFF2-40B4-BE49-F238E27FC236}">
                <a16:creationId xmlns:a16="http://schemas.microsoft.com/office/drawing/2014/main" id="{99CEA78C-EA59-4E97-904F-372F21226E9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679" t="2971" r="8523" b="12119"/>
          <a:stretch/>
        </p:blipFill>
        <p:spPr bwMode="auto">
          <a:xfrm>
            <a:off x="4049486" y="2144917"/>
            <a:ext cx="1407140" cy="12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23" descr="1fec88644caf72084055c7cb41286d8">
            <a:extLst>
              <a:ext uri="{FF2B5EF4-FFF2-40B4-BE49-F238E27FC236}">
                <a16:creationId xmlns:a16="http://schemas.microsoft.com/office/drawing/2014/main" id="{C979BDB4-C0F9-4184-861B-F9290A7F8D8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512" t="26237" r="9788" b="17250"/>
          <a:stretch/>
        </p:blipFill>
        <p:spPr bwMode="auto">
          <a:xfrm rot="-5400000">
            <a:off x="1498299" y="3483549"/>
            <a:ext cx="1221635" cy="1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7" descr="a156dc9adb68cbbd46203bbfd0d51a6">
            <a:extLst>
              <a:ext uri="{FF2B5EF4-FFF2-40B4-BE49-F238E27FC236}">
                <a16:creationId xmlns:a16="http://schemas.microsoft.com/office/drawing/2014/main" id="{E23FB112-E8CC-4518-8D42-192DF5E6977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766" t="5608" r="12910" b="12648"/>
          <a:stretch/>
        </p:blipFill>
        <p:spPr bwMode="auto">
          <a:xfrm>
            <a:off x="1434117" y="2146698"/>
            <a:ext cx="1354292" cy="12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箭头: 右 7">
            <a:extLst>
              <a:ext uri="{FF2B5EF4-FFF2-40B4-BE49-F238E27FC236}">
                <a16:creationId xmlns:a16="http://schemas.microsoft.com/office/drawing/2014/main" id="{62FBC4B5-505A-435E-B425-C03E0D35C86D}"/>
              </a:ext>
            </a:extLst>
          </p:cNvPr>
          <p:cNvSpPr/>
          <p:nvPr/>
        </p:nvSpPr>
        <p:spPr>
          <a:xfrm>
            <a:off x="2979327" y="2418922"/>
            <a:ext cx="882380" cy="311323"/>
          </a:xfrm>
          <a:prstGeom prst="rightArrow">
            <a:avLst/>
          </a:prstGeom>
          <a:solidFill>
            <a:srgbClr val="77448C"/>
          </a:solidFill>
          <a:ln>
            <a:solidFill>
              <a:srgbClr val="7744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p>
        </p:txBody>
      </p:sp>
      <p:sp>
        <p:nvSpPr>
          <p:cNvPr id="9" name="箭头: 右 8">
            <a:extLst>
              <a:ext uri="{FF2B5EF4-FFF2-40B4-BE49-F238E27FC236}">
                <a16:creationId xmlns:a16="http://schemas.microsoft.com/office/drawing/2014/main" id="{077ED95A-C016-470B-8C08-4B04E8C013ED}"/>
              </a:ext>
            </a:extLst>
          </p:cNvPr>
          <p:cNvSpPr/>
          <p:nvPr/>
        </p:nvSpPr>
        <p:spPr>
          <a:xfrm>
            <a:off x="3003196" y="3821429"/>
            <a:ext cx="858511" cy="311323"/>
          </a:xfrm>
          <a:prstGeom prst="rightArrow">
            <a:avLst/>
          </a:prstGeom>
          <a:solidFill>
            <a:srgbClr val="77448C"/>
          </a:solidFill>
          <a:ln>
            <a:solidFill>
              <a:srgbClr val="7744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p>
        </p:txBody>
      </p:sp>
      <p:pic>
        <p:nvPicPr>
          <p:cNvPr id="11" name="图片 10" descr="$N[X]CXPS_YTYOY%JJI@{@R">
            <a:extLst>
              <a:ext uri="{FF2B5EF4-FFF2-40B4-BE49-F238E27FC236}">
                <a16:creationId xmlns:a16="http://schemas.microsoft.com/office/drawing/2014/main" id="{0C1EA9E0-D1CA-4FDB-BAFC-CDDBC8B39B45}"/>
              </a:ext>
            </a:extLst>
          </p:cNvPr>
          <p:cNvPicPr/>
          <p:nvPr/>
        </p:nvPicPr>
        <p:blipFill rotWithShape="1">
          <a:blip r:embed="rId7" cstate="print">
            <a:extLst>
              <a:ext uri="{28A0092B-C50C-407E-A947-70E740481C1C}">
                <a14:useLocalDpi xmlns:a14="http://schemas.microsoft.com/office/drawing/2010/main" val="0"/>
              </a:ext>
            </a:extLst>
          </a:blip>
          <a:srcRect l="4070" t="5123" r="13966"/>
          <a:stretch/>
        </p:blipFill>
        <p:spPr bwMode="auto">
          <a:xfrm rot="10800000">
            <a:off x="6953086" y="3531421"/>
            <a:ext cx="1407143" cy="1221634"/>
          </a:xfrm>
          <a:prstGeom prst="rect">
            <a:avLst/>
          </a:prstGeom>
          <a:noFill/>
          <a:ln>
            <a:noFill/>
          </a:ln>
        </p:spPr>
      </p:pic>
      <p:sp>
        <p:nvSpPr>
          <p:cNvPr id="12" name="文本框 11">
            <a:extLst>
              <a:ext uri="{FF2B5EF4-FFF2-40B4-BE49-F238E27FC236}">
                <a16:creationId xmlns:a16="http://schemas.microsoft.com/office/drawing/2014/main" id="{89377033-6100-4122-87DE-4A70F0CD4AD2}"/>
              </a:ext>
            </a:extLst>
          </p:cNvPr>
          <p:cNvSpPr txBox="1"/>
          <p:nvPr/>
        </p:nvSpPr>
        <p:spPr>
          <a:xfrm>
            <a:off x="927930" y="899852"/>
            <a:ext cx="7109316" cy="1023742"/>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kern="100" dirty="0">
                <a:solidFill>
                  <a:srgbClr val="404040"/>
                </a:solidFill>
                <a:latin typeface="+mn-ea"/>
                <a:cs typeface="Times New Roman" panose="02020603050405020304" pitchFamily="18" charset="0"/>
              </a:rPr>
              <a:t>很快造成岩样断裂，页岩和砂岩的断裂面发展呈现出不同的形态</a:t>
            </a:r>
            <a:endParaRPr lang="en-US" altLang="zh-CN" sz="1400" kern="100" dirty="0">
              <a:solidFill>
                <a:srgbClr val="404040"/>
              </a:solidFill>
              <a:effectLst/>
              <a:latin typeface="+mn-ea"/>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dirty="0">
                <a:solidFill>
                  <a:srgbClr val="404040"/>
                </a:solidFill>
                <a:latin typeface="+mn-ea"/>
              </a:rPr>
              <a:t>岩样断裂后，由于存在冲击波能量释放通道，进一步造缝难度加大，需要更多的放电次数和更大的放电能量</a:t>
            </a:r>
          </a:p>
        </p:txBody>
      </p:sp>
      <p:sp>
        <p:nvSpPr>
          <p:cNvPr id="13" name="箭头: 右 12">
            <a:extLst>
              <a:ext uri="{FF2B5EF4-FFF2-40B4-BE49-F238E27FC236}">
                <a16:creationId xmlns:a16="http://schemas.microsoft.com/office/drawing/2014/main" id="{62A091E2-31F6-4402-B7B0-5DFA747B2BC2}"/>
              </a:ext>
            </a:extLst>
          </p:cNvPr>
          <p:cNvSpPr/>
          <p:nvPr/>
        </p:nvSpPr>
        <p:spPr>
          <a:xfrm>
            <a:off x="5644406" y="3819648"/>
            <a:ext cx="1138553" cy="311323"/>
          </a:xfrm>
          <a:prstGeom prst="rightArrow">
            <a:avLst/>
          </a:prstGeom>
          <a:solidFill>
            <a:srgbClr val="77448C"/>
          </a:solidFill>
          <a:ln>
            <a:solidFill>
              <a:srgbClr val="7744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dirty="0"/>
          </a:p>
        </p:txBody>
      </p:sp>
      <p:sp>
        <p:nvSpPr>
          <p:cNvPr id="14" name="文本框 13">
            <a:extLst>
              <a:ext uri="{FF2B5EF4-FFF2-40B4-BE49-F238E27FC236}">
                <a16:creationId xmlns:a16="http://schemas.microsoft.com/office/drawing/2014/main" id="{B882D757-0E22-47AB-98F2-E16FFC0FB6BE}"/>
              </a:ext>
            </a:extLst>
          </p:cNvPr>
          <p:cNvSpPr txBox="1"/>
          <p:nvPr/>
        </p:nvSpPr>
        <p:spPr>
          <a:xfrm>
            <a:off x="783771" y="2566393"/>
            <a:ext cx="650345" cy="336695"/>
          </a:xfrm>
          <a:prstGeom prst="rect">
            <a:avLst/>
          </a:prstGeom>
          <a:noFill/>
        </p:spPr>
        <p:txBody>
          <a:bodyPr wrap="square">
            <a:spAutoFit/>
          </a:bodyPr>
          <a:lstStyle/>
          <a:p>
            <a:pPr algn="ctr">
              <a:lnSpc>
                <a:spcPct val="150000"/>
              </a:lnSpc>
            </a:pPr>
            <a:r>
              <a:rPr lang="zh-CN" altLang="en-US" sz="1200" kern="100" dirty="0">
                <a:solidFill>
                  <a:srgbClr val="404040"/>
                </a:solidFill>
                <a:latin typeface="+mn-ea"/>
                <a:cs typeface="Times New Roman" panose="02020603050405020304" pitchFamily="18" charset="0"/>
              </a:rPr>
              <a:t>页岩</a:t>
            </a:r>
            <a:endParaRPr lang="zh-CN" altLang="en-US" sz="1200" dirty="0">
              <a:solidFill>
                <a:srgbClr val="404040"/>
              </a:solidFill>
              <a:latin typeface="+mn-ea"/>
            </a:endParaRPr>
          </a:p>
        </p:txBody>
      </p:sp>
      <p:sp>
        <p:nvSpPr>
          <p:cNvPr id="15" name="文本框 14">
            <a:extLst>
              <a:ext uri="{FF2B5EF4-FFF2-40B4-BE49-F238E27FC236}">
                <a16:creationId xmlns:a16="http://schemas.microsoft.com/office/drawing/2014/main" id="{1CE608F3-5583-49C3-8E3B-0AFC171054F4}"/>
              </a:ext>
            </a:extLst>
          </p:cNvPr>
          <p:cNvSpPr txBox="1"/>
          <p:nvPr/>
        </p:nvSpPr>
        <p:spPr>
          <a:xfrm>
            <a:off x="783771" y="3973891"/>
            <a:ext cx="650345" cy="336695"/>
          </a:xfrm>
          <a:prstGeom prst="rect">
            <a:avLst/>
          </a:prstGeom>
          <a:noFill/>
        </p:spPr>
        <p:txBody>
          <a:bodyPr wrap="square">
            <a:spAutoFit/>
          </a:bodyPr>
          <a:lstStyle/>
          <a:p>
            <a:pPr algn="ctr">
              <a:lnSpc>
                <a:spcPct val="150000"/>
              </a:lnSpc>
            </a:pPr>
            <a:r>
              <a:rPr lang="zh-CN" altLang="en-US" sz="1200" kern="100" dirty="0">
                <a:solidFill>
                  <a:srgbClr val="404040"/>
                </a:solidFill>
                <a:latin typeface="+mn-ea"/>
                <a:cs typeface="Times New Roman" panose="02020603050405020304" pitchFamily="18" charset="0"/>
              </a:rPr>
              <a:t>砂岩</a:t>
            </a:r>
            <a:endParaRPr lang="zh-CN" altLang="en-US" sz="1200" dirty="0">
              <a:solidFill>
                <a:srgbClr val="404040"/>
              </a:solidFill>
              <a:latin typeface="+mn-ea"/>
            </a:endParaRPr>
          </a:p>
        </p:txBody>
      </p:sp>
      <p:sp>
        <p:nvSpPr>
          <p:cNvPr id="16" name="文本框 15">
            <a:extLst>
              <a:ext uri="{FF2B5EF4-FFF2-40B4-BE49-F238E27FC236}">
                <a16:creationId xmlns:a16="http://schemas.microsoft.com/office/drawing/2014/main" id="{FB34FB4A-823D-4D22-BAD1-4A7029A66F00}"/>
              </a:ext>
            </a:extLst>
          </p:cNvPr>
          <p:cNvSpPr txBox="1"/>
          <p:nvPr/>
        </p:nvSpPr>
        <p:spPr>
          <a:xfrm>
            <a:off x="2845082" y="2703597"/>
            <a:ext cx="1204404"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7kV/2.5kJ/1</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sp>
        <p:nvSpPr>
          <p:cNvPr id="17" name="文本框 16">
            <a:extLst>
              <a:ext uri="{FF2B5EF4-FFF2-40B4-BE49-F238E27FC236}">
                <a16:creationId xmlns:a16="http://schemas.microsoft.com/office/drawing/2014/main" id="{D816245C-3300-4C83-9B5E-0602EF6FF283}"/>
              </a:ext>
            </a:extLst>
          </p:cNvPr>
          <p:cNvSpPr txBox="1"/>
          <p:nvPr/>
        </p:nvSpPr>
        <p:spPr>
          <a:xfrm>
            <a:off x="2845082" y="4070695"/>
            <a:ext cx="1204404" cy="336695"/>
          </a:xfrm>
          <a:prstGeom prst="rect">
            <a:avLst/>
          </a:prstGeom>
          <a:noFill/>
        </p:spPr>
        <p:txBody>
          <a:bodyPr wrap="square">
            <a:spAutoFit/>
          </a:bodyPr>
          <a:lstStyle/>
          <a:p>
            <a:pPr algn="ctr">
              <a:lnSpc>
                <a:spcPct val="150000"/>
              </a:lnSpc>
            </a:pPr>
            <a:r>
              <a:rPr lang="en-US" altLang="zh-CN" sz="1200" kern="100" dirty="0">
                <a:solidFill>
                  <a:srgbClr val="404040"/>
                </a:solidFill>
                <a:effectLst/>
                <a:latin typeface="+mn-ea"/>
                <a:cs typeface="Times New Roman" panose="02020603050405020304" pitchFamily="18" charset="0"/>
              </a:rPr>
              <a:t>7kV/2.5kJ/3</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sp>
        <p:nvSpPr>
          <p:cNvPr id="18" name="文本框 17">
            <a:extLst>
              <a:ext uri="{FF2B5EF4-FFF2-40B4-BE49-F238E27FC236}">
                <a16:creationId xmlns:a16="http://schemas.microsoft.com/office/drawing/2014/main" id="{5071331C-BE7B-46AC-A895-0BA484E1B4ED}"/>
              </a:ext>
            </a:extLst>
          </p:cNvPr>
          <p:cNvSpPr txBox="1"/>
          <p:nvPr/>
        </p:nvSpPr>
        <p:spPr>
          <a:xfrm>
            <a:off x="5510112" y="4156705"/>
            <a:ext cx="1407140" cy="461665"/>
          </a:xfrm>
          <a:prstGeom prst="rect">
            <a:avLst/>
          </a:prstGeom>
          <a:noFill/>
        </p:spPr>
        <p:txBody>
          <a:bodyPr wrap="square">
            <a:spAutoFit/>
          </a:bodyPr>
          <a:lstStyle/>
          <a:p>
            <a:r>
              <a:rPr lang="en-US" altLang="zh-CN" sz="1200" kern="100" dirty="0">
                <a:solidFill>
                  <a:srgbClr val="404040"/>
                </a:solidFill>
                <a:effectLst/>
                <a:latin typeface="+mn-ea"/>
                <a:cs typeface="Times New Roman" panose="02020603050405020304" pitchFamily="18" charset="0"/>
              </a:rPr>
              <a:t>7kV/2.5kJ/30</a:t>
            </a:r>
            <a:r>
              <a:rPr lang="zh-CN" altLang="en-US" sz="1200" kern="100" dirty="0">
                <a:solidFill>
                  <a:srgbClr val="404040"/>
                </a:solidFill>
                <a:effectLst/>
                <a:latin typeface="+mn-ea"/>
                <a:cs typeface="Times New Roman" panose="02020603050405020304" pitchFamily="18" charset="0"/>
              </a:rPr>
              <a:t>次</a:t>
            </a:r>
            <a:r>
              <a:rPr lang="en-US" altLang="zh-CN" sz="1200" kern="100" dirty="0">
                <a:solidFill>
                  <a:srgbClr val="404040"/>
                </a:solidFill>
                <a:effectLst/>
                <a:latin typeface="+mn-ea"/>
                <a:cs typeface="Times New Roman" panose="02020603050405020304" pitchFamily="18" charset="0"/>
              </a:rPr>
              <a:t>+ 7kV/4.9kJ/19</a:t>
            </a:r>
            <a:r>
              <a:rPr lang="zh-CN" altLang="en-US" sz="1200" kern="100" dirty="0">
                <a:solidFill>
                  <a:srgbClr val="404040"/>
                </a:solidFill>
                <a:effectLst/>
                <a:latin typeface="+mn-ea"/>
                <a:cs typeface="Times New Roman" panose="02020603050405020304" pitchFamily="18" charset="0"/>
              </a:rPr>
              <a:t>次</a:t>
            </a:r>
            <a:endParaRPr lang="zh-CN" altLang="en-US" sz="1200" dirty="0">
              <a:solidFill>
                <a:srgbClr val="404040"/>
              </a:solidFill>
              <a:latin typeface="+mn-ea"/>
            </a:endParaRPr>
          </a:p>
        </p:txBody>
      </p:sp>
    </p:spTree>
    <p:extLst>
      <p:ext uri="{BB962C8B-B14F-4D97-AF65-F5344CB8AC3E}">
        <p14:creationId xmlns:p14="http://schemas.microsoft.com/office/powerpoint/2010/main" val="1203075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89125" y="0"/>
            <a:ext cx="2128342" cy="5143500"/>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4" name="组合 3"/>
          <p:cNvGrpSpPr/>
          <p:nvPr/>
        </p:nvGrpSpPr>
        <p:grpSpPr>
          <a:xfrm>
            <a:off x="1145002" y="219936"/>
            <a:ext cx="1788430" cy="1788430"/>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B0F0"/>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dirty="0">
                  <a:solidFill>
                    <a:srgbClr val="FFFFFF"/>
                  </a:solidFill>
                  <a:latin typeface="Calibri"/>
                  <a:ea typeface="宋体" panose="02010600030101010101" pitchFamily="2" charset="-122"/>
                </a:endParaRPr>
              </a:p>
            </p:txBody>
          </p:sp>
        </p:grpSp>
      </p:grpSp>
      <p:sp>
        <p:nvSpPr>
          <p:cNvPr id="15" name="文本框 14"/>
          <p:cNvSpPr txBox="1"/>
          <p:nvPr/>
        </p:nvSpPr>
        <p:spPr>
          <a:xfrm>
            <a:off x="2827575" y="902485"/>
            <a:ext cx="3179649" cy="530915"/>
          </a:xfrm>
          <a:prstGeom prst="rect">
            <a:avLst/>
          </a:prstGeom>
          <a:noFill/>
        </p:spPr>
        <p:txBody>
          <a:bodyPr wrap="square" lIns="68580" tIns="34290" rIns="68580" bIns="34290" rtlCol="0">
            <a:spAutoFit/>
          </a:bodyPr>
          <a:lstStyle/>
          <a:p>
            <a:r>
              <a:rPr lang="en-US" altLang="zh-CN" sz="3000" dirty="0">
                <a:solidFill>
                  <a:schemeClr val="tx1">
                    <a:lumMod val="65000"/>
                    <a:lumOff val="35000"/>
                  </a:schemeClr>
                </a:solidFill>
                <a:latin typeface="+mn-ea"/>
              </a:rPr>
              <a:t>CONTENTS </a:t>
            </a:r>
            <a:endParaRPr lang="zh-CN" altLang="en-US" sz="3000" dirty="0">
              <a:solidFill>
                <a:schemeClr val="tx1">
                  <a:lumMod val="65000"/>
                  <a:lumOff val="35000"/>
                </a:schemeClr>
              </a:solidFill>
              <a:latin typeface="+mn-ea"/>
            </a:endParaRPr>
          </a:p>
        </p:txBody>
      </p:sp>
      <p:sp>
        <p:nvSpPr>
          <p:cNvPr id="27" name="文本框 14"/>
          <p:cNvSpPr txBox="1"/>
          <p:nvPr/>
        </p:nvSpPr>
        <p:spPr>
          <a:xfrm>
            <a:off x="1368009" y="830698"/>
            <a:ext cx="1269334" cy="530915"/>
          </a:xfrm>
          <a:prstGeom prst="rect">
            <a:avLst/>
          </a:prstGeom>
          <a:noFill/>
        </p:spPr>
        <p:txBody>
          <a:bodyPr wrap="square" lIns="68580" tIns="34290" rIns="68580" bIns="34290" rtlCol="0">
            <a:spAutoFit/>
          </a:bodyPr>
          <a:lstStyle/>
          <a:p>
            <a:pPr algn="ctr"/>
            <a:r>
              <a:rPr lang="zh-CN" altLang="en-US" sz="3000" dirty="0">
                <a:solidFill>
                  <a:schemeClr val="tx1">
                    <a:lumMod val="65000"/>
                    <a:lumOff val="35000"/>
                  </a:schemeClr>
                </a:solidFill>
                <a:latin typeface="ITC Avant Garde Std XLt" panose="020B0302020202020204" pitchFamily="34" charset="0"/>
              </a:rPr>
              <a:t>目录</a:t>
            </a:r>
            <a:endParaRPr lang="zh-CN" altLang="en-US" sz="3000" dirty="0">
              <a:solidFill>
                <a:schemeClr val="tx1">
                  <a:lumMod val="65000"/>
                  <a:lumOff val="35000"/>
                </a:schemeClr>
              </a:solidFill>
              <a:latin typeface="ITC Avant Garde Std XLt"/>
            </a:endParaRPr>
          </a:p>
        </p:txBody>
      </p:sp>
      <p:sp>
        <p:nvSpPr>
          <p:cNvPr id="29" name="文本框 17"/>
          <p:cNvSpPr txBox="1"/>
          <p:nvPr/>
        </p:nvSpPr>
        <p:spPr>
          <a:xfrm>
            <a:off x="2731004" y="168157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1"/>
                </a:solidFill>
              </a:rPr>
              <a:t>01</a:t>
            </a:r>
            <a:endParaRPr lang="zh-CN" altLang="en-US" dirty="0">
              <a:solidFill>
                <a:schemeClr val="accent1"/>
              </a:solidFill>
            </a:endParaRPr>
          </a:p>
        </p:txBody>
      </p:sp>
      <p:sp>
        <p:nvSpPr>
          <p:cNvPr id="30" name="文本框 18"/>
          <p:cNvSpPr txBox="1"/>
          <p:nvPr/>
        </p:nvSpPr>
        <p:spPr>
          <a:xfrm>
            <a:off x="2731004" y="239493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2"/>
                </a:solidFill>
              </a:rPr>
              <a:t>02</a:t>
            </a:r>
            <a:endParaRPr lang="zh-CN" altLang="en-US" dirty="0">
              <a:solidFill>
                <a:schemeClr val="accent2"/>
              </a:solidFill>
            </a:endParaRPr>
          </a:p>
        </p:txBody>
      </p:sp>
      <p:sp>
        <p:nvSpPr>
          <p:cNvPr id="31" name="文本框 19"/>
          <p:cNvSpPr txBox="1"/>
          <p:nvPr/>
        </p:nvSpPr>
        <p:spPr>
          <a:xfrm>
            <a:off x="2731004" y="3089141"/>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3"/>
                </a:solidFill>
              </a:rPr>
              <a:t>03</a:t>
            </a:r>
            <a:endParaRPr lang="zh-CN" altLang="en-US" dirty="0">
              <a:solidFill>
                <a:schemeClr val="accent3"/>
              </a:solidFill>
            </a:endParaRPr>
          </a:p>
        </p:txBody>
      </p:sp>
      <p:sp>
        <p:nvSpPr>
          <p:cNvPr id="32" name="文本框 20"/>
          <p:cNvSpPr txBox="1"/>
          <p:nvPr/>
        </p:nvSpPr>
        <p:spPr>
          <a:xfrm>
            <a:off x="2731004" y="372956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4"/>
                </a:solidFill>
              </a:rPr>
              <a:t>04</a:t>
            </a:r>
            <a:endParaRPr lang="zh-CN" altLang="en-US" dirty="0">
              <a:solidFill>
                <a:schemeClr val="accent4"/>
              </a:solidFill>
            </a:endParaRPr>
          </a:p>
        </p:txBody>
      </p:sp>
      <p:sp>
        <p:nvSpPr>
          <p:cNvPr id="33" name="文本框 21"/>
          <p:cNvSpPr txBox="1"/>
          <p:nvPr/>
        </p:nvSpPr>
        <p:spPr>
          <a:xfrm>
            <a:off x="3322114" y="1746843"/>
            <a:ext cx="2499772"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研究背景</a:t>
            </a:r>
            <a:endParaRPr lang="en-US" altLang="zh-CN" sz="2400" b="1" dirty="0">
              <a:solidFill>
                <a:srgbClr val="404040"/>
              </a:solidFill>
              <a:latin typeface="ITC Avant Garde Std Bk" panose="020B0502020202020204" pitchFamily="34" charset="0"/>
            </a:endParaRPr>
          </a:p>
        </p:txBody>
      </p:sp>
      <p:sp>
        <p:nvSpPr>
          <p:cNvPr id="34" name="文本框 22"/>
          <p:cNvSpPr txBox="1"/>
          <p:nvPr/>
        </p:nvSpPr>
        <p:spPr>
          <a:xfrm>
            <a:off x="3322114" y="2440256"/>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技术原理</a:t>
            </a:r>
            <a:endParaRPr lang="en-US" altLang="zh-CN" sz="2400" b="1" dirty="0">
              <a:solidFill>
                <a:srgbClr val="404040"/>
              </a:solidFill>
              <a:latin typeface="ITC Avant Garde Std Bk" panose="020B0502020202020204" pitchFamily="34" charset="0"/>
            </a:endParaRPr>
          </a:p>
        </p:txBody>
      </p:sp>
      <p:sp>
        <p:nvSpPr>
          <p:cNvPr id="35" name="文本框 23"/>
          <p:cNvSpPr txBox="1"/>
          <p:nvPr/>
        </p:nvSpPr>
        <p:spPr>
          <a:xfrm>
            <a:off x="3322114" y="3135277"/>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实验装置与样品</a:t>
            </a:r>
            <a:endParaRPr lang="en-US" altLang="zh-CN" sz="2400" b="1" dirty="0">
              <a:solidFill>
                <a:srgbClr val="404040"/>
              </a:solidFill>
              <a:latin typeface="ITC Avant Garde Std Bk" panose="020B0502020202020204" pitchFamily="34" charset="0"/>
            </a:endParaRPr>
          </a:p>
        </p:txBody>
      </p:sp>
      <p:sp>
        <p:nvSpPr>
          <p:cNvPr id="36" name="文本框 24"/>
          <p:cNvSpPr txBox="1"/>
          <p:nvPr/>
        </p:nvSpPr>
        <p:spPr>
          <a:xfrm>
            <a:off x="3322114" y="3775696"/>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实验结果与分析</a:t>
            </a:r>
            <a:endParaRPr lang="en-US" altLang="zh-CN" sz="2400" b="1" dirty="0">
              <a:solidFill>
                <a:srgbClr val="404040"/>
              </a:solidFill>
              <a:latin typeface="ITC Avant Garde Std Bk" panose="020B0502020202020204" pitchFamily="34" charset="0"/>
            </a:endParaRPr>
          </a:p>
        </p:txBody>
      </p:sp>
      <p:sp>
        <p:nvSpPr>
          <p:cNvPr id="37" name="圆角矩形 36"/>
          <p:cNvSpPr/>
          <p:nvPr/>
        </p:nvSpPr>
        <p:spPr>
          <a:xfrm>
            <a:off x="2853362" y="2180411"/>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8" name="圆角矩形 37"/>
          <p:cNvSpPr/>
          <p:nvPr/>
        </p:nvSpPr>
        <p:spPr>
          <a:xfrm>
            <a:off x="2853362" y="2873856"/>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9" name="圆角矩形 38"/>
          <p:cNvSpPr/>
          <p:nvPr/>
        </p:nvSpPr>
        <p:spPr>
          <a:xfrm>
            <a:off x="2853362" y="3564139"/>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0" name="圆角矩形 39"/>
          <p:cNvSpPr/>
          <p:nvPr/>
        </p:nvSpPr>
        <p:spPr>
          <a:xfrm>
            <a:off x="2853362" y="4204304"/>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1" name="圆角矩形 40"/>
          <p:cNvSpPr/>
          <p:nvPr/>
        </p:nvSpPr>
        <p:spPr>
          <a:xfrm>
            <a:off x="2906495" y="1479387"/>
            <a:ext cx="3642223" cy="4571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2" name="文本框 19">
            <a:extLst>
              <a:ext uri="{FF2B5EF4-FFF2-40B4-BE49-F238E27FC236}">
                <a16:creationId xmlns:a16="http://schemas.microsoft.com/office/drawing/2014/main" id="{77301387-2552-467C-87C5-E3721F1C9C97}"/>
              </a:ext>
            </a:extLst>
          </p:cNvPr>
          <p:cNvSpPr txBox="1"/>
          <p:nvPr/>
        </p:nvSpPr>
        <p:spPr>
          <a:xfrm>
            <a:off x="2735411" y="4375807"/>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rgbClr val="00B050"/>
                </a:solidFill>
              </a:rPr>
              <a:t>05</a:t>
            </a:r>
            <a:endParaRPr lang="zh-CN" altLang="en-US" dirty="0">
              <a:solidFill>
                <a:srgbClr val="00B050"/>
              </a:solidFill>
            </a:endParaRPr>
          </a:p>
        </p:txBody>
      </p:sp>
      <p:sp>
        <p:nvSpPr>
          <p:cNvPr id="3" name="文本框 23">
            <a:extLst>
              <a:ext uri="{FF2B5EF4-FFF2-40B4-BE49-F238E27FC236}">
                <a16:creationId xmlns:a16="http://schemas.microsoft.com/office/drawing/2014/main" id="{99B0B86E-BDF5-4DB5-9E73-BD14967D0131}"/>
              </a:ext>
            </a:extLst>
          </p:cNvPr>
          <p:cNvSpPr txBox="1"/>
          <p:nvPr/>
        </p:nvSpPr>
        <p:spPr>
          <a:xfrm>
            <a:off x="3326521" y="4421943"/>
            <a:ext cx="2384690" cy="438582"/>
          </a:xfrm>
          <a:prstGeom prst="rect">
            <a:avLst/>
          </a:prstGeom>
          <a:noFill/>
        </p:spPr>
        <p:txBody>
          <a:bodyPr wrap="square" lIns="68580" tIns="34290" rIns="68580" bIns="34290" rtlCol="0">
            <a:spAutoFit/>
          </a:bodyPr>
          <a:lstStyle/>
          <a:p>
            <a:r>
              <a:rPr lang="zh-CN" altLang="en-US" sz="2400" b="1" dirty="0">
                <a:solidFill>
                  <a:srgbClr val="00B050"/>
                </a:solidFill>
                <a:latin typeface="ITC Avant Garde Std Bk" panose="020B0502020202020204" pitchFamily="34" charset="0"/>
              </a:rPr>
              <a:t>结论及展望</a:t>
            </a:r>
            <a:endParaRPr lang="en-US" altLang="zh-CN" sz="2400" b="1" dirty="0">
              <a:solidFill>
                <a:srgbClr val="00B050"/>
              </a:solidFill>
              <a:latin typeface="ITC Avant Garde Std Bk" panose="020B0502020202020204" pitchFamily="34" charset="0"/>
            </a:endParaRPr>
          </a:p>
        </p:txBody>
      </p:sp>
      <p:sp>
        <p:nvSpPr>
          <p:cNvPr id="9" name="圆角矩形 38">
            <a:extLst>
              <a:ext uri="{FF2B5EF4-FFF2-40B4-BE49-F238E27FC236}">
                <a16:creationId xmlns:a16="http://schemas.microsoft.com/office/drawing/2014/main" id="{77AF6B58-3361-49BE-8DC0-8A4FFB1AC6F2}"/>
              </a:ext>
            </a:extLst>
          </p:cNvPr>
          <p:cNvSpPr/>
          <p:nvPr/>
        </p:nvSpPr>
        <p:spPr>
          <a:xfrm>
            <a:off x="2857769" y="4850805"/>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2371634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主要结论</a:t>
            </a:r>
            <a:endParaRPr lang="en-US" altLang="zh-CN" sz="2000" b="1" dirty="0">
              <a:solidFill>
                <a:schemeClr val="tx1">
                  <a:lumMod val="65000"/>
                  <a:lumOff val="35000"/>
                </a:schemeClr>
              </a:solidFill>
              <a:latin typeface="+mn-ea"/>
            </a:endParaRPr>
          </a:p>
        </p:txBody>
      </p:sp>
      <p:sp>
        <p:nvSpPr>
          <p:cNvPr id="9" name="文本框 8">
            <a:extLst>
              <a:ext uri="{FF2B5EF4-FFF2-40B4-BE49-F238E27FC236}">
                <a16:creationId xmlns:a16="http://schemas.microsoft.com/office/drawing/2014/main" id="{B0FE800A-D487-4A2B-B512-CDA88A612FC7}"/>
              </a:ext>
            </a:extLst>
          </p:cNvPr>
          <p:cNvSpPr txBox="1"/>
          <p:nvPr/>
        </p:nvSpPr>
        <p:spPr>
          <a:xfrm>
            <a:off x="817020" y="1125235"/>
            <a:ext cx="7535043" cy="3116622"/>
          </a:xfrm>
          <a:prstGeom prst="rect">
            <a:avLst/>
          </a:prstGeom>
          <a:noFill/>
        </p:spPr>
        <p:txBody>
          <a:bodyPr wrap="square">
            <a:spAutoFit/>
          </a:bodyPr>
          <a:lstStyle/>
          <a:p>
            <a:pPr marL="342900" indent="-342900" algn="just">
              <a:lnSpc>
                <a:spcPct val="150000"/>
              </a:lnSpc>
              <a:spcBef>
                <a:spcPts val="600"/>
              </a:spcBef>
              <a:buFont typeface="+mj-lt"/>
              <a:buAutoNum type="arabicPeriod"/>
            </a:pPr>
            <a:r>
              <a:rPr lang="zh-CN" altLang="zh-CN" kern="50" dirty="0">
                <a:effectLst/>
                <a:latin typeface="+mn-ea"/>
              </a:rPr>
              <a:t>对于小尺寸的致密砂岩岩心</a:t>
            </a:r>
            <a:r>
              <a:rPr lang="zh-CN" altLang="en-US" kern="50" dirty="0">
                <a:effectLst/>
                <a:latin typeface="+mn-ea"/>
              </a:rPr>
              <a:t>：</a:t>
            </a:r>
            <a:r>
              <a:rPr lang="zh-CN" altLang="zh-CN" kern="50" dirty="0">
                <a:effectLst/>
                <a:latin typeface="+mn-ea"/>
              </a:rPr>
              <a:t>由于放电冲击波作用面积小，</a:t>
            </a:r>
            <a:r>
              <a:rPr lang="zh-CN" altLang="zh-CN" kern="100" dirty="0">
                <a:effectLst/>
                <a:latin typeface="+mn-ea"/>
              </a:rPr>
              <a:t>难以在外观上对其造成全局性的破坏。当用较大的单次放电能量作用较多的次数后，可对岩心外观形成比较明显的局部破坏，主要破坏形式表现为岩心尖锐处被震碎脱落、表面形成一定深度的刻痕等。</a:t>
            </a:r>
          </a:p>
          <a:p>
            <a:pPr marL="342900" indent="-342900" algn="just">
              <a:lnSpc>
                <a:spcPct val="150000"/>
              </a:lnSpc>
              <a:spcBef>
                <a:spcPts val="600"/>
              </a:spcBef>
              <a:buFont typeface="+mj-lt"/>
              <a:buAutoNum type="arabicPeriod"/>
            </a:pPr>
            <a:r>
              <a:rPr lang="zh-CN" altLang="zh-CN" kern="50" dirty="0">
                <a:effectLst/>
                <a:latin typeface="+mn-ea"/>
              </a:rPr>
              <a:t>放电冲击波作用对小尺寸的致密砂岩岩心孔隙度无明显改变，但在一定的放电参数下可以显著提高岩心渗透率。其中，单次放电能量对渗透率的提高起决定性作用。</a:t>
            </a:r>
            <a:endParaRPr lang="zh-CN" altLang="zh-CN" kern="100" dirty="0">
              <a:effectLst/>
              <a:latin typeface="+mn-ea"/>
            </a:endParaRPr>
          </a:p>
          <a:p>
            <a:pPr marL="342900" indent="-342900" algn="just">
              <a:lnSpc>
                <a:spcPct val="150000"/>
              </a:lnSpc>
              <a:spcBef>
                <a:spcPts val="600"/>
              </a:spcBef>
              <a:buFont typeface="+mj-lt"/>
              <a:buAutoNum type="arabicPeriod"/>
            </a:pPr>
            <a:r>
              <a:rPr lang="zh-CN" altLang="zh-CN" kern="100" dirty="0">
                <a:effectLst/>
                <a:latin typeface="+mn-ea"/>
              </a:rPr>
              <a:t>对于模拟储层条件的大物模放电实验</a:t>
            </a:r>
            <a:r>
              <a:rPr lang="zh-CN" altLang="en-US" kern="100" dirty="0">
                <a:effectLst/>
                <a:latin typeface="+mn-ea"/>
              </a:rPr>
              <a:t>：</a:t>
            </a:r>
            <a:r>
              <a:rPr lang="zh-CN" altLang="zh-CN" kern="100" dirty="0">
                <a:effectLst/>
                <a:latin typeface="+mn-ea"/>
              </a:rPr>
              <a:t>由于放电中心位于实验样品内部，冲击波能量被样品全部吸收，很少次数（</a:t>
            </a:r>
            <a:r>
              <a:rPr lang="en-US" altLang="zh-CN" kern="100" dirty="0">
                <a:effectLst/>
                <a:latin typeface="+mn-ea"/>
              </a:rPr>
              <a:t>3</a:t>
            </a:r>
            <a:r>
              <a:rPr lang="zh-CN" altLang="zh-CN" kern="100" dirty="0">
                <a:effectLst/>
                <a:latin typeface="+mn-ea"/>
              </a:rPr>
              <a:t>次以内）的放电冲击波作用即可对造成岩样整体断裂。砂岩和页岩断裂面呈现不同的形态。岩样断裂后，由于存在冲击波能量释放通道，进一步造缝难度加大，需要更多的放电次数和更大的放电能量。</a:t>
            </a:r>
          </a:p>
        </p:txBody>
      </p:sp>
    </p:spTree>
    <p:extLst>
      <p:ext uri="{BB962C8B-B14F-4D97-AF65-F5344CB8AC3E}">
        <p14:creationId xmlns:p14="http://schemas.microsoft.com/office/powerpoint/2010/main" val="3600529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后续工作展望</a:t>
            </a:r>
            <a:endParaRPr lang="en-US" altLang="zh-CN" sz="2000" b="1" dirty="0">
              <a:solidFill>
                <a:schemeClr val="tx1">
                  <a:lumMod val="65000"/>
                  <a:lumOff val="35000"/>
                </a:schemeClr>
              </a:solidFill>
              <a:latin typeface="+mn-ea"/>
            </a:endParaRPr>
          </a:p>
        </p:txBody>
      </p:sp>
      <p:sp>
        <p:nvSpPr>
          <p:cNvPr id="9" name="文本框 8">
            <a:extLst>
              <a:ext uri="{FF2B5EF4-FFF2-40B4-BE49-F238E27FC236}">
                <a16:creationId xmlns:a16="http://schemas.microsoft.com/office/drawing/2014/main" id="{B0FE800A-D487-4A2B-B512-CDA88A612FC7}"/>
              </a:ext>
            </a:extLst>
          </p:cNvPr>
          <p:cNvSpPr txBox="1"/>
          <p:nvPr/>
        </p:nvSpPr>
        <p:spPr>
          <a:xfrm>
            <a:off x="817020" y="1125235"/>
            <a:ext cx="7535043" cy="2962734"/>
          </a:xfrm>
          <a:prstGeom prst="rect">
            <a:avLst/>
          </a:prstGeom>
          <a:noFill/>
        </p:spPr>
        <p:txBody>
          <a:bodyPr wrap="square">
            <a:spAutoFit/>
          </a:bodyPr>
          <a:lstStyle/>
          <a:p>
            <a:pPr marL="284400" indent="-342900" algn="just">
              <a:lnSpc>
                <a:spcPct val="150000"/>
              </a:lnSpc>
              <a:buFont typeface="+mj-lt"/>
              <a:buAutoNum type="arabicPeriod"/>
            </a:pPr>
            <a:r>
              <a:rPr lang="zh-CN" altLang="en-US" kern="50" dirty="0">
                <a:effectLst/>
                <a:latin typeface="+mn-ea"/>
              </a:rPr>
              <a:t>继续完善实验变量矩阵</a:t>
            </a:r>
            <a:endParaRPr lang="en-US" altLang="zh-CN" kern="50" dirty="0">
              <a:effectLst/>
              <a:latin typeface="+mn-ea"/>
            </a:endParaRPr>
          </a:p>
          <a:p>
            <a:pPr marL="342000" algn="just">
              <a:lnSpc>
                <a:spcPct val="150000"/>
              </a:lnSpc>
            </a:pPr>
            <a:r>
              <a:rPr lang="zh-CN" altLang="en-US" kern="50" dirty="0">
                <a:latin typeface="+mn-ea"/>
              </a:rPr>
              <a:t>针对不同岩性的样品，在不同的放电参数下开展实验，针对被污染、堵塞的岩心开展解堵实验，并进行三轴力学测试</a:t>
            </a:r>
            <a:endParaRPr lang="en-US" altLang="zh-CN" kern="50" dirty="0">
              <a:latin typeface="+mn-ea"/>
            </a:endParaRPr>
          </a:p>
          <a:p>
            <a:pPr marL="342000" algn="just">
              <a:lnSpc>
                <a:spcPct val="150000"/>
              </a:lnSpc>
            </a:pPr>
            <a:endParaRPr lang="en-US" altLang="zh-CN" kern="50" dirty="0">
              <a:effectLst/>
              <a:latin typeface="+mn-ea"/>
            </a:endParaRPr>
          </a:p>
          <a:p>
            <a:pPr marL="284400" indent="-342900" algn="just">
              <a:lnSpc>
                <a:spcPct val="150000"/>
              </a:lnSpc>
              <a:buFont typeface="+mj-lt"/>
              <a:buAutoNum type="arabicPeriod" startAt="2"/>
            </a:pPr>
            <a:r>
              <a:rPr lang="zh-CN" altLang="en-US" kern="50" dirty="0">
                <a:effectLst/>
                <a:latin typeface="+mn-ea"/>
              </a:rPr>
              <a:t>围压条件下的脉冲放电作用研究</a:t>
            </a:r>
            <a:endParaRPr lang="en-US" altLang="zh-CN" kern="50" dirty="0">
              <a:effectLst/>
              <a:latin typeface="+mn-ea"/>
            </a:endParaRPr>
          </a:p>
          <a:p>
            <a:pPr marL="342000" algn="just">
              <a:lnSpc>
                <a:spcPct val="150000"/>
              </a:lnSpc>
            </a:pPr>
            <a:r>
              <a:rPr lang="zh-CN" altLang="en-US" kern="100" dirty="0">
                <a:effectLst/>
                <a:latin typeface="+mn-ea"/>
              </a:rPr>
              <a:t>真实模拟</a:t>
            </a:r>
            <a:r>
              <a:rPr lang="zh-CN" altLang="en-US" kern="100" dirty="0">
                <a:latin typeface="+mn-ea"/>
              </a:rPr>
              <a:t>井下有围压环境的</a:t>
            </a:r>
            <a:r>
              <a:rPr lang="zh-CN" altLang="en-US" kern="100" dirty="0">
                <a:effectLst/>
                <a:latin typeface="+mn-ea"/>
              </a:rPr>
              <a:t>实际工况，开展进一步的仿真分析与实验探索</a:t>
            </a:r>
            <a:endParaRPr lang="en-US" altLang="zh-CN" kern="100" dirty="0">
              <a:effectLst/>
              <a:latin typeface="+mn-ea"/>
            </a:endParaRPr>
          </a:p>
          <a:p>
            <a:pPr marL="342000" algn="just">
              <a:lnSpc>
                <a:spcPct val="150000"/>
              </a:lnSpc>
            </a:pPr>
            <a:endParaRPr lang="zh-CN" altLang="zh-CN" kern="100" dirty="0">
              <a:effectLst/>
              <a:latin typeface="+mn-ea"/>
            </a:endParaRPr>
          </a:p>
          <a:p>
            <a:pPr marL="284400" indent="-342900" algn="just">
              <a:lnSpc>
                <a:spcPct val="150000"/>
              </a:lnSpc>
              <a:buFont typeface="+mj-lt"/>
              <a:buAutoNum type="arabicPeriod" startAt="3"/>
            </a:pPr>
            <a:r>
              <a:rPr lang="zh-CN" altLang="en-US" kern="50" dirty="0">
                <a:effectLst/>
                <a:latin typeface="+mn-ea"/>
              </a:rPr>
              <a:t>脉冲放电结合酸化的研究</a:t>
            </a:r>
            <a:endParaRPr lang="en-US" altLang="zh-CN" kern="50" dirty="0">
              <a:effectLst/>
              <a:latin typeface="+mn-ea"/>
            </a:endParaRPr>
          </a:p>
          <a:p>
            <a:pPr marL="342000" algn="just">
              <a:lnSpc>
                <a:spcPct val="150000"/>
              </a:lnSpc>
            </a:pPr>
            <a:r>
              <a:rPr lang="zh-CN" altLang="en-US" kern="50" dirty="0">
                <a:effectLst/>
                <a:latin typeface="+mn-ea"/>
              </a:rPr>
              <a:t>探索脉冲放电与酸蚀岩石结合的方式</a:t>
            </a:r>
            <a:endParaRPr lang="en-US" altLang="zh-CN" kern="50" dirty="0">
              <a:effectLst/>
              <a:latin typeface="+mn-ea"/>
            </a:endParaRPr>
          </a:p>
        </p:txBody>
      </p:sp>
    </p:spTree>
    <p:extLst>
      <p:ext uri="{BB962C8B-B14F-4D97-AF65-F5344CB8AC3E}">
        <p14:creationId xmlns:p14="http://schemas.microsoft.com/office/powerpoint/2010/main" val="2913074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89125" y="0"/>
            <a:ext cx="2128342" cy="5143500"/>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4" name="组合 3"/>
          <p:cNvGrpSpPr/>
          <p:nvPr/>
        </p:nvGrpSpPr>
        <p:grpSpPr>
          <a:xfrm>
            <a:off x="1145002" y="219936"/>
            <a:ext cx="1788430" cy="1788430"/>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B0F0"/>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dirty="0">
                  <a:solidFill>
                    <a:srgbClr val="FFFFFF"/>
                  </a:solidFill>
                  <a:latin typeface="Calibri"/>
                  <a:ea typeface="宋体" panose="02010600030101010101" pitchFamily="2" charset="-122"/>
                </a:endParaRPr>
              </a:p>
            </p:txBody>
          </p:sp>
        </p:grpSp>
      </p:grpSp>
      <p:sp>
        <p:nvSpPr>
          <p:cNvPr id="15" name="文本框 14"/>
          <p:cNvSpPr txBox="1"/>
          <p:nvPr/>
        </p:nvSpPr>
        <p:spPr>
          <a:xfrm>
            <a:off x="2827575" y="902485"/>
            <a:ext cx="3179649" cy="530915"/>
          </a:xfrm>
          <a:prstGeom prst="rect">
            <a:avLst/>
          </a:prstGeom>
          <a:noFill/>
        </p:spPr>
        <p:txBody>
          <a:bodyPr wrap="square" lIns="68580" tIns="34290" rIns="68580" bIns="34290" rtlCol="0">
            <a:spAutoFit/>
          </a:bodyPr>
          <a:lstStyle/>
          <a:p>
            <a:r>
              <a:rPr lang="en-US" altLang="zh-CN" sz="3000" dirty="0">
                <a:solidFill>
                  <a:schemeClr val="tx1">
                    <a:lumMod val="65000"/>
                    <a:lumOff val="35000"/>
                  </a:schemeClr>
                </a:solidFill>
                <a:latin typeface="+mn-ea"/>
              </a:rPr>
              <a:t>CONTENTS </a:t>
            </a:r>
            <a:endParaRPr lang="zh-CN" altLang="en-US" sz="3000" dirty="0">
              <a:solidFill>
                <a:schemeClr val="tx1">
                  <a:lumMod val="65000"/>
                  <a:lumOff val="35000"/>
                </a:schemeClr>
              </a:solidFill>
              <a:latin typeface="+mn-ea"/>
            </a:endParaRPr>
          </a:p>
        </p:txBody>
      </p:sp>
      <p:sp>
        <p:nvSpPr>
          <p:cNvPr id="27" name="文本框 14"/>
          <p:cNvSpPr txBox="1"/>
          <p:nvPr/>
        </p:nvSpPr>
        <p:spPr>
          <a:xfrm>
            <a:off x="1368009" y="830698"/>
            <a:ext cx="1269334" cy="530915"/>
          </a:xfrm>
          <a:prstGeom prst="rect">
            <a:avLst/>
          </a:prstGeom>
          <a:noFill/>
        </p:spPr>
        <p:txBody>
          <a:bodyPr wrap="square" lIns="68580" tIns="34290" rIns="68580" bIns="34290" rtlCol="0">
            <a:spAutoFit/>
          </a:bodyPr>
          <a:lstStyle/>
          <a:p>
            <a:pPr algn="ctr"/>
            <a:r>
              <a:rPr lang="zh-CN" altLang="en-US" sz="3000" dirty="0">
                <a:solidFill>
                  <a:schemeClr val="tx1">
                    <a:lumMod val="65000"/>
                    <a:lumOff val="35000"/>
                  </a:schemeClr>
                </a:solidFill>
                <a:latin typeface="ITC Avant Garde Std XLt" panose="020B0302020202020204" pitchFamily="34" charset="0"/>
              </a:rPr>
              <a:t>目录</a:t>
            </a:r>
            <a:endParaRPr lang="zh-CN" altLang="en-US" sz="3000" dirty="0">
              <a:solidFill>
                <a:schemeClr val="tx1">
                  <a:lumMod val="65000"/>
                  <a:lumOff val="35000"/>
                </a:schemeClr>
              </a:solidFill>
              <a:latin typeface="ITC Avant Garde Std XLt"/>
            </a:endParaRPr>
          </a:p>
        </p:txBody>
      </p:sp>
      <p:sp>
        <p:nvSpPr>
          <p:cNvPr id="29" name="文本框 17"/>
          <p:cNvSpPr txBox="1"/>
          <p:nvPr/>
        </p:nvSpPr>
        <p:spPr>
          <a:xfrm>
            <a:off x="2731004" y="168157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1"/>
                </a:solidFill>
              </a:rPr>
              <a:t>01</a:t>
            </a:r>
            <a:endParaRPr lang="zh-CN" altLang="en-US" dirty="0">
              <a:solidFill>
                <a:schemeClr val="accent1"/>
              </a:solidFill>
            </a:endParaRPr>
          </a:p>
        </p:txBody>
      </p:sp>
      <p:sp>
        <p:nvSpPr>
          <p:cNvPr id="30" name="文本框 18"/>
          <p:cNvSpPr txBox="1"/>
          <p:nvPr/>
        </p:nvSpPr>
        <p:spPr>
          <a:xfrm>
            <a:off x="2731004" y="239493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2"/>
                </a:solidFill>
              </a:rPr>
              <a:t>02</a:t>
            </a:r>
            <a:endParaRPr lang="zh-CN" altLang="en-US" dirty="0">
              <a:solidFill>
                <a:schemeClr val="accent2"/>
              </a:solidFill>
            </a:endParaRPr>
          </a:p>
        </p:txBody>
      </p:sp>
      <p:sp>
        <p:nvSpPr>
          <p:cNvPr id="31" name="文本框 19"/>
          <p:cNvSpPr txBox="1"/>
          <p:nvPr/>
        </p:nvSpPr>
        <p:spPr>
          <a:xfrm>
            <a:off x="2731004" y="3089141"/>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3"/>
                </a:solidFill>
              </a:rPr>
              <a:t>03</a:t>
            </a:r>
            <a:endParaRPr lang="zh-CN" altLang="en-US" dirty="0">
              <a:solidFill>
                <a:schemeClr val="accent3"/>
              </a:solidFill>
            </a:endParaRPr>
          </a:p>
        </p:txBody>
      </p:sp>
      <p:sp>
        <p:nvSpPr>
          <p:cNvPr id="32" name="文本框 20"/>
          <p:cNvSpPr txBox="1"/>
          <p:nvPr/>
        </p:nvSpPr>
        <p:spPr>
          <a:xfrm>
            <a:off x="2731004" y="372956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4"/>
                </a:solidFill>
              </a:rPr>
              <a:t>04</a:t>
            </a:r>
            <a:endParaRPr lang="zh-CN" altLang="en-US" dirty="0">
              <a:solidFill>
                <a:schemeClr val="accent4"/>
              </a:solidFill>
            </a:endParaRPr>
          </a:p>
        </p:txBody>
      </p:sp>
      <p:sp>
        <p:nvSpPr>
          <p:cNvPr id="33" name="文本框 21"/>
          <p:cNvSpPr txBox="1"/>
          <p:nvPr/>
        </p:nvSpPr>
        <p:spPr>
          <a:xfrm>
            <a:off x="3322114" y="1746843"/>
            <a:ext cx="2499772" cy="438582"/>
          </a:xfrm>
          <a:prstGeom prst="rect">
            <a:avLst/>
          </a:prstGeom>
          <a:noFill/>
        </p:spPr>
        <p:txBody>
          <a:bodyPr wrap="square" lIns="68580" tIns="34290" rIns="68580" bIns="34290" rtlCol="0">
            <a:spAutoFit/>
          </a:bodyPr>
          <a:lstStyle/>
          <a:p>
            <a:r>
              <a:rPr lang="zh-CN" altLang="en-US" sz="2400" b="1" dirty="0">
                <a:solidFill>
                  <a:srgbClr val="FFBF53"/>
                </a:solidFill>
                <a:latin typeface="ITC Avant Garde Std Bk" panose="020B0502020202020204" pitchFamily="34" charset="0"/>
              </a:rPr>
              <a:t>研究背景</a:t>
            </a:r>
            <a:endParaRPr lang="en-US" altLang="zh-CN" sz="2400" b="1" dirty="0">
              <a:solidFill>
                <a:srgbClr val="FFBF53"/>
              </a:solidFill>
              <a:latin typeface="ITC Avant Garde Std Bk" panose="020B0502020202020204" pitchFamily="34" charset="0"/>
            </a:endParaRPr>
          </a:p>
        </p:txBody>
      </p:sp>
      <p:sp>
        <p:nvSpPr>
          <p:cNvPr id="34" name="文本框 22"/>
          <p:cNvSpPr txBox="1"/>
          <p:nvPr/>
        </p:nvSpPr>
        <p:spPr>
          <a:xfrm>
            <a:off x="3322114" y="2440256"/>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技术原理</a:t>
            </a:r>
            <a:endParaRPr lang="en-US" altLang="zh-CN" sz="2400" b="1" dirty="0">
              <a:solidFill>
                <a:schemeClr val="tx1">
                  <a:lumMod val="75000"/>
                  <a:lumOff val="25000"/>
                </a:schemeClr>
              </a:solidFill>
              <a:latin typeface="ITC Avant Garde Std Bk" panose="020B0502020202020204" pitchFamily="34" charset="0"/>
            </a:endParaRPr>
          </a:p>
        </p:txBody>
      </p:sp>
      <p:sp>
        <p:nvSpPr>
          <p:cNvPr id="35" name="文本框 23"/>
          <p:cNvSpPr txBox="1"/>
          <p:nvPr/>
        </p:nvSpPr>
        <p:spPr>
          <a:xfrm>
            <a:off x="3322114" y="3135277"/>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实验装置与样品</a:t>
            </a:r>
            <a:endParaRPr lang="en-US" altLang="zh-CN" sz="2400" b="1" dirty="0">
              <a:solidFill>
                <a:schemeClr val="tx1">
                  <a:lumMod val="75000"/>
                  <a:lumOff val="25000"/>
                </a:schemeClr>
              </a:solidFill>
              <a:latin typeface="ITC Avant Garde Std Bk" panose="020B0502020202020204" pitchFamily="34" charset="0"/>
            </a:endParaRPr>
          </a:p>
        </p:txBody>
      </p:sp>
      <p:sp>
        <p:nvSpPr>
          <p:cNvPr id="36" name="文本框 24"/>
          <p:cNvSpPr txBox="1"/>
          <p:nvPr/>
        </p:nvSpPr>
        <p:spPr>
          <a:xfrm>
            <a:off x="3322114" y="3775696"/>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实验结果与分析</a:t>
            </a:r>
            <a:endParaRPr lang="en-US" altLang="zh-CN" sz="2400" b="1" dirty="0">
              <a:solidFill>
                <a:schemeClr val="tx1">
                  <a:lumMod val="75000"/>
                  <a:lumOff val="25000"/>
                </a:schemeClr>
              </a:solidFill>
              <a:latin typeface="ITC Avant Garde Std Bk" panose="020B0502020202020204" pitchFamily="34" charset="0"/>
            </a:endParaRPr>
          </a:p>
        </p:txBody>
      </p:sp>
      <p:sp>
        <p:nvSpPr>
          <p:cNvPr id="37" name="圆角矩形 36"/>
          <p:cNvSpPr/>
          <p:nvPr/>
        </p:nvSpPr>
        <p:spPr>
          <a:xfrm>
            <a:off x="2853362" y="2180411"/>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8" name="圆角矩形 37"/>
          <p:cNvSpPr/>
          <p:nvPr/>
        </p:nvSpPr>
        <p:spPr>
          <a:xfrm>
            <a:off x="2853362" y="2873856"/>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9" name="圆角矩形 38"/>
          <p:cNvSpPr/>
          <p:nvPr/>
        </p:nvSpPr>
        <p:spPr>
          <a:xfrm>
            <a:off x="2853362" y="3564139"/>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0" name="圆角矩形 39"/>
          <p:cNvSpPr/>
          <p:nvPr/>
        </p:nvSpPr>
        <p:spPr>
          <a:xfrm>
            <a:off x="2853362" y="4204304"/>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1" name="圆角矩形 40"/>
          <p:cNvSpPr/>
          <p:nvPr/>
        </p:nvSpPr>
        <p:spPr>
          <a:xfrm>
            <a:off x="2906495" y="1479387"/>
            <a:ext cx="3642223" cy="4571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2" name="文本框 19">
            <a:extLst>
              <a:ext uri="{FF2B5EF4-FFF2-40B4-BE49-F238E27FC236}">
                <a16:creationId xmlns:a16="http://schemas.microsoft.com/office/drawing/2014/main" id="{77301387-2552-467C-87C5-E3721F1C9C97}"/>
              </a:ext>
            </a:extLst>
          </p:cNvPr>
          <p:cNvSpPr txBox="1"/>
          <p:nvPr/>
        </p:nvSpPr>
        <p:spPr>
          <a:xfrm>
            <a:off x="2735411" y="4375807"/>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rgbClr val="00B050"/>
                </a:solidFill>
              </a:rPr>
              <a:t>05</a:t>
            </a:r>
            <a:endParaRPr lang="zh-CN" altLang="en-US" dirty="0">
              <a:solidFill>
                <a:srgbClr val="00B050"/>
              </a:solidFill>
            </a:endParaRPr>
          </a:p>
        </p:txBody>
      </p:sp>
      <p:sp>
        <p:nvSpPr>
          <p:cNvPr id="3" name="文本框 23">
            <a:extLst>
              <a:ext uri="{FF2B5EF4-FFF2-40B4-BE49-F238E27FC236}">
                <a16:creationId xmlns:a16="http://schemas.microsoft.com/office/drawing/2014/main" id="{99B0B86E-BDF5-4DB5-9E73-BD14967D0131}"/>
              </a:ext>
            </a:extLst>
          </p:cNvPr>
          <p:cNvSpPr txBox="1"/>
          <p:nvPr/>
        </p:nvSpPr>
        <p:spPr>
          <a:xfrm>
            <a:off x="3326521" y="4421943"/>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结论及展望</a:t>
            </a:r>
            <a:endParaRPr lang="en-US" altLang="zh-CN" sz="2400" b="1" dirty="0">
              <a:solidFill>
                <a:schemeClr val="tx1">
                  <a:lumMod val="75000"/>
                  <a:lumOff val="25000"/>
                </a:schemeClr>
              </a:solidFill>
              <a:latin typeface="ITC Avant Garde Std Bk" panose="020B0502020202020204" pitchFamily="34" charset="0"/>
            </a:endParaRPr>
          </a:p>
        </p:txBody>
      </p:sp>
      <p:sp>
        <p:nvSpPr>
          <p:cNvPr id="9" name="圆角矩形 38">
            <a:extLst>
              <a:ext uri="{FF2B5EF4-FFF2-40B4-BE49-F238E27FC236}">
                <a16:creationId xmlns:a16="http://schemas.microsoft.com/office/drawing/2014/main" id="{77AF6B58-3361-49BE-8DC0-8A4FFB1AC6F2}"/>
              </a:ext>
            </a:extLst>
          </p:cNvPr>
          <p:cNvSpPr/>
          <p:nvPr/>
        </p:nvSpPr>
        <p:spPr>
          <a:xfrm>
            <a:off x="2857769" y="4850805"/>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420348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1" y="0"/>
            <a:ext cx="2791320" cy="5109071"/>
          </a:xfrm>
          <a:prstGeom prst="rect">
            <a:avLst/>
          </a:prstGeom>
        </p:spPr>
      </p:pic>
      <p:sp>
        <p:nvSpPr>
          <p:cNvPr id="6" name="对角圆角矩形 5"/>
          <p:cNvSpPr/>
          <p:nvPr/>
        </p:nvSpPr>
        <p:spPr>
          <a:xfrm>
            <a:off x="2635022" y="920891"/>
            <a:ext cx="6508978" cy="1162473"/>
          </a:xfrm>
          <a:prstGeom prst="round2Diag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42"/>
          <p:cNvSpPr txBox="1"/>
          <p:nvPr/>
        </p:nvSpPr>
        <p:spPr>
          <a:xfrm>
            <a:off x="2635021" y="1159725"/>
            <a:ext cx="6218057" cy="684803"/>
          </a:xfrm>
          <a:prstGeom prst="rect">
            <a:avLst/>
          </a:prstGeom>
          <a:noFill/>
        </p:spPr>
        <p:txBody>
          <a:bodyPr wrap="square" lIns="68580" tIns="34290" rIns="68580" bIns="34290" rtlCol="0">
            <a:spAutoFit/>
          </a:bodyPr>
          <a:lstStyle/>
          <a:p>
            <a:pPr algn="ctr">
              <a:defRPr/>
            </a:pPr>
            <a:r>
              <a:rPr lang="zh-CN" altLang="en-US" sz="4000" b="1" dirty="0">
                <a:solidFill>
                  <a:schemeClr val="bg1"/>
                </a:solidFill>
                <a:latin typeface="+mn-ea"/>
              </a:rPr>
              <a:t>谢谢 </a:t>
            </a:r>
            <a:r>
              <a:rPr lang="en-US" altLang="zh-CN" sz="4000" b="1" dirty="0">
                <a:solidFill>
                  <a:schemeClr val="bg1"/>
                </a:solidFill>
                <a:latin typeface="+mn-ea"/>
              </a:rPr>
              <a:t>!</a:t>
            </a:r>
            <a:endParaRPr lang="zh-CN" altLang="en-US" sz="4000" b="1" dirty="0">
              <a:solidFill>
                <a:schemeClr val="bg1"/>
              </a:solidFill>
              <a:latin typeface="+mn-ea"/>
            </a:endParaRPr>
          </a:p>
        </p:txBody>
      </p:sp>
      <p:sp>
        <p:nvSpPr>
          <p:cNvPr id="2" name="TextBox 13">
            <a:extLst>
              <a:ext uri="{FF2B5EF4-FFF2-40B4-BE49-F238E27FC236}">
                <a16:creationId xmlns:a16="http://schemas.microsoft.com/office/drawing/2014/main" id="{EE71211A-29A1-4472-9FF1-AFF3944C8C0F}"/>
              </a:ext>
            </a:extLst>
          </p:cNvPr>
          <p:cNvSpPr txBox="1"/>
          <p:nvPr/>
        </p:nvSpPr>
        <p:spPr>
          <a:xfrm>
            <a:off x="2635021" y="2768485"/>
            <a:ext cx="5108017" cy="1894301"/>
          </a:xfrm>
          <a:prstGeom prst="rect">
            <a:avLst/>
          </a:prstGeom>
          <a:noFill/>
        </p:spPr>
        <p:txBody>
          <a:bodyPr wrap="square" rtlCol="0">
            <a:spAutoFit/>
          </a:bodyPr>
          <a:lstStyle/>
          <a:p>
            <a:pPr>
              <a:lnSpc>
                <a:spcPct val="150000"/>
              </a:lnSpc>
            </a:pPr>
            <a:r>
              <a:rPr lang="zh-CN" altLang="en-US" sz="1600" dirty="0"/>
              <a:t>联系方式：</a:t>
            </a:r>
          </a:p>
          <a:p>
            <a:pPr>
              <a:lnSpc>
                <a:spcPct val="150000"/>
              </a:lnSpc>
            </a:pPr>
            <a:r>
              <a:rPr lang="zh-CN" altLang="en-US" sz="1600" dirty="0"/>
              <a:t>联系人：黄昆</a:t>
            </a:r>
            <a:endParaRPr lang="en-US" altLang="zh-CN" sz="1600" dirty="0"/>
          </a:p>
          <a:p>
            <a:pPr>
              <a:lnSpc>
                <a:spcPct val="150000"/>
              </a:lnSpc>
            </a:pPr>
            <a:r>
              <a:rPr lang="zh-CN" altLang="en-US" sz="1600" dirty="0"/>
              <a:t>手</a:t>
            </a:r>
            <a:r>
              <a:rPr lang="zh-CN" altLang="en-US" sz="1600" dirty="0">
                <a:solidFill>
                  <a:srgbClr val="E2E2E2"/>
                </a:solidFill>
              </a:rPr>
              <a:t>手</a:t>
            </a:r>
            <a:r>
              <a:rPr lang="zh-CN" altLang="en-US" sz="1600" dirty="0"/>
              <a:t>机：</a:t>
            </a:r>
            <a:r>
              <a:rPr lang="en-US" altLang="zh-CN" sz="1600" dirty="0"/>
              <a:t>18628237449	</a:t>
            </a:r>
          </a:p>
          <a:p>
            <a:pPr>
              <a:lnSpc>
                <a:spcPct val="150000"/>
              </a:lnSpc>
            </a:pPr>
            <a:r>
              <a:rPr lang="zh-CN" altLang="en-US" sz="1600" dirty="0"/>
              <a:t>邮</a:t>
            </a:r>
            <a:r>
              <a:rPr lang="zh-CN" altLang="en-US" sz="1600" dirty="0">
                <a:solidFill>
                  <a:srgbClr val="E2E2E2"/>
                </a:solidFill>
              </a:rPr>
              <a:t>邮</a:t>
            </a:r>
            <a:r>
              <a:rPr lang="zh-CN" altLang="en-US" sz="1600" dirty="0"/>
              <a:t>箱：</a:t>
            </a:r>
            <a:r>
              <a:rPr lang="en-US" altLang="zh-CN" sz="1600" dirty="0"/>
              <a:t>505020721@qq.com</a:t>
            </a:r>
          </a:p>
          <a:p>
            <a:pPr>
              <a:lnSpc>
                <a:spcPct val="150000"/>
              </a:lnSpc>
            </a:pPr>
            <a:r>
              <a:rPr lang="zh-CN" altLang="en-US" sz="1600" dirty="0"/>
              <a:t>地</a:t>
            </a:r>
            <a:r>
              <a:rPr lang="zh-CN" altLang="en-US" sz="1600" dirty="0">
                <a:solidFill>
                  <a:srgbClr val="E2E2E2"/>
                </a:solidFill>
              </a:rPr>
              <a:t>地</a:t>
            </a:r>
            <a:r>
              <a:rPr lang="zh-CN" altLang="en-US" sz="1600" dirty="0"/>
              <a:t>址：成都科学城天府新经济产业园</a:t>
            </a:r>
            <a:r>
              <a:rPr lang="en-US" altLang="zh-CN" sz="1600" dirty="0"/>
              <a:t>B</a:t>
            </a:r>
            <a:r>
              <a:rPr lang="zh-CN" altLang="en-US" sz="1600" dirty="0"/>
              <a:t>区</a:t>
            </a:r>
            <a:r>
              <a:rPr lang="en-US" altLang="zh-CN" sz="1600" dirty="0"/>
              <a:t>1-4#</a:t>
            </a:r>
            <a:r>
              <a:rPr lang="zh-CN" altLang="en-US" sz="1600" dirty="0"/>
              <a:t>楼</a:t>
            </a:r>
            <a:r>
              <a:rPr lang="en-US" altLang="zh-CN" sz="1600" dirty="0"/>
              <a:t>7</a:t>
            </a:r>
            <a:r>
              <a:rPr lang="zh-CN" altLang="en-US" sz="1600" dirty="0"/>
              <a:t>楼</a:t>
            </a:r>
            <a:endParaRPr lang="en-US" altLang="zh-CN" sz="1600" dirty="0"/>
          </a:p>
        </p:txBody>
      </p:sp>
      <p:pic>
        <p:nvPicPr>
          <p:cNvPr id="3" name="Picture 3">
            <a:extLst>
              <a:ext uri="{FF2B5EF4-FFF2-40B4-BE49-F238E27FC236}">
                <a16:creationId xmlns:a16="http://schemas.microsoft.com/office/drawing/2014/main" id="{FA0874E9-123D-4A6A-B496-9A38A21E296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845" t="26521" r="11560" b="16116"/>
          <a:stretch/>
        </p:blipFill>
        <p:spPr bwMode="auto">
          <a:xfrm>
            <a:off x="7006277" y="2263152"/>
            <a:ext cx="1962607" cy="195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90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我国油气开发现状</a:t>
            </a:r>
            <a:endParaRPr lang="en-US" altLang="zh-CN" sz="2000" b="1" dirty="0">
              <a:solidFill>
                <a:schemeClr val="tx1">
                  <a:lumMod val="65000"/>
                  <a:lumOff val="35000"/>
                </a:schemeClr>
              </a:solidFill>
              <a:latin typeface="+mn-ea"/>
            </a:endParaRPr>
          </a:p>
        </p:txBody>
      </p:sp>
      <p:sp>
        <p:nvSpPr>
          <p:cNvPr id="19" name="文本框 18">
            <a:extLst>
              <a:ext uri="{FF2B5EF4-FFF2-40B4-BE49-F238E27FC236}">
                <a16:creationId xmlns:a16="http://schemas.microsoft.com/office/drawing/2014/main" id="{2294EEFA-5883-406A-8AD0-F6A256F20A2F}"/>
              </a:ext>
            </a:extLst>
          </p:cNvPr>
          <p:cNvSpPr txBox="1"/>
          <p:nvPr/>
        </p:nvSpPr>
        <p:spPr>
          <a:xfrm>
            <a:off x="849087" y="911548"/>
            <a:ext cx="3575414" cy="2962734"/>
          </a:xfrm>
          <a:prstGeom prst="rect">
            <a:avLst/>
          </a:prstGeom>
          <a:noFill/>
        </p:spPr>
        <p:txBody>
          <a:bodyPr wrap="square">
            <a:spAutoFit/>
          </a:bodyPr>
          <a:lstStyle/>
          <a:p>
            <a:pPr algn="just" eaLnBrk="1" hangingPunct="1">
              <a:lnSpc>
                <a:spcPct val="150000"/>
              </a:lnSpc>
              <a:spcBef>
                <a:spcPct val="0"/>
              </a:spcBef>
              <a:buFontTx/>
              <a:buNone/>
            </a:pPr>
            <a:r>
              <a:rPr lang="zh-CN" altLang="en-US" sz="1400" b="0" dirty="0">
                <a:solidFill>
                  <a:srgbClr val="000000"/>
                </a:solidFill>
                <a:latin typeface="+mn-ea"/>
              </a:rPr>
              <a:t>我国目前油气开发存在的不利因素：</a:t>
            </a:r>
            <a:endParaRPr lang="en-US" altLang="zh-CN" sz="1400" b="0" dirty="0">
              <a:solidFill>
                <a:srgbClr val="000000"/>
              </a:solidFill>
              <a:latin typeface="+mn-ea"/>
            </a:endParaRPr>
          </a:p>
          <a:p>
            <a:pPr algn="just" eaLnBrk="1" hangingPunct="1">
              <a:lnSpc>
                <a:spcPct val="150000"/>
              </a:lnSpc>
              <a:spcBef>
                <a:spcPct val="0"/>
              </a:spcBef>
              <a:buFontTx/>
              <a:buNone/>
            </a:pP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pPr>
            <a:r>
              <a:rPr lang="zh-CN" altLang="en-US" sz="1400" b="0" dirty="0">
                <a:solidFill>
                  <a:srgbClr val="000000"/>
                </a:solidFill>
                <a:latin typeface="+mn-ea"/>
              </a:rPr>
              <a:t>储集层孔隙度和渗透率低</a:t>
            </a:r>
            <a:endParaRPr lang="en-US" altLang="zh-CN" sz="1400" b="0" dirty="0">
              <a:solidFill>
                <a:srgbClr val="000000"/>
              </a:solidFill>
              <a:latin typeface="+mn-ea"/>
            </a:endParaRPr>
          </a:p>
          <a:p>
            <a:pPr marL="285750" indent="-285750" algn="just">
              <a:lnSpc>
                <a:spcPct val="150000"/>
              </a:lnSpc>
              <a:spcBef>
                <a:spcPct val="0"/>
              </a:spcBef>
              <a:buFont typeface="Wingdings" panose="05000000000000000000" pitchFamily="2" charset="2"/>
              <a:buChar char="Ø"/>
            </a:pPr>
            <a:r>
              <a:rPr lang="zh-CN" altLang="en-US" sz="1400" b="0" dirty="0">
                <a:solidFill>
                  <a:srgbClr val="000000"/>
                </a:solidFill>
                <a:latin typeface="+mn-ea"/>
              </a:rPr>
              <a:t>原油</a:t>
            </a:r>
            <a:r>
              <a:rPr lang="zh-CN" altLang="en-US" dirty="0">
                <a:solidFill>
                  <a:srgbClr val="000000"/>
                </a:solidFill>
                <a:latin typeface="+mn-ea"/>
              </a:rPr>
              <a:t>粘度高、物性差</a:t>
            </a: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pPr>
            <a:r>
              <a:rPr lang="zh-CN" altLang="en-US" sz="1400" b="0" dirty="0">
                <a:solidFill>
                  <a:srgbClr val="000000"/>
                </a:solidFill>
                <a:latin typeface="+mn-ea"/>
              </a:rPr>
              <a:t>油层薄、互层多、有层压力低</a:t>
            </a: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pPr>
            <a:r>
              <a:rPr lang="zh-CN" altLang="en-US" sz="1400" b="0" dirty="0">
                <a:solidFill>
                  <a:srgbClr val="000000"/>
                </a:solidFill>
                <a:latin typeface="+mn-ea"/>
              </a:rPr>
              <a:t>单井产量普遍偏低</a:t>
            </a: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pPr>
            <a:r>
              <a:rPr lang="zh-CN" altLang="en-US" sz="1400" b="0" dirty="0">
                <a:solidFill>
                  <a:srgbClr val="000000"/>
                </a:solidFill>
                <a:latin typeface="+mn-ea"/>
              </a:rPr>
              <a:t>油气井效益较差</a:t>
            </a:r>
            <a:endParaRPr lang="en-US" altLang="zh-CN" sz="1400" b="0" dirty="0">
              <a:solidFill>
                <a:srgbClr val="000000"/>
              </a:solidFill>
              <a:latin typeface="+mn-ea"/>
            </a:endParaRPr>
          </a:p>
          <a:p>
            <a:pPr algn="just" eaLnBrk="1" hangingPunct="1">
              <a:lnSpc>
                <a:spcPct val="150000"/>
              </a:lnSpc>
              <a:spcBef>
                <a:spcPct val="0"/>
              </a:spcBef>
              <a:buFontTx/>
              <a:buNone/>
            </a:pPr>
            <a:endParaRPr lang="en-US" altLang="zh-CN" sz="1400" b="0" dirty="0">
              <a:solidFill>
                <a:srgbClr val="000000"/>
              </a:solidFill>
              <a:latin typeface="+mn-ea"/>
            </a:endParaRPr>
          </a:p>
          <a:p>
            <a:pPr algn="just">
              <a:lnSpc>
                <a:spcPct val="150000"/>
              </a:lnSpc>
              <a:spcBef>
                <a:spcPct val="0"/>
              </a:spcBef>
            </a:pPr>
            <a:r>
              <a:rPr lang="zh-CN" altLang="en-US" dirty="0">
                <a:solidFill>
                  <a:srgbClr val="000000"/>
                </a:solidFill>
                <a:latin typeface="+mn-ea"/>
              </a:rPr>
              <a:t>必须采取一定</a:t>
            </a:r>
            <a:r>
              <a:rPr lang="zh-CN" altLang="en-US" sz="1400" b="0" dirty="0">
                <a:solidFill>
                  <a:srgbClr val="000000"/>
                </a:solidFill>
                <a:latin typeface="+mn-ea"/>
              </a:rPr>
              <a:t>的增产和储层改造措施</a:t>
            </a:r>
            <a:endParaRPr lang="en-US" altLang="zh-CN" sz="1400" b="0" dirty="0">
              <a:solidFill>
                <a:srgbClr val="000000"/>
              </a:solidFill>
              <a:latin typeface="+mn-ea"/>
            </a:endParaRPr>
          </a:p>
        </p:txBody>
      </p:sp>
      <p:pic>
        <p:nvPicPr>
          <p:cNvPr id="4" name="图片 6">
            <a:extLst>
              <a:ext uri="{FF2B5EF4-FFF2-40B4-BE49-F238E27FC236}">
                <a16:creationId xmlns:a16="http://schemas.microsoft.com/office/drawing/2014/main" id="{69ED24E2-B19F-4A44-A695-F0769B2F3B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9501" y="2326821"/>
            <a:ext cx="3647518" cy="23415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547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现有技术 </a:t>
            </a:r>
            <a:r>
              <a:rPr lang="en-US" altLang="zh-CN" sz="2000" b="1" dirty="0">
                <a:solidFill>
                  <a:schemeClr val="tx1">
                    <a:lumMod val="65000"/>
                    <a:lumOff val="35000"/>
                  </a:schemeClr>
                </a:solidFill>
                <a:latin typeface="+mn-ea"/>
              </a:rPr>
              <a:t>vs </a:t>
            </a:r>
            <a:r>
              <a:rPr lang="zh-CN" altLang="en-US" sz="2000" b="1" dirty="0">
                <a:solidFill>
                  <a:schemeClr val="tx1">
                    <a:lumMod val="65000"/>
                    <a:lumOff val="35000"/>
                  </a:schemeClr>
                </a:solidFill>
                <a:latin typeface="+mn-ea"/>
              </a:rPr>
              <a:t>新技术</a:t>
            </a:r>
            <a:endParaRPr lang="en-US" altLang="zh-CN" sz="2000" b="1" dirty="0">
              <a:solidFill>
                <a:schemeClr val="tx1">
                  <a:lumMod val="65000"/>
                  <a:lumOff val="35000"/>
                </a:schemeClr>
              </a:solidFill>
              <a:latin typeface="+mn-ea"/>
            </a:endParaRPr>
          </a:p>
        </p:txBody>
      </p:sp>
      <p:sp>
        <p:nvSpPr>
          <p:cNvPr id="19" name="文本框 18">
            <a:extLst>
              <a:ext uri="{FF2B5EF4-FFF2-40B4-BE49-F238E27FC236}">
                <a16:creationId xmlns:a16="http://schemas.microsoft.com/office/drawing/2014/main" id="{2294EEFA-5883-406A-8AD0-F6A256F20A2F}"/>
              </a:ext>
            </a:extLst>
          </p:cNvPr>
          <p:cNvSpPr txBox="1"/>
          <p:nvPr/>
        </p:nvSpPr>
        <p:spPr>
          <a:xfrm>
            <a:off x="849087" y="1099327"/>
            <a:ext cx="3396342" cy="2962734"/>
          </a:xfrm>
          <a:prstGeom prst="rect">
            <a:avLst/>
          </a:prstGeom>
          <a:noFill/>
        </p:spPr>
        <p:txBody>
          <a:bodyPr wrap="square">
            <a:spAutoFit/>
          </a:bodyPr>
          <a:lstStyle/>
          <a:p>
            <a:pPr algn="just" eaLnBrk="1" hangingPunct="1">
              <a:lnSpc>
                <a:spcPct val="150000"/>
              </a:lnSpc>
              <a:spcBef>
                <a:spcPct val="0"/>
              </a:spcBef>
              <a:buFontTx/>
              <a:buNone/>
              <a:defRPr/>
            </a:pPr>
            <a:r>
              <a:rPr lang="zh-CN" altLang="en-US" sz="1400" b="0" dirty="0">
                <a:solidFill>
                  <a:srgbClr val="000000"/>
                </a:solidFill>
                <a:latin typeface="+mn-ea"/>
              </a:rPr>
              <a:t>现有的主要增产技术：</a:t>
            </a:r>
            <a:endParaRPr lang="en-US" altLang="zh-CN" sz="1400" b="0" dirty="0">
              <a:solidFill>
                <a:srgbClr val="000000"/>
              </a:solidFill>
              <a:latin typeface="+mn-ea"/>
            </a:endParaRPr>
          </a:p>
          <a:p>
            <a:pPr algn="just" eaLnBrk="1" hangingPunct="1">
              <a:lnSpc>
                <a:spcPct val="150000"/>
              </a:lnSpc>
              <a:spcBef>
                <a:spcPct val="0"/>
              </a:spcBef>
              <a:buFontTx/>
              <a:buNone/>
              <a:defRPr/>
            </a:pP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酸化。</a:t>
            </a:r>
            <a:endParaRPr lang="en-US" altLang="zh-CN" sz="1400" b="0" dirty="0">
              <a:solidFill>
                <a:srgbClr val="000000"/>
              </a:solidFill>
              <a:latin typeface="+mn-ea"/>
            </a:endParaRPr>
          </a:p>
          <a:p>
            <a:pPr marL="284400" algn="just" eaLnBrk="1" hangingPunct="1">
              <a:lnSpc>
                <a:spcPct val="150000"/>
              </a:lnSpc>
              <a:spcBef>
                <a:spcPct val="0"/>
              </a:spcBef>
              <a:defRPr/>
            </a:pPr>
            <a:r>
              <a:rPr lang="zh-CN" altLang="en-US" sz="1400" b="0" dirty="0">
                <a:solidFill>
                  <a:srgbClr val="000000"/>
                </a:solidFill>
                <a:latin typeface="+mn-ea"/>
              </a:rPr>
              <a:t>存在的问题：效果不佳、对</a:t>
            </a:r>
            <a:r>
              <a:rPr lang="en-US" altLang="zh-CN" sz="1400" b="0" dirty="0">
                <a:solidFill>
                  <a:srgbClr val="000000"/>
                </a:solidFill>
                <a:latin typeface="+mn-ea"/>
              </a:rPr>
              <a:t>CaSO</a:t>
            </a:r>
            <a:r>
              <a:rPr lang="en-US" altLang="zh-CN" sz="1400" b="0" baseline="-25000" dirty="0">
                <a:solidFill>
                  <a:srgbClr val="000000"/>
                </a:solidFill>
                <a:latin typeface="+mn-ea"/>
              </a:rPr>
              <a:t>4</a:t>
            </a:r>
            <a:r>
              <a:rPr lang="zh-CN" altLang="en-US" sz="1400" b="0" dirty="0">
                <a:solidFill>
                  <a:srgbClr val="000000"/>
                </a:solidFill>
                <a:latin typeface="+mn-ea"/>
              </a:rPr>
              <a:t>、</a:t>
            </a:r>
            <a:r>
              <a:rPr lang="en-US" altLang="zh-CN" sz="1400" b="0" dirty="0">
                <a:solidFill>
                  <a:srgbClr val="000000"/>
                </a:solidFill>
                <a:latin typeface="+mn-ea"/>
              </a:rPr>
              <a:t>MgSO</a:t>
            </a:r>
            <a:r>
              <a:rPr lang="en-US" altLang="zh-CN" sz="1400" b="0" baseline="-25000" dirty="0">
                <a:solidFill>
                  <a:srgbClr val="000000"/>
                </a:solidFill>
                <a:latin typeface="+mn-ea"/>
              </a:rPr>
              <a:t>4</a:t>
            </a:r>
            <a:r>
              <a:rPr lang="zh-CN" altLang="en-US" sz="1400" b="0" dirty="0">
                <a:solidFill>
                  <a:srgbClr val="000000"/>
                </a:solidFill>
                <a:latin typeface="+mn-ea"/>
              </a:rPr>
              <a:t>和</a:t>
            </a:r>
            <a:r>
              <a:rPr lang="en-US" altLang="zh-CN" sz="1400" b="0" dirty="0">
                <a:solidFill>
                  <a:srgbClr val="000000"/>
                </a:solidFill>
                <a:latin typeface="+mn-ea"/>
              </a:rPr>
              <a:t>BaSO</a:t>
            </a:r>
            <a:r>
              <a:rPr lang="en-US" altLang="zh-CN" sz="1400" b="0" baseline="-25000" dirty="0">
                <a:solidFill>
                  <a:srgbClr val="000000"/>
                </a:solidFill>
                <a:latin typeface="+mn-ea"/>
              </a:rPr>
              <a:t>4</a:t>
            </a:r>
            <a:r>
              <a:rPr lang="zh-CN" altLang="en-US" sz="1400" b="0" dirty="0">
                <a:solidFill>
                  <a:srgbClr val="000000"/>
                </a:solidFill>
                <a:latin typeface="+mn-ea"/>
              </a:rPr>
              <a:t>等不溶垢无效，作用半径较小，产生</a:t>
            </a:r>
            <a:r>
              <a:rPr lang="en-US" altLang="zh-CN" sz="1400" b="0" dirty="0">
                <a:solidFill>
                  <a:srgbClr val="000000"/>
                </a:solidFill>
                <a:latin typeface="+mn-ea"/>
              </a:rPr>
              <a:t>CaF2</a:t>
            </a:r>
            <a:r>
              <a:rPr lang="zh-CN" altLang="en-US" sz="1400" b="0" dirty="0">
                <a:solidFill>
                  <a:srgbClr val="000000"/>
                </a:solidFill>
                <a:latin typeface="+mn-ea"/>
              </a:rPr>
              <a:t>等二次沉淀污染。</a:t>
            </a: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小型</a:t>
            </a:r>
            <a:r>
              <a:rPr lang="en-US" altLang="zh-CN" sz="1400" b="0" dirty="0">
                <a:solidFill>
                  <a:srgbClr val="000000"/>
                </a:solidFill>
                <a:latin typeface="+mn-ea"/>
              </a:rPr>
              <a:t>/</a:t>
            </a:r>
            <a:r>
              <a:rPr lang="zh-CN" altLang="en-US" sz="1400" b="0" dirty="0">
                <a:solidFill>
                  <a:srgbClr val="000000"/>
                </a:solidFill>
                <a:latin typeface="+mn-ea"/>
              </a:rPr>
              <a:t>二次水力压裂。</a:t>
            </a:r>
            <a:endParaRPr lang="en-US" altLang="zh-CN" sz="1400" b="0" dirty="0">
              <a:solidFill>
                <a:srgbClr val="000000"/>
              </a:solidFill>
              <a:latin typeface="+mn-ea"/>
            </a:endParaRPr>
          </a:p>
          <a:p>
            <a:pPr marL="284400" algn="just" eaLnBrk="1" hangingPunct="1">
              <a:lnSpc>
                <a:spcPct val="150000"/>
              </a:lnSpc>
              <a:spcBef>
                <a:spcPct val="0"/>
              </a:spcBef>
              <a:defRPr/>
            </a:pPr>
            <a:r>
              <a:rPr lang="zh-CN" altLang="en-US" sz="1400" b="0" dirty="0">
                <a:solidFill>
                  <a:srgbClr val="000000"/>
                </a:solidFill>
                <a:latin typeface="+mn-ea"/>
              </a:rPr>
              <a:t>存在的问题：造成水窜、水淹过快，压裂的方向不易控制等。</a:t>
            </a:r>
            <a:endParaRPr lang="en-US" altLang="zh-CN" sz="1400" b="0" dirty="0">
              <a:solidFill>
                <a:srgbClr val="000000"/>
              </a:solidFill>
              <a:latin typeface="+mn-ea"/>
            </a:endParaRPr>
          </a:p>
        </p:txBody>
      </p:sp>
      <p:sp>
        <p:nvSpPr>
          <p:cNvPr id="6" name="文本框 5">
            <a:extLst>
              <a:ext uri="{FF2B5EF4-FFF2-40B4-BE49-F238E27FC236}">
                <a16:creationId xmlns:a16="http://schemas.microsoft.com/office/drawing/2014/main" id="{15F61814-E6B9-433B-9A0E-A9AC8B956530}"/>
              </a:ext>
            </a:extLst>
          </p:cNvPr>
          <p:cNvSpPr txBox="1"/>
          <p:nvPr/>
        </p:nvSpPr>
        <p:spPr>
          <a:xfrm>
            <a:off x="4898570" y="1099327"/>
            <a:ext cx="3396343" cy="2962734"/>
          </a:xfrm>
          <a:prstGeom prst="rect">
            <a:avLst/>
          </a:prstGeom>
          <a:noFill/>
        </p:spPr>
        <p:txBody>
          <a:bodyPr wrap="square">
            <a:spAutoFit/>
          </a:bodyPr>
          <a:lstStyle/>
          <a:p>
            <a:pPr algn="just" eaLnBrk="1" hangingPunct="1">
              <a:lnSpc>
                <a:spcPct val="150000"/>
              </a:lnSpc>
              <a:spcBef>
                <a:spcPct val="0"/>
              </a:spcBef>
              <a:buFontTx/>
              <a:buNone/>
              <a:defRPr/>
            </a:pPr>
            <a:r>
              <a:rPr lang="zh-CN" altLang="en-US" sz="1400" b="0" dirty="0">
                <a:solidFill>
                  <a:srgbClr val="000000"/>
                </a:solidFill>
                <a:latin typeface="+mn-ea"/>
              </a:rPr>
              <a:t>新技术：水中脉冲放电油气增产技术</a:t>
            </a:r>
            <a:endParaRPr lang="en-US" altLang="zh-CN" sz="1400" b="0" dirty="0">
              <a:solidFill>
                <a:srgbClr val="000000"/>
              </a:solidFill>
              <a:latin typeface="+mn-ea"/>
            </a:endParaRPr>
          </a:p>
          <a:p>
            <a:pPr algn="just" eaLnBrk="1" hangingPunct="1">
              <a:lnSpc>
                <a:spcPct val="150000"/>
              </a:lnSpc>
              <a:spcBef>
                <a:spcPct val="0"/>
              </a:spcBef>
              <a:buFontTx/>
              <a:buNone/>
              <a:defRPr/>
            </a:pP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基本原理：</a:t>
            </a:r>
            <a:r>
              <a:rPr lang="zh-CN" altLang="en-US" sz="1400" dirty="0">
                <a:latin typeface="微软雅黑" panose="020B0503020204020204" pitchFamily="34" charset="-122"/>
                <a:ea typeface="微软雅黑" panose="020B0503020204020204" pitchFamily="34" charset="-122"/>
              </a:rPr>
              <a:t>油气井下通过</a:t>
            </a:r>
            <a:r>
              <a:rPr lang="zh-CN" altLang="en-US" sz="1400" dirty="0">
                <a:solidFill>
                  <a:srgbClr val="FF0000"/>
                </a:solidFill>
                <a:latin typeface="微软雅黑" panose="020B0503020204020204" pitchFamily="34" charset="-122"/>
                <a:ea typeface="微软雅黑" panose="020B0503020204020204" pitchFamily="34" charset="-122"/>
              </a:rPr>
              <a:t>“液电效应”</a:t>
            </a:r>
            <a:r>
              <a:rPr lang="zh-CN" altLang="en-US" sz="1400" dirty="0">
                <a:latin typeface="微软雅黑" panose="020B0503020204020204" pitchFamily="34" charset="-122"/>
                <a:ea typeface="微软雅黑" panose="020B0503020204020204" pitchFamily="34" charset="-122"/>
              </a:rPr>
              <a:t>产生冲击波，清除油气井筒和储层裂缝中的污垢和堵塞，并在储层岩石中产生新的微裂缝，延伸已有裂缝，提高储层孔隙度和渗透率，改善储层特性，达到增产效果</a:t>
            </a:r>
            <a:endParaRPr lang="en-US" altLang="zh-CN" sz="1400" dirty="0">
              <a:latin typeface="微软雅黑" panose="020B0503020204020204" pitchFamily="34" charset="-122"/>
              <a:ea typeface="微软雅黑" panose="020B0503020204020204" pitchFamily="34" charset="-122"/>
            </a:endParaRPr>
          </a:p>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突出优势：经济、环保、安全、高效。</a:t>
            </a:r>
            <a:endParaRPr lang="en-US" altLang="zh-CN" sz="1400" b="0" dirty="0">
              <a:solidFill>
                <a:srgbClr val="000000"/>
              </a:solidFill>
              <a:latin typeface="+mn-ea"/>
            </a:endParaRPr>
          </a:p>
        </p:txBody>
      </p:sp>
    </p:spTree>
    <p:extLst>
      <p:ext uri="{BB962C8B-B14F-4D97-AF65-F5344CB8AC3E}">
        <p14:creationId xmlns:p14="http://schemas.microsoft.com/office/powerpoint/2010/main" val="1675740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研究历史与现状</a:t>
            </a:r>
            <a:endParaRPr lang="en-US" altLang="zh-CN" sz="2000" b="1" dirty="0">
              <a:solidFill>
                <a:schemeClr val="tx1">
                  <a:lumMod val="65000"/>
                  <a:lumOff val="35000"/>
                </a:schemeClr>
              </a:solidFill>
              <a:latin typeface="+mn-ea"/>
            </a:endParaRPr>
          </a:p>
        </p:txBody>
      </p:sp>
      <p:sp>
        <p:nvSpPr>
          <p:cNvPr id="19" name="文本框 18">
            <a:extLst>
              <a:ext uri="{FF2B5EF4-FFF2-40B4-BE49-F238E27FC236}">
                <a16:creationId xmlns:a16="http://schemas.microsoft.com/office/drawing/2014/main" id="{2294EEFA-5883-406A-8AD0-F6A256F20A2F}"/>
              </a:ext>
            </a:extLst>
          </p:cNvPr>
          <p:cNvSpPr txBox="1"/>
          <p:nvPr/>
        </p:nvSpPr>
        <p:spPr>
          <a:xfrm>
            <a:off x="849088" y="1099327"/>
            <a:ext cx="3878034" cy="3609065"/>
          </a:xfrm>
          <a:prstGeom prst="rect">
            <a:avLst/>
          </a:prstGeom>
          <a:noFill/>
        </p:spPr>
        <p:txBody>
          <a:bodyPr wrap="square">
            <a:spAutoFit/>
          </a:bodyPr>
          <a:lstStyle/>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上世纪</a:t>
            </a:r>
            <a:r>
              <a:rPr lang="en-US" altLang="zh-CN" sz="1400" b="0" dirty="0">
                <a:solidFill>
                  <a:srgbClr val="000000"/>
                </a:solidFill>
                <a:latin typeface="+mn-ea"/>
              </a:rPr>
              <a:t>70</a:t>
            </a:r>
            <a:r>
              <a:rPr lang="zh-CN" altLang="en-US" sz="1400" b="0" dirty="0">
                <a:solidFill>
                  <a:srgbClr val="000000"/>
                </a:solidFill>
                <a:latin typeface="+mn-ea"/>
              </a:rPr>
              <a:t>年代起，美国和前苏联率先开展了水中脉冲放电油气增产技术的相关研究和应用，获得了较好的工业增产效果。</a:t>
            </a:r>
            <a:endParaRPr lang="en-US" altLang="zh-CN" sz="1400" b="0" dirty="0">
              <a:solidFill>
                <a:srgbClr val="000000"/>
              </a:solidFill>
              <a:latin typeface="+mn-ea"/>
            </a:endParaRPr>
          </a:p>
          <a:p>
            <a:pPr algn="just" eaLnBrk="1" hangingPunct="1">
              <a:lnSpc>
                <a:spcPct val="150000"/>
              </a:lnSpc>
              <a:spcBef>
                <a:spcPct val="0"/>
              </a:spcBef>
              <a:buFontTx/>
              <a:buNone/>
              <a:defRPr/>
            </a:pPr>
            <a:endParaRPr lang="en-US" altLang="zh-CN" sz="1400" b="0" dirty="0">
              <a:solidFill>
                <a:srgbClr val="000000"/>
              </a:solidFill>
              <a:latin typeface="+mn-ea"/>
            </a:endParaRPr>
          </a:p>
          <a:p>
            <a:pPr marL="285750" indent="-285750" algn="just" eaLnBrk="1" hangingPunct="1">
              <a:lnSpc>
                <a:spcPct val="150000"/>
              </a:lnSpc>
              <a:spcBef>
                <a:spcPct val="0"/>
              </a:spcBef>
              <a:buFont typeface="Wingdings" panose="05000000000000000000" pitchFamily="2" charset="2"/>
              <a:buChar char="Ø"/>
              <a:defRPr/>
            </a:pPr>
            <a:r>
              <a:rPr lang="zh-CN" altLang="en-US" sz="1400" b="0" dirty="0">
                <a:solidFill>
                  <a:srgbClr val="000000"/>
                </a:solidFill>
                <a:latin typeface="+mn-ea"/>
              </a:rPr>
              <a:t>上世纪</a:t>
            </a:r>
            <a:r>
              <a:rPr lang="en-US" altLang="zh-CN" sz="1400" b="0" dirty="0">
                <a:solidFill>
                  <a:srgbClr val="000000"/>
                </a:solidFill>
                <a:latin typeface="+mn-ea"/>
              </a:rPr>
              <a:t>90</a:t>
            </a:r>
            <a:r>
              <a:rPr lang="zh-CN" altLang="en-US" sz="1400" b="0" dirty="0">
                <a:solidFill>
                  <a:srgbClr val="000000"/>
                </a:solidFill>
                <a:latin typeface="+mn-ea"/>
              </a:rPr>
              <a:t>年代起，国内一些科研单位开始进行该技术的相关研究，其中代表性的有：</a:t>
            </a:r>
            <a:endParaRPr lang="en-US" altLang="zh-CN" sz="1400" b="0" dirty="0">
              <a:solidFill>
                <a:srgbClr val="000000"/>
              </a:solidFill>
              <a:latin typeface="+mn-ea"/>
            </a:endParaRPr>
          </a:p>
          <a:p>
            <a:pPr marL="285750" indent="-285750" algn="just" eaLnBrk="1" hangingPunct="1">
              <a:lnSpc>
                <a:spcPct val="150000"/>
              </a:lnSpc>
              <a:spcBef>
                <a:spcPct val="0"/>
              </a:spcBef>
              <a:buFont typeface="Arial" panose="020B0604020202020204" pitchFamily="34" charset="0"/>
              <a:buChar char="•"/>
              <a:defRPr/>
            </a:pPr>
            <a:r>
              <a:rPr lang="zh-CN" altLang="en-US" sz="1400" b="0" dirty="0">
                <a:solidFill>
                  <a:srgbClr val="000000"/>
                </a:solidFill>
                <a:latin typeface="+mn-ea"/>
              </a:rPr>
              <a:t>西南交通大学邱爱慈、张永民等</a:t>
            </a:r>
            <a:endParaRPr lang="en-US" altLang="zh-CN" sz="1400" b="0" dirty="0">
              <a:solidFill>
                <a:srgbClr val="000000"/>
              </a:solidFill>
              <a:latin typeface="+mn-ea"/>
            </a:endParaRPr>
          </a:p>
          <a:p>
            <a:pPr marL="285750" indent="-285750" algn="just">
              <a:lnSpc>
                <a:spcPct val="150000"/>
              </a:lnSpc>
              <a:spcBef>
                <a:spcPct val="0"/>
              </a:spcBef>
              <a:buFont typeface="Arial" panose="020B0604020202020204" pitchFamily="34" charset="0"/>
              <a:buChar char="•"/>
              <a:defRPr/>
            </a:pPr>
            <a:r>
              <a:rPr lang="zh-CN" altLang="en-US" sz="1400" b="0" dirty="0">
                <a:solidFill>
                  <a:srgbClr val="000000"/>
                </a:solidFill>
                <a:latin typeface="+mn-ea"/>
              </a:rPr>
              <a:t>中国电科院电工研究所孙鹞鸿、孙广生等</a:t>
            </a:r>
            <a:endParaRPr lang="en-US" altLang="zh-CN" sz="1400" b="0" dirty="0">
              <a:solidFill>
                <a:srgbClr val="000000"/>
              </a:solidFill>
              <a:latin typeface="+mn-ea"/>
            </a:endParaRPr>
          </a:p>
          <a:p>
            <a:pPr marL="285750" indent="-285750" algn="just" eaLnBrk="1" hangingPunct="1">
              <a:lnSpc>
                <a:spcPct val="150000"/>
              </a:lnSpc>
              <a:spcBef>
                <a:spcPct val="0"/>
              </a:spcBef>
              <a:buFont typeface="Arial" panose="020B0604020202020204" pitchFamily="34" charset="0"/>
              <a:buChar char="•"/>
              <a:defRPr/>
            </a:pPr>
            <a:r>
              <a:rPr lang="zh-CN" altLang="en-US" sz="1400" b="0" dirty="0">
                <a:solidFill>
                  <a:srgbClr val="000000"/>
                </a:solidFill>
                <a:latin typeface="+mn-ea"/>
              </a:rPr>
              <a:t>华中科技大学刘毅等</a:t>
            </a:r>
            <a:endParaRPr lang="en-US" altLang="zh-CN" sz="1400" b="0" dirty="0">
              <a:solidFill>
                <a:srgbClr val="000000"/>
              </a:solidFill>
              <a:latin typeface="+mn-ea"/>
            </a:endParaRPr>
          </a:p>
          <a:p>
            <a:pPr marL="285750" indent="-285750" algn="just" eaLnBrk="1" hangingPunct="1">
              <a:lnSpc>
                <a:spcPct val="150000"/>
              </a:lnSpc>
              <a:spcBef>
                <a:spcPct val="0"/>
              </a:spcBef>
              <a:buFont typeface="Arial" panose="020B0604020202020204" pitchFamily="34" charset="0"/>
              <a:buChar char="•"/>
              <a:defRPr/>
            </a:pPr>
            <a:r>
              <a:rPr lang="zh-CN" altLang="en-US" sz="1400" b="0" dirty="0">
                <a:solidFill>
                  <a:srgbClr val="000000"/>
                </a:solidFill>
                <a:latin typeface="+mn-ea"/>
              </a:rPr>
              <a:t>中国石油大学王涛等</a:t>
            </a:r>
            <a:endParaRPr lang="en-US" altLang="zh-CN" sz="1400" b="0" dirty="0">
              <a:solidFill>
                <a:srgbClr val="000000"/>
              </a:solidFill>
              <a:latin typeface="+mn-ea"/>
            </a:endParaRPr>
          </a:p>
          <a:p>
            <a:pPr marL="285750" indent="-285750" algn="just">
              <a:lnSpc>
                <a:spcPct val="150000"/>
              </a:lnSpc>
              <a:spcBef>
                <a:spcPct val="0"/>
              </a:spcBef>
              <a:buFont typeface="Arial" panose="020B0604020202020204" pitchFamily="34" charset="0"/>
              <a:buChar char="•"/>
              <a:defRPr/>
            </a:pPr>
            <a:r>
              <a:rPr lang="zh-CN" altLang="en-US" dirty="0">
                <a:solidFill>
                  <a:srgbClr val="000000"/>
                </a:solidFill>
                <a:latin typeface="+mn-ea"/>
              </a:rPr>
              <a:t>清华大学韩波、王新新、朱鑫磊等</a:t>
            </a:r>
            <a:endParaRPr lang="en-US" altLang="zh-CN" sz="1400" b="0" dirty="0">
              <a:solidFill>
                <a:srgbClr val="000000"/>
              </a:solidFill>
              <a:latin typeface="+mn-ea"/>
            </a:endParaRPr>
          </a:p>
        </p:txBody>
      </p:sp>
      <p:graphicFrame>
        <p:nvGraphicFramePr>
          <p:cNvPr id="2" name="图示 1">
            <a:extLst>
              <a:ext uri="{FF2B5EF4-FFF2-40B4-BE49-F238E27FC236}">
                <a16:creationId xmlns:a16="http://schemas.microsoft.com/office/drawing/2014/main" id="{46F99722-2011-4016-AB67-AEFDBD3EB862}"/>
              </a:ext>
            </a:extLst>
          </p:cNvPr>
          <p:cNvGraphicFramePr/>
          <p:nvPr>
            <p:extLst>
              <p:ext uri="{D42A27DB-BD31-4B8C-83A1-F6EECF244321}">
                <p14:modId xmlns:p14="http://schemas.microsoft.com/office/powerpoint/2010/main" val="995458848"/>
              </p:ext>
            </p:extLst>
          </p:nvPr>
        </p:nvGraphicFramePr>
        <p:xfrm>
          <a:off x="5421086" y="2171701"/>
          <a:ext cx="2873827" cy="2536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335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89125" y="0"/>
            <a:ext cx="2128342" cy="5143500"/>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4" name="组合 3"/>
          <p:cNvGrpSpPr/>
          <p:nvPr/>
        </p:nvGrpSpPr>
        <p:grpSpPr>
          <a:xfrm>
            <a:off x="1145002" y="219936"/>
            <a:ext cx="1788430" cy="1788430"/>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B0F0"/>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dirty="0">
                  <a:solidFill>
                    <a:srgbClr val="FFFFFF"/>
                  </a:solidFill>
                  <a:latin typeface="Calibri"/>
                  <a:ea typeface="宋体" panose="02010600030101010101" pitchFamily="2" charset="-122"/>
                </a:endParaRPr>
              </a:p>
            </p:txBody>
          </p:sp>
        </p:grpSp>
      </p:grpSp>
      <p:sp>
        <p:nvSpPr>
          <p:cNvPr id="15" name="文本框 14"/>
          <p:cNvSpPr txBox="1"/>
          <p:nvPr/>
        </p:nvSpPr>
        <p:spPr>
          <a:xfrm>
            <a:off x="2827575" y="902485"/>
            <a:ext cx="3179649" cy="530915"/>
          </a:xfrm>
          <a:prstGeom prst="rect">
            <a:avLst/>
          </a:prstGeom>
          <a:noFill/>
        </p:spPr>
        <p:txBody>
          <a:bodyPr wrap="square" lIns="68580" tIns="34290" rIns="68580" bIns="34290" rtlCol="0">
            <a:spAutoFit/>
          </a:bodyPr>
          <a:lstStyle/>
          <a:p>
            <a:r>
              <a:rPr lang="en-US" altLang="zh-CN" sz="3000" dirty="0">
                <a:solidFill>
                  <a:schemeClr val="tx1">
                    <a:lumMod val="65000"/>
                    <a:lumOff val="35000"/>
                  </a:schemeClr>
                </a:solidFill>
                <a:latin typeface="+mn-ea"/>
              </a:rPr>
              <a:t>CONTENTS </a:t>
            </a:r>
            <a:endParaRPr lang="zh-CN" altLang="en-US" sz="3000" dirty="0">
              <a:solidFill>
                <a:schemeClr val="tx1">
                  <a:lumMod val="65000"/>
                  <a:lumOff val="35000"/>
                </a:schemeClr>
              </a:solidFill>
              <a:latin typeface="+mn-ea"/>
            </a:endParaRPr>
          </a:p>
        </p:txBody>
      </p:sp>
      <p:sp>
        <p:nvSpPr>
          <p:cNvPr id="27" name="文本框 14"/>
          <p:cNvSpPr txBox="1"/>
          <p:nvPr/>
        </p:nvSpPr>
        <p:spPr>
          <a:xfrm>
            <a:off x="1368009" y="830698"/>
            <a:ext cx="1269334" cy="530915"/>
          </a:xfrm>
          <a:prstGeom prst="rect">
            <a:avLst/>
          </a:prstGeom>
          <a:noFill/>
        </p:spPr>
        <p:txBody>
          <a:bodyPr wrap="square" lIns="68580" tIns="34290" rIns="68580" bIns="34290" rtlCol="0">
            <a:spAutoFit/>
          </a:bodyPr>
          <a:lstStyle/>
          <a:p>
            <a:pPr algn="ctr"/>
            <a:r>
              <a:rPr lang="zh-CN" altLang="en-US" sz="3000" dirty="0">
                <a:solidFill>
                  <a:schemeClr val="tx1">
                    <a:lumMod val="65000"/>
                    <a:lumOff val="35000"/>
                  </a:schemeClr>
                </a:solidFill>
                <a:latin typeface="ITC Avant Garde Std XLt" panose="020B0302020202020204" pitchFamily="34" charset="0"/>
              </a:rPr>
              <a:t>目录</a:t>
            </a:r>
            <a:endParaRPr lang="zh-CN" altLang="en-US" sz="3000" dirty="0">
              <a:solidFill>
                <a:schemeClr val="tx1">
                  <a:lumMod val="65000"/>
                  <a:lumOff val="35000"/>
                </a:schemeClr>
              </a:solidFill>
              <a:latin typeface="ITC Avant Garde Std XLt"/>
            </a:endParaRPr>
          </a:p>
        </p:txBody>
      </p:sp>
      <p:sp>
        <p:nvSpPr>
          <p:cNvPr id="29" name="文本框 17"/>
          <p:cNvSpPr txBox="1"/>
          <p:nvPr/>
        </p:nvSpPr>
        <p:spPr>
          <a:xfrm>
            <a:off x="2731004" y="168157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1"/>
                </a:solidFill>
              </a:rPr>
              <a:t>01</a:t>
            </a:r>
            <a:endParaRPr lang="zh-CN" altLang="en-US" dirty="0">
              <a:solidFill>
                <a:schemeClr val="accent1"/>
              </a:solidFill>
            </a:endParaRPr>
          </a:p>
        </p:txBody>
      </p:sp>
      <p:sp>
        <p:nvSpPr>
          <p:cNvPr id="30" name="文本框 18"/>
          <p:cNvSpPr txBox="1"/>
          <p:nvPr/>
        </p:nvSpPr>
        <p:spPr>
          <a:xfrm>
            <a:off x="2731004" y="239493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2"/>
                </a:solidFill>
              </a:rPr>
              <a:t>02</a:t>
            </a:r>
            <a:endParaRPr lang="zh-CN" altLang="en-US" dirty="0">
              <a:solidFill>
                <a:schemeClr val="accent2"/>
              </a:solidFill>
            </a:endParaRPr>
          </a:p>
        </p:txBody>
      </p:sp>
      <p:sp>
        <p:nvSpPr>
          <p:cNvPr id="31" name="文本框 19"/>
          <p:cNvSpPr txBox="1"/>
          <p:nvPr/>
        </p:nvSpPr>
        <p:spPr>
          <a:xfrm>
            <a:off x="2731004" y="3089141"/>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3"/>
                </a:solidFill>
              </a:rPr>
              <a:t>03</a:t>
            </a:r>
            <a:endParaRPr lang="zh-CN" altLang="en-US" dirty="0">
              <a:solidFill>
                <a:schemeClr val="accent3"/>
              </a:solidFill>
            </a:endParaRPr>
          </a:p>
        </p:txBody>
      </p:sp>
      <p:sp>
        <p:nvSpPr>
          <p:cNvPr id="32" name="文本框 20"/>
          <p:cNvSpPr txBox="1"/>
          <p:nvPr/>
        </p:nvSpPr>
        <p:spPr>
          <a:xfrm>
            <a:off x="2731004" y="372956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4"/>
                </a:solidFill>
              </a:rPr>
              <a:t>04</a:t>
            </a:r>
            <a:endParaRPr lang="zh-CN" altLang="en-US" dirty="0">
              <a:solidFill>
                <a:schemeClr val="accent4"/>
              </a:solidFill>
            </a:endParaRPr>
          </a:p>
        </p:txBody>
      </p:sp>
      <p:sp>
        <p:nvSpPr>
          <p:cNvPr id="33" name="文本框 21"/>
          <p:cNvSpPr txBox="1"/>
          <p:nvPr/>
        </p:nvSpPr>
        <p:spPr>
          <a:xfrm>
            <a:off x="3322114" y="1746843"/>
            <a:ext cx="2499772"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研究背景</a:t>
            </a:r>
            <a:endParaRPr lang="en-US" altLang="zh-CN" sz="2400" b="1" dirty="0">
              <a:solidFill>
                <a:srgbClr val="404040"/>
              </a:solidFill>
              <a:latin typeface="ITC Avant Garde Std Bk" panose="020B0502020202020204" pitchFamily="34" charset="0"/>
            </a:endParaRPr>
          </a:p>
        </p:txBody>
      </p:sp>
      <p:sp>
        <p:nvSpPr>
          <p:cNvPr id="34" name="文本框 22"/>
          <p:cNvSpPr txBox="1"/>
          <p:nvPr/>
        </p:nvSpPr>
        <p:spPr>
          <a:xfrm>
            <a:off x="3322114" y="2440256"/>
            <a:ext cx="2384690" cy="438582"/>
          </a:xfrm>
          <a:prstGeom prst="rect">
            <a:avLst/>
          </a:prstGeom>
          <a:noFill/>
        </p:spPr>
        <p:txBody>
          <a:bodyPr wrap="square" lIns="68580" tIns="34290" rIns="68580" bIns="34290" rtlCol="0">
            <a:spAutoFit/>
          </a:bodyPr>
          <a:lstStyle/>
          <a:p>
            <a:r>
              <a:rPr lang="zh-CN" altLang="en-US" sz="2400" b="1" dirty="0">
                <a:solidFill>
                  <a:srgbClr val="F17475"/>
                </a:solidFill>
                <a:latin typeface="ITC Avant Garde Std Bk" panose="020B0502020202020204" pitchFamily="34" charset="0"/>
              </a:rPr>
              <a:t>技术原理</a:t>
            </a:r>
            <a:endParaRPr lang="en-US" altLang="zh-CN" sz="2400" b="1" dirty="0">
              <a:solidFill>
                <a:srgbClr val="F17475"/>
              </a:solidFill>
              <a:latin typeface="ITC Avant Garde Std Bk" panose="020B0502020202020204" pitchFamily="34" charset="0"/>
            </a:endParaRPr>
          </a:p>
        </p:txBody>
      </p:sp>
      <p:sp>
        <p:nvSpPr>
          <p:cNvPr id="35" name="文本框 23"/>
          <p:cNvSpPr txBox="1"/>
          <p:nvPr/>
        </p:nvSpPr>
        <p:spPr>
          <a:xfrm>
            <a:off x="3322114" y="3135277"/>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实验装置与样品</a:t>
            </a:r>
            <a:endParaRPr lang="en-US" altLang="zh-CN" sz="2400" b="1" dirty="0">
              <a:solidFill>
                <a:schemeClr val="tx1">
                  <a:lumMod val="75000"/>
                  <a:lumOff val="25000"/>
                </a:schemeClr>
              </a:solidFill>
              <a:latin typeface="ITC Avant Garde Std Bk" panose="020B0502020202020204" pitchFamily="34" charset="0"/>
            </a:endParaRPr>
          </a:p>
        </p:txBody>
      </p:sp>
      <p:sp>
        <p:nvSpPr>
          <p:cNvPr id="36" name="文本框 24"/>
          <p:cNvSpPr txBox="1"/>
          <p:nvPr/>
        </p:nvSpPr>
        <p:spPr>
          <a:xfrm>
            <a:off x="3322114" y="3775696"/>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实验结果与分析</a:t>
            </a:r>
            <a:endParaRPr lang="en-US" altLang="zh-CN" sz="2400" b="1" dirty="0">
              <a:solidFill>
                <a:schemeClr val="tx1">
                  <a:lumMod val="75000"/>
                  <a:lumOff val="25000"/>
                </a:schemeClr>
              </a:solidFill>
              <a:latin typeface="ITC Avant Garde Std Bk" panose="020B0502020202020204" pitchFamily="34" charset="0"/>
            </a:endParaRPr>
          </a:p>
        </p:txBody>
      </p:sp>
      <p:sp>
        <p:nvSpPr>
          <p:cNvPr id="37" name="圆角矩形 36"/>
          <p:cNvSpPr/>
          <p:nvPr/>
        </p:nvSpPr>
        <p:spPr>
          <a:xfrm>
            <a:off x="2853362" y="2180411"/>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8" name="圆角矩形 37"/>
          <p:cNvSpPr/>
          <p:nvPr/>
        </p:nvSpPr>
        <p:spPr>
          <a:xfrm>
            <a:off x="2853362" y="2873856"/>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9" name="圆角矩形 38"/>
          <p:cNvSpPr/>
          <p:nvPr/>
        </p:nvSpPr>
        <p:spPr>
          <a:xfrm>
            <a:off x="2853362" y="3564139"/>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0" name="圆角矩形 39"/>
          <p:cNvSpPr/>
          <p:nvPr/>
        </p:nvSpPr>
        <p:spPr>
          <a:xfrm>
            <a:off x="2853362" y="4204304"/>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1" name="圆角矩形 40"/>
          <p:cNvSpPr/>
          <p:nvPr/>
        </p:nvSpPr>
        <p:spPr>
          <a:xfrm>
            <a:off x="2906495" y="1479387"/>
            <a:ext cx="3642223" cy="4571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2" name="文本框 19">
            <a:extLst>
              <a:ext uri="{FF2B5EF4-FFF2-40B4-BE49-F238E27FC236}">
                <a16:creationId xmlns:a16="http://schemas.microsoft.com/office/drawing/2014/main" id="{77301387-2552-467C-87C5-E3721F1C9C97}"/>
              </a:ext>
            </a:extLst>
          </p:cNvPr>
          <p:cNvSpPr txBox="1"/>
          <p:nvPr/>
        </p:nvSpPr>
        <p:spPr>
          <a:xfrm>
            <a:off x="2735411" y="4375807"/>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rgbClr val="00B050"/>
                </a:solidFill>
              </a:rPr>
              <a:t>05</a:t>
            </a:r>
            <a:endParaRPr lang="zh-CN" altLang="en-US" dirty="0">
              <a:solidFill>
                <a:srgbClr val="00B050"/>
              </a:solidFill>
            </a:endParaRPr>
          </a:p>
        </p:txBody>
      </p:sp>
      <p:sp>
        <p:nvSpPr>
          <p:cNvPr id="3" name="文本框 23">
            <a:extLst>
              <a:ext uri="{FF2B5EF4-FFF2-40B4-BE49-F238E27FC236}">
                <a16:creationId xmlns:a16="http://schemas.microsoft.com/office/drawing/2014/main" id="{99B0B86E-BDF5-4DB5-9E73-BD14967D0131}"/>
              </a:ext>
            </a:extLst>
          </p:cNvPr>
          <p:cNvSpPr txBox="1"/>
          <p:nvPr/>
        </p:nvSpPr>
        <p:spPr>
          <a:xfrm>
            <a:off x="3326521" y="4421943"/>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结论及展望</a:t>
            </a:r>
            <a:endParaRPr lang="en-US" altLang="zh-CN" sz="2400" b="1" dirty="0">
              <a:solidFill>
                <a:schemeClr val="tx1">
                  <a:lumMod val="75000"/>
                  <a:lumOff val="25000"/>
                </a:schemeClr>
              </a:solidFill>
              <a:latin typeface="ITC Avant Garde Std Bk" panose="020B0502020202020204" pitchFamily="34" charset="0"/>
            </a:endParaRPr>
          </a:p>
        </p:txBody>
      </p:sp>
      <p:sp>
        <p:nvSpPr>
          <p:cNvPr id="9" name="圆角矩形 38">
            <a:extLst>
              <a:ext uri="{FF2B5EF4-FFF2-40B4-BE49-F238E27FC236}">
                <a16:creationId xmlns:a16="http://schemas.microsoft.com/office/drawing/2014/main" id="{77AF6B58-3361-49BE-8DC0-8A4FFB1AC6F2}"/>
              </a:ext>
            </a:extLst>
          </p:cNvPr>
          <p:cNvSpPr/>
          <p:nvPr/>
        </p:nvSpPr>
        <p:spPr>
          <a:xfrm>
            <a:off x="2857769" y="4850805"/>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304131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技术原理</a:t>
            </a:r>
            <a:endParaRPr lang="en-US" altLang="zh-CN" sz="2000" b="1" dirty="0">
              <a:solidFill>
                <a:schemeClr val="tx1">
                  <a:lumMod val="65000"/>
                  <a:lumOff val="35000"/>
                </a:schemeClr>
              </a:solidFill>
              <a:latin typeface="+mn-ea"/>
            </a:endParaRPr>
          </a:p>
        </p:txBody>
      </p:sp>
      <p:graphicFrame>
        <p:nvGraphicFramePr>
          <p:cNvPr id="4" name="对象 3">
            <a:extLst>
              <a:ext uri="{FF2B5EF4-FFF2-40B4-BE49-F238E27FC236}">
                <a16:creationId xmlns:a16="http://schemas.microsoft.com/office/drawing/2014/main" id="{F0E42163-586B-4801-A12D-752B135751E1}"/>
              </a:ext>
            </a:extLst>
          </p:cNvPr>
          <p:cNvGraphicFramePr>
            <a:graphicFrameLocks noChangeAspect="1"/>
          </p:cNvGraphicFramePr>
          <p:nvPr>
            <p:extLst>
              <p:ext uri="{D42A27DB-BD31-4B8C-83A1-F6EECF244321}">
                <p14:modId xmlns:p14="http://schemas.microsoft.com/office/powerpoint/2010/main" val="3149021710"/>
              </p:ext>
            </p:extLst>
          </p:nvPr>
        </p:nvGraphicFramePr>
        <p:xfrm>
          <a:off x="1030186" y="1126670"/>
          <a:ext cx="7083627" cy="1518558"/>
        </p:xfrm>
        <a:graphic>
          <a:graphicData uri="http://schemas.openxmlformats.org/presentationml/2006/ole">
            <mc:AlternateContent xmlns:mc="http://schemas.openxmlformats.org/markup-compatibility/2006">
              <mc:Choice xmlns:v="urn:schemas-microsoft-com:vml" Requires="v">
                <p:oleObj name="Visio" r:id="rId3" imgW="6872886" imgH="1470668" progId="Visio.Drawing.15">
                  <p:embed/>
                </p:oleObj>
              </mc:Choice>
              <mc:Fallback>
                <p:oleObj name="Visio" r:id="rId3" imgW="6872886" imgH="1470668" progId="Visio.Drawing.15">
                  <p:embed/>
                  <p:pic>
                    <p:nvPicPr>
                      <p:cNvPr id="0" name="Object 1"/>
                      <p:cNvPicPr>
                        <a:picLocks noChangeAspect="1" noChangeArrowheads="1"/>
                      </p:cNvPicPr>
                      <p:nvPr/>
                    </p:nvPicPr>
                    <p:blipFill>
                      <a:blip r:embed="rId4"/>
                      <a:srcRect/>
                      <a:stretch>
                        <a:fillRect/>
                      </a:stretch>
                    </p:blipFill>
                    <p:spPr bwMode="auto">
                      <a:xfrm>
                        <a:off x="1030186" y="1126670"/>
                        <a:ext cx="7083627" cy="1518558"/>
                      </a:xfrm>
                      <a:prstGeom prst="rect">
                        <a:avLst/>
                      </a:prstGeom>
                      <a:noFill/>
                    </p:spPr>
                  </p:pic>
                </p:oleObj>
              </mc:Fallback>
            </mc:AlternateContent>
          </a:graphicData>
        </a:graphic>
      </p:graphicFrame>
      <p:graphicFrame>
        <p:nvGraphicFramePr>
          <p:cNvPr id="7" name="图示 6">
            <a:extLst>
              <a:ext uri="{FF2B5EF4-FFF2-40B4-BE49-F238E27FC236}">
                <a16:creationId xmlns:a16="http://schemas.microsoft.com/office/drawing/2014/main" id="{E661C754-9FA2-49C5-930E-F347D03AAB12}"/>
              </a:ext>
            </a:extLst>
          </p:cNvPr>
          <p:cNvGraphicFramePr/>
          <p:nvPr>
            <p:extLst>
              <p:ext uri="{D42A27DB-BD31-4B8C-83A1-F6EECF244321}">
                <p14:modId xmlns:p14="http://schemas.microsoft.com/office/powerpoint/2010/main" val="616180316"/>
              </p:ext>
            </p:extLst>
          </p:nvPr>
        </p:nvGraphicFramePr>
        <p:xfrm>
          <a:off x="1337581" y="2979055"/>
          <a:ext cx="6468836" cy="15185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96654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803736" y="299722"/>
            <a:ext cx="3523130" cy="377026"/>
          </a:xfrm>
          <a:prstGeom prst="rect">
            <a:avLst/>
          </a:prstGeom>
          <a:noFill/>
        </p:spPr>
        <p:txBody>
          <a:bodyPr wrap="square" lIns="68580" tIns="34290" rIns="68580" bIns="34290" rtlCol="0">
            <a:spAutoFit/>
          </a:bodyPr>
          <a:lstStyle/>
          <a:p>
            <a:pPr algn="ctr"/>
            <a:r>
              <a:rPr lang="zh-CN" altLang="en-US" sz="2000" b="1" dirty="0">
                <a:solidFill>
                  <a:schemeClr val="tx1">
                    <a:lumMod val="65000"/>
                    <a:lumOff val="35000"/>
                  </a:schemeClr>
                </a:solidFill>
                <a:latin typeface="+mn-ea"/>
              </a:rPr>
              <a:t>作用机理</a:t>
            </a:r>
            <a:endParaRPr lang="en-US" altLang="zh-CN" sz="2000" b="1" dirty="0">
              <a:solidFill>
                <a:schemeClr val="tx1">
                  <a:lumMod val="65000"/>
                  <a:lumOff val="35000"/>
                </a:schemeClr>
              </a:solidFill>
              <a:latin typeface="+mn-ea"/>
            </a:endParaRPr>
          </a:p>
        </p:txBody>
      </p:sp>
      <p:sp>
        <p:nvSpPr>
          <p:cNvPr id="4" name="文本1">
            <a:extLst>
              <a:ext uri="{FF2B5EF4-FFF2-40B4-BE49-F238E27FC236}">
                <a16:creationId xmlns:a16="http://schemas.microsoft.com/office/drawing/2014/main" id="{151F6AD5-0AFF-4BA4-9EA2-97D8CC3F0D2F}"/>
              </a:ext>
            </a:extLst>
          </p:cNvPr>
          <p:cNvSpPr>
            <a:spLocks noChangeArrowheads="1"/>
          </p:cNvSpPr>
          <p:nvPr/>
        </p:nvSpPr>
        <p:spPr bwMode="gray">
          <a:xfrm>
            <a:off x="2378331" y="1243456"/>
            <a:ext cx="5337840" cy="862690"/>
          </a:xfrm>
          <a:prstGeom prst="roundRect">
            <a:avLst>
              <a:gd name="adj" fmla="val 11505"/>
            </a:avLst>
          </a:prstGeom>
          <a:noFill/>
          <a:ln w="15875" cap="flat" cmpd="sng" algn="ctr">
            <a:solidFill>
              <a:schemeClr val="accent2"/>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388" indent="-179388" fontAlgn="base">
              <a:lnSpc>
                <a:spcPct val="120000"/>
              </a:lnSpc>
              <a:spcBef>
                <a:spcPct val="0"/>
              </a:spcBef>
              <a:spcAft>
                <a:spcPct val="0"/>
              </a:spcAft>
              <a:buFont typeface="Arial" panose="020B0604020202020204" pitchFamily="34" charset="0"/>
              <a:buChar char="•"/>
              <a:defRPr/>
            </a:pPr>
            <a:r>
              <a:rPr lang="zh-CN" altLang="en-US" sz="1400" dirty="0">
                <a:solidFill>
                  <a:schemeClr val="tx1">
                    <a:lumMod val="75000"/>
                    <a:lumOff val="25000"/>
                  </a:schemeClr>
                </a:solidFill>
                <a:latin typeface="微软雅黑" pitchFamily="34" charset="-122"/>
              </a:rPr>
              <a:t>冲击波作用于储层岩石，造成的形变大于储层岩石的弹性形变耐受强度时，造成储层岩石出现裂缝</a:t>
            </a:r>
            <a:endParaRPr lang="en-US" altLang="zh-CN" sz="1400" dirty="0">
              <a:solidFill>
                <a:schemeClr val="tx1">
                  <a:lumMod val="75000"/>
                  <a:lumOff val="25000"/>
                </a:schemeClr>
              </a:solidFill>
              <a:latin typeface="微软雅黑" pitchFamily="34" charset="-122"/>
            </a:endParaRPr>
          </a:p>
          <a:p>
            <a:pPr marL="179388" indent="-179388" fontAlgn="base">
              <a:lnSpc>
                <a:spcPct val="120000"/>
              </a:lnSpc>
              <a:spcBef>
                <a:spcPct val="0"/>
              </a:spcBef>
              <a:spcAft>
                <a:spcPct val="0"/>
              </a:spcAft>
              <a:buFont typeface="Arial" panose="020B0604020202020204" pitchFamily="34" charset="0"/>
              <a:buChar char="•"/>
              <a:defRPr/>
            </a:pPr>
            <a:r>
              <a:rPr lang="zh-CN" altLang="en-US" sz="1400" dirty="0">
                <a:solidFill>
                  <a:schemeClr val="tx1">
                    <a:lumMod val="75000"/>
                    <a:lumOff val="25000"/>
                  </a:schemeClr>
                </a:solidFill>
                <a:latin typeface="微软雅黑" pitchFamily="34" charset="-122"/>
              </a:rPr>
              <a:t>脉冲振动作用于储层连续性介质，进一步加剧和延伸其微裂隙</a:t>
            </a:r>
            <a:endParaRPr lang="en-US" altLang="zh-CN" sz="1400" dirty="0">
              <a:solidFill>
                <a:schemeClr val="tx1">
                  <a:lumMod val="75000"/>
                  <a:lumOff val="25000"/>
                </a:schemeClr>
              </a:solidFill>
              <a:latin typeface="微软雅黑" pitchFamily="34" charset="-122"/>
            </a:endParaRPr>
          </a:p>
        </p:txBody>
      </p:sp>
      <p:sp>
        <p:nvSpPr>
          <p:cNvPr id="6" name="文本2">
            <a:extLst>
              <a:ext uri="{FF2B5EF4-FFF2-40B4-BE49-F238E27FC236}">
                <a16:creationId xmlns:a16="http://schemas.microsoft.com/office/drawing/2014/main" id="{A7AA788E-8403-4CD2-B6BD-3EAAC95EF0FB}"/>
              </a:ext>
            </a:extLst>
          </p:cNvPr>
          <p:cNvSpPr>
            <a:spLocks noChangeArrowheads="1"/>
          </p:cNvSpPr>
          <p:nvPr/>
        </p:nvSpPr>
        <p:spPr bwMode="gray">
          <a:xfrm>
            <a:off x="2377805" y="2335256"/>
            <a:ext cx="5337840" cy="859838"/>
          </a:xfrm>
          <a:prstGeom prst="roundRect">
            <a:avLst>
              <a:gd name="adj" fmla="val 11505"/>
            </a:avLst>
          </a:prstGeom>
          <a:noFill/>
          <a:ln w="15875" cap="flat" cmpd="sng" algn="ctr">
            <a:solidFill>
              <a:schemeClr val="accent3"/>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388" indent="-179388" fontAlgn="base">
              <a:lnSpc>
                <a:spcPct val="120000"/>
              </a:lnSpc>
              <a:spcBef>
                <a:spcPct val="0"/>
              </a:spcBef>
              <a:spcAft>
                <a:spcPct val="0"/>
              </a:spcAft>
              <a:buFont typeface="Arial" panose="020B0604020202020204" pitchFamily="34" charset="0"/>
              <a:buChar char="•"/>
              <a:defRPr/>
            </a:pPr>
            <a:r>
              <a:rPr lang="zh-CN" altLang="en-US" sz="1400" dirty="0">
                <a:solidFill>
                  <a:schemeClr val="tx1">
                    <a:lumMod val="75000"/>
                    <a:lumOff val="25000"/>
                  </a:schemeClr>
                </a:solidFill>
                <a:latin typeface="微软雅黑" pitchFamily="34" charset="-122"/>
              </a:rPr>
              <a:t>冲击波作用于储层时，各类物质产生的振动加速度会有差异，从而在各种介质分界面上产生剪切应力，造成连续介质的断裂</a:t>
            </a:r>
          </a:p>
        </p:txBody>
      </p:sp>
      <p:sp>
        <p:nvSpPr>
          <p:cNvPr id="7" name="文本3">
            <a:extLst>
              <a:ext uri="{FF2B5EF4-FFF2-40B4-BE49-F238E27FC236}">
                <a16:creationId xmlns:a16="http://schemas.microsoft.com/office/drawing/2014/main" id="{096F3D4B-F800-46C0-8ADF-548BD5E348CD}"/>
              </a:ext>
            </a:extLst>
          </p:cNvPr>
          <p:cNvSpPr>
            <a:spLocks noChangeArrowheads="1"/>
          </p:cNvSpPr>
          <p:nvPr/>
        </p:nvSpPr>
        <p:spPr bwMode="ltGray">
          <a:xfrm>
            <a:off x="2377805" y="3453732"/>
            <a:ext cx="5337840" cy="852168"/>
          </a:xfrm>
          <a:prstGeom prst="roundRect">
            <a:avLst>
              <a:gd name="adj" fmla="val 11505"/>
            </a:avLst>
          </a:prstGeom>
          <a:noFill/>
          <a:ln w="15875" cap="flat" cmpd="sng" algn="ctr">
            <a:solidFill>
              <a:schemeClr val="accent4"/>
            </a:solidFill>
            <a:prstDash val="solid"/>
          </a:ln>
          <a:effectLst/>
        </p:spPr>
        <p:txBody>
          <a:bodyPr lIns="62118" tIns="31058" rIns="62118" bIns="3105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388" indent="-179388" fontAlgn="base">
              <a:lnSpc>
                <a:spcPct val="120000"/>
              </a:lnSpc>
              <a:spcBef>
                <a:spcPct val="0"/>
              </a:spcBef>
              <a:spcAft>
                <a:spcPct val="0"/>
              </a:spcAft>
              <a:buFont typeface="Arial" panose="020B0604020202020204" pitchFamily="34" charset="0"/>
              <a:buChar char="•"/>
              <a:defRPr/>
            </a:pPr>
            <a:r>
              <a:rPr lang="zh-CN" altLang="en-US" sz="1400" dirty="0">
                <a:solidFill>
                  <a:schemeClr val="tx1">
                    <a:lumMod val="75000"/>
                    <a:lumOff val="25000"/>
                  </a:schemeClr>
                </a:solidFill>
                <a:latin typeface="微软雅黑" pitchFamily="34" charset="-122"/>
              </a:rPr>
              <a:t>冲击波在饱和多孔介质中产生的振动作用、空化作用、相对运动作用及两次叠加作用能够有效减少岩石内部的污垢堵塞情况</a:t>
            </a:r>
            <a:endParaRPr lang="en-US" altLang="zh-CN" sz="1400" dirty="0">
              <a:solidFill>
                <a:schemeClr val="tx1">
                  <a:lumMod val="75000"/>
                  <a:lumOff val="25000"/>
                </a:schemeClr>
              </a:solidFill>
              <a:latin typeface="微软雅黑" pitchFamily="34" charset="-122"/>
            </a:endParaRPr>
          </a:p>
        </p:txBody>
      </p:sp>
      <p:grpSp>
        <p:nvGrpSpPr>
          <p:cNvPr id="8" name="组合 7">
            <a:extLst>
              <a:ext uri="{FF2B5EF4-FFF2-40B4-BE49-F238E27FC236}">
                <a16:creationId xmlns:a16="http://schemas.microsoft.com/office/drawing/2014/main" id="{FD1D464D-268F-47CB-99C3-8D8C74DFA6ED}"/>
              </a:ext>
            </a:extLst>
          </p:cNvPr>
          <p:cNvGrpSpPr/>
          <p:nvPr/>
        </p:nvGrpSpPr>
        <p:grpSpPr>
          <a:xfrm>
            <a:off x="1428355" y="1208175"/>
            <a:ext cx="879792" cy="903618"/>
            <a:chOff x="3237545" y="4561747"/>
            <a:chExt cx="1146960" cy="1146960"/>
          </a:xfrm>
        </p:grpSpPr>
        <p:sp>
          <p:nvSpPr>
            <p:cNvPr id="9" name="圆角矩形 42">
              <a:extLst>
                <a:ext uri="{FF2B5EF4-FFF2-40B4-BE49-F238E27FC236}">
                  <a16:creationId xmlns:a16="http://schemas.microsoft.com/office/drawing/2014/main" id="{0B29A482-8022-4D9E-9231-AB359ED107C8}"/>
                </a:ext>
              </a:extLst>
            </p:cNvPr>
            <p:cNvSpPr/>
            <p:nvPr/>
          </p:nvSpPr>
          <p:spPr>
            <a:xfrm>
              <a:off x="3237545" y="4561747"/>
              <a:ext cx="1146960" cy="1146960"/>
            </a:xfrm>
            <a:prstGeom prst="roundRect">
              <a:avLst>
                <a:gd name="adj" fmla="val 9039"/>
              </a:avLst>
            </a:prstGeom>
            <a:solidFill>
              <a:schemeClr val="accent2"/>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mn-ea"/>
              </a:endParaRPr>
            </a:p>
          </p:txBody>
        </p:sp>
        <p:sp>
          <p:nvSpPr>
            <p:cNvPr id="10" name="圆角矩形 43">
              <a:extLst>
                <a:ext uri="{FF2B5EF4-FFF2-40B4-BE49-F238E27FC236}">
                  <a16:creationId xmlns:a16="http://schemas.microsoft.com/office/drawing/2014/main" id="{F160C11D-C4A0-4FB9-A1B0-E85481D4D51C}"/>
                </a:ext>
              </a:extLst>
            </p:cNvPr>
            <p:cNvSpPr/>
            <p:nvPr/>
          </p:nvSpPr>
          <p:spPr>
            <a:xfrm>
              <a:off x="3329042" y="4642031"/>
              <a:ext cx="97614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mn-ea"/>
                </a:rPr>
                <a:t>造缝作用</a:t>
              </a:r>
            </a:p>
          </p:txBody>
        </p:sp>
      </p:grpSp>
      <p:grpSp>
        <p:nvGrpSpPr>
          <p:cNvPr id="11" name="组合 10">
            <a:extLst>
              <a:ext uri="{FF2B5EF4-FFF2-40B4-BE49-F238E27FC236}">
                <a16:creationId xmlns:a16="http://schemas.microsoft.com/office/drawing/2014/main" id="{AC52676A-1B27-4D5E-9398-CE0A35F0DFCA}"/>
              </a:ext>
            </a:extLst>
          </p:cNvPr>
          <p:cNvGrpSpPr/>
          <p:nvPr/>
        </p:nvGrpSpPr>
        <p:grpSpPr>
          <a:xfrm>
            <a:off x="1428355" y="2307752"/>
            <a:ext cx="879792" cy="903618"/>
            <a:chOff x="3237545" y="4561747"/>
            <a:chExt cx="1146960" cy="1146960"/>
          </a:xfrm>
        </p:grpSpPr>
        <p:sp>
          <p:nvSpPr>
            <p:cNvPr id="12" name="圆角矩形 46">
              <a:extLst>
                <a:ext uri="{FF2B5EF4-FFF2-40B4-BE49-F238E27FC236}">
                  <a16:creationId xmlns:a16="http://schemas.microsoft.com/office/drawing/2014/main" id="{1BB6A4D8-6F08-43C0-B15F-C1FB11BDFF3E}"/>
                </a:ext>
              </a:extLst>
            </p:cNvPr>
            <p:cNvSpPr/>
            <p:nvPr/>
          </p:nvSpPr>
          <p:spPr>
            <a:xfrm>
              <a:off x="3237545" y="4561747"/>
              <a:ext cx="1146960" cy="1146960"/>
            </a:xfrm>
            <a:prstGeom prst="roundRect">
              <a:avLst>
                <a:gd name="adj" fmla="val 9039"/>
              </a:avLst>
            </a:prstGeom>
            <a:solidFill>
              <a:schemeClr val="accent3"/>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mn-ea"/>
              </a:endParaRPr>
            </a:p>
          </p:txBody>
        </p:sp>
        <p:sp>
          <p:nvSpPr>
            <p:cNvPr id="13" name="圆角矩形 47">
              <a:extLst>
                <a:ext uri="{FF2B5EF4-FFF2-40B4-BE49-F238E27FC236}">
                  <a16:creationId xmlns:a16="http://schemas.microsoft.com/office/drawing/2014/main" id="{4DFD860A-87AF-4C3D-855E-A60A9E52B014}"/>
                </a:ext>
              </a:extLst>
            </p:cNvPr>
            <p:cNvSpPr/>
            <p:nvPr/>
          </p:nvSpPr>
          <p:spPr>
            <a:xfrm>
              <a:off x="3329042" y="4642031"/>
              <a:ext cx="97614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mn-ea"/>
                </a:rPr>
                <a:t>剪切作用</a:t>
              </a:r>
            </a:p>
          </p:txBody>
        </p:sp>
      </p:grpSp>
      <p:grpSp>
        <p:nvGrpSpPr>
          <p:cNvPr id="14" name="组合 13">
            <a:extLst>
              <a:ext uri="{FF2B5EF4-FFF2-40B4-BE49-F238E27FC236}">
                <a16:creationId xmlns:a16="http://schemas.microsoft.com/office/drawing/2014/main" id="{ABF2A956-2AB6-4817-910D-8C6386410022}"/>
              </a:ext>
            </a:extLst>
          </p:cNvPr>
          <p:cNvGrpSpPr/>
          <p:nvPr/>
        </p:nvGrpSpPr>
        <p:grpSpPr>
          <a:xfrm>
            <a:off x="1430886" y="3424204"/>
            <a:ext cx="879792" cy="903618"/>
            <a:chOff x="3237545" y="4561747"/>
            <a:chExt cx="1146960" cy="1146960"/>
          </a:xfrm>
        </p:grpSpPr>
        <p:sp>
          <p:nvSpPr>
            <p:cNvPr id="15" name="圆角矩形 50">
              <a:extLst>
                <a:ext uri="{FF2B5EF4-FFF2-40B4-BE49-F238E27FC236}">
                  <a16:creationId xmlns:a16="http://schemas.microsoft.com/office/drawing/2014/main" id="{DCF5CC0B-5104-4F9D-A59A-08959F86F565}"/>
                </a:ext>
              </a:extLst>
            </p:cNvPr>
            <p:cNvSpPr/>
            <p:nvPr/>
          </p:nvSpPr>
          <p:spPr>
            <a:xfrm>
              <a:off x="3237545" y="4561747"/>
              <a:ext cx="1146960" cy="1146960"/>
            </a:xfrm>
            <a:prstGeom prst="roundRect">
              <a:avLst>
                <a:gd name="adj" fmla="val 9039"/>
              </a:avLst>
            </a:prstGeom>
            <a:solidFill>
              <a:schemeClr val="accent4"/>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mn-ea"/>
              </a:endParaRPr>
            </a:p>
          </p:txBody>
        </p:sp>
        <p:sp>
          <p:nvSpPr>
            <p:cNvPr id="16" name="圆角矩形 51">
              <a:extLst>
                <a:ext uri="{FF2B5EF4-FFF2-40B4-BE49-F238E27FC236}">
                  <a16:creationId xmlns:a16="http://schemas.microsoft.com/office/drawing/2014/main" id="{30D0B1F5-14F6-4534-9C9B-B278F227235C}"/>
                </a:ext>
              </a:extLst>
            </p:cNvPr>
            <p:cNvSpPr/>
            <p:nvPr/>
          </p:nvSpPr>
          <p:spPr>
            <a:xfrm>
              <a:off x="3329042" y="4642031"/>
              <a:ext cx="97614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latin typeface="+mn-ea"/>
                </a:rPr>
                <a:t>解堵作用</a:t>
              </a:r>
            </a:p>
          </p:txBody>
        </p:sp>
      </p:grpSp>
    </p:spTree>
    <p:extLst>
      <p:ext uri="{BB962C8B-B14F-4D97-AF65-F5344CB8AC3E}">
        <p14:creationId xmlns:p14="http://schemas.microsoft.com/office/powerpoint/2010/main" val="595068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89125" y="0"/>
            <a:ext cx="2128342" cy="5143500"/>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grpSp>
        <p:nvGrpSpPr>
          <p:cNvPr id="4" name="组合 3"/>
          <p:cNvGrpSpPr/>
          <p:nvPr/>
        </p:nvGrpSpPr>
        <p:grpSpPr>
          <a:xfrm>
            <a:off x="1145002" y="219936"/>
            <a:ext cx="1788430" cy="1788430"/>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B0F0"/>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srgbClr val="FFFFFF"/>
                  </a:solidFill>
                  <a:latin typeface="Calibri"/>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dirty="0">
                  <a:solidFill>
                    <a:srgbClr val="FFFFFF"/>
                  </a:solidFill>
                  <a:latin typeface="Calibri"/>
                  <a:ea typeface="宋体" panose="02010600030101010101" pitchFamily="2" charset="-122"/>
                </a:endParaRPr>
              </a:p>
            </p:txBody>
          </p:sp>
        </p:grpSp>
      </p:grpSp>
      <p:sp>
        <p:nvSpPr>
          <p:cNvPr id="15" name="文本框 14"/>
          <p:cNvSpPr txBox="1"/>
          <p:nvPr/>
        </p:nvSpPr>
        <p:spPr>
          <a:xfrm>
            <a:off x="2827575" y="902485"/>
            <a:ext cx="3179649" cy="530915"/>
          </a:xfrm>
          <a:prstGeom prst="rect">
            <a:avLst/>
          </a:prstGeom>
          <a:noFill/>
        </p:spPr>
        <p:txBody>
          <a:bodyPr wrap="square" lIns="68580" tIns="34290" rIns="68580" bIns="34290" rtlCol="0">
            <a:spAutoFit/>
          </a:bodyPr>
          <a:lstStyle/>
          <a:p>
            <a:r>
              <a:rPr lang="en-US" altLang="zh-CN" sz="3000" dirty="0">
                <a:solidFill>
                  <a:schemeClr val="tx1">
                    <a:lumMod val="65000"/>
                    <a:lumOff val="35000"/>
                  </a:schemeClr>
                </a:solidFill>
                <a:latin typeface="+mn-ea"/>
              </a:rPr>
              <a:t>CONTENTS </a:t>
            </a:r>
            <a:endParaRPr lang="zh-CN" altLang="en-US" sz="3000" dirty="0">
              <a:solidFill>
                <a:schemeClr val="tx1">
                  <a:lumMod val="65000"/>
                  <a:lumOff val="35000"/>
                </a:schemeClr>
              </a:solidFill>
              <a:latin typeface="+mn-ea"/>
            </a:endParaRPr>
          </a:p>
        </p:txBody>
      </p:sp>
      <p:sp>
        <p:nvSpPr>
          <p:cNvPr id="27" name="文本框 14"/>
          <p:cNvSpPr txBox="1"/>
          <p:nvPr/>
        </p:nvSpPr>
        <p:spPr>
          <a:xfrm>
            <a:off x="1368009" y="830698"/>
            <a:ext cx="1269334" cy="530915"/>
          </a:xfrm>
          <a:prstGeom prst="rect">
            <a:avLst/>
          </a:prstGeom>
          <a:noFill/>
        </p:spPr>
        <p:txBody>
          <a:bodyPr wrap="square" lIns="68580" tIns="34290" rIns="68580" bIns="34290" rtlCol="0">
            <a:spAutoFit/>
          </a:bodyPr>
          <a:lstStyle/>
          <a:p>
            <a:pPr algn="ctr"/>
            <a:r>
              <a:rPr lang="zh-CN" altLang="en-US" sz="3000" dirty="0">
                <a:solidFill>
                  <a:schemeClr val="tx1">
                    <a:lumMod val="65000"/>
                    <a:lumOff val="35000"/>
                  </a:schemeClr>
                </a:solidFill>
                <a:latin typeface="ITC Avant Garde Std XLt" panose="020B0302020202020204" pitchFamily="34" charset="0"/>
              </a:rPr>
              <a:t>目录</a:t>
            </a:r>
            <a:endParaRPr lang="zh-CN" altLang="en-US" sz="3000" dirty="0">
              <a:solidFill>
                <a:schemeClr val="tx1">
                  <a:lumMod val="65000"/>
                  <a:lumOff val="35000"/>
                </a:schemeClr>
              </a:solidFill>
              <a:latin typeface="ITC Avant Garde Std XLt"/>
            </a:endParaRPr>
          </a:p>
        </p:txBody>
      </p:sp>
      <p:sp>
        <p:nvSpPr>
          <p:cNvPr id="29" name="文本框 17"/>
          <p:cNvSpPr txBox="1"/>
          <p:nvPr/>
        </p:nvSpPr>
        <p:spPr>
          <a:xfrm>
            <a:off x="2731004" y="168157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1"/>
                </a:solidFill>
              </a:rPr>
              <a:t>01</a:t>
            </a:r>
            <a:endParaRPr lang="zh-CN" altLang="en-US" dirty="0">
              <a:solidFill>
                <a:schemeClr val="accent1"/>
              </a:solidFill>
            </a:endParaRPr>
          </a:p>
        </p:txBody>
      </p:sp>
      <p:sp>
        <p:nvSpPr>
          <p:cNvPr id="30" name="文本框 18"/>
          <p:cNvSpPr txBox="1"/>
          <p:nvPr/>
        </p:nvSpPr>
        <p:spPr>
          <a:xfrm>
            <a:off x="2731004" y="239493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2"/>
                </a:solidFill>
              </a:rPr>
              <a:t>02</a:t>
            </a:r>
            <a:endParaRPr lang="zh-CN" altLang="en-US" dirty="0">
              <a:solidFill>
                <a:schemeClr val="accent2"/>
              </a:solidFill>
            </a:endParaRPr>
          </a:p>
        </p:txBody>
      </p:sp>
      <p:sp>
        <p:nvSpPr>
          <p:cNvPr id="31" name="文本框 19"/>
          <p:cNvSpPr txBox="1"/>
          <p:nvPr/>
        </p:nvSpPr>
        <p:spPr>
          <a:xfrm>
            <a:off x="2731004" y="3089141"/>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3"/>
                </a:solidFill>
              </a:rPr>
              <a:t>03</a:t>
            </a:r>
            <a:endParaRPr lang="zh-CN" altLang="en-US" dirty="0">
              <a:solidFill>
                <a:schemeClr val="accent3"/>
              </a:solidFill>
            </a:endParaRPr>
          </a:p>
        </p:txBody>
      </p:sp>
      <p:sp>
        <p:nvSpPr>
          <p:cNvPr id="32" name="文本框 20"/>
          <p:cNvSpPr txBox="1"/>
          <p:nvPr/>
        </p:nvSpPr>
        <p:spPr>
          <a:xfrm>
            <a:off x="2731004" y="3729560"/>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chemeClr val="accent4"/>
                </a:solidFill>
              </a:rPr>
              <a:t>04</a:t>
            </a:r>
            <a:endParaRPr lang="zh-CN" altLang="en-US" dirty="0">
              <a:solidFill>
                <a:schemeClr val="accent4"/>
              </a:solidFill>
            </a:endParaRPr>
          </a:p>
        </p:txBody>
      </p:sp>
      <p:sp>
        <p:nvSpPr>
          <p:cNvPr id="33" name="文本框 21"/>
          <p:cNvSpPr txBox="1"/>
          <p:nvPr/>
        </p:nvSpPr>
        <p:spPr>
          <a:xfrm>
            <a:off x="3322114" y="1746843"/>
            <a:ext cx="2499772"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研究背景</a:t>
            </a:r>
            <a:endParaRPr lang="en-US" altLang="zh-CN" sz="2400" b="1" dirty="0">
              <a:solidFill>
                <a:srgbClr val="404040"/>
              </a:solidFill>
              <a:latin typeface="ITC Avant Garde Std Bk" panose="020B0502020202020204" pitchFamily="34" charset="0"/>
            </a:endParaRPr>
          </a:p>
        </p:txBody>
      </p:sp>
      <p:sp>
        <p:nvSpPr>
          <p:cNvPr id="34" name="文本框 22"/>
          <p:cNvSpPr txBox="1"/>
          <p:nvPr/>
        </p:nvSpPr>
        <p:spPr>
          <a:xfrm>
            <a:off x="3322114" y="2440256"/>
            <a:ext cx="2384690" cy="438582"/>
          </a:xfrm>
          <a:prstGeom prst="rect">
            <a:avLst/>
          </a:prstGeom>
          <a:noFill/>
        </p:spPr>
        <p:txBody>
          <a:bodyPr wrap="square" lIns="68580" tIns="34290" rIns="68580" bIns="34290" rtlCol="0">
            <a:spAutoFit/>
          </a:bodyPr>
          <a:lstStyle/>
          <a:p>
            <a:r>
              <a:rPr lang="zh-CN" altLang="en-US" sz="2400" b="1" dirty="0">
                <a:solidFill>
                  <a:srgbClr val="404040"/>
                </a:solidFill>
                <a:latin typeface="ITC Avant Garde Std Bk" panose="020B0502020202020204" pitchFamily="34" charset="0"/>
              </a:rPr>
              <a:t>技术原理</a:t>
            </a:r>
            <a:endParaRPr lang="en-US" altLang="zh-CN" sz="2400" b="1" dirty="0">
              <a:solidFill>
                <a:srgbClr val="404040"/>
              </a:solidFill>
              <a:latin typeface="ITC Avant Garde Std Bk" panose="020B0502020202020204" pitchFamily="34" charset="0"/>
            </a:endParaRPr>
          </a:p>
        </p:txBody>
      </p:sp>
      <p:sp>
        <p:nvSpPr>
          <p:cNvPr id="35" name="文本框 23"/>
          <p:cNvSpPr txBox="1"/>
          <p:nvPr/>
        </p:nvSpPr>
        <p:spPr>
          <a:xfrm>
            <a:off x="3322114" y="3135277"/>
            <a:ext cx="2384690" cy="438582"/>
          </a:xfrm>
          <a:prstGeom prst="rect">
            <a:avLst/>
          </a:prstGeom>
          <a:noFill/>
        </p:spPr>
        <p:txBody>
          <a:bodyPr wrap="square" lIns="68580" tIns="34290" rIns="68580" bIns="34290" rtlCol="0">
            <a:spAutoFit/>
          </a:bodyPr>
          <a:lstStyle/>
          <a:p>
            <a:r>
              <a:rPr lang="zh-CN" altLang="en-US" sz="2400" b="1" dirty="0">
                <a:solidFill>
                  <a:srgbClr val="01B3C5"/>
                </a:solidFill>
                <a:latin typeface="ITC Avant Garde Std Bk" panose="020B0502020202020204" pitchFamily="34" charset="0"/>
              </a:rPr>
              <a:t>实验装置与样品</a:t>
            </a:r>
            <a:endParaRPr lang="en-US" altLang="zh-CN" sz="2400" b="1" dirty="0">
              <a:solidFill>
                <a:srgbClr val="01B3C5"/>
              </a:solidFill>
              <a:latin typeface="ITC Avant Garde Std Bk" panose="020B0502020202020204" pitchFamily="34" charset="0"/>
            </a:endParaRPr>
          </a:p>
        </p:txBody>
      </p:sp>
      <p:sp>
        <p:nvSpPr>
          <p:cNvPr id="36" name="文本框 24"/>
          <p:cNvSpPr txBox="1"/>
          <p:nvPr/>
        </p:nvSpPr>
        <p:spPr>
          <a:xfrm>
            <a:off x="3322114" y="3775696"/>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实验结果与分析</a:t>
            </a:r>
            <a:endParaRPr lang="en-US" altLang="zh-CN" sz="2400" b="1" dirty="0">
              <a:solidFill>
                <a:schemeClr val="tx1">
                  <a:lumMod val="75000"/>
                  <a:lumOff val="25000"/>
                </a:schemeClr>
              </a:solidFill>
              <a:latin typeface="ITC Avant Garde Std Bk" panose="020B0502020202020204" pitchFamily="34" charset="0"/>
            </a:endParaRPr>
          </a:p>
        </p:txBody>
      </p:sp>
      <p:sp>
        <p:nvSpPr>
          <p:cNvPr id="37" name="圆角矩形 36"/>
          <p:cNvSpPr/>
          <p:nvPr/>
        </p:nvSpPr>
        <p:spPr>
          <a:xfrm>
            <a:off x="2853362" y="2180411"/>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8" name="圆角矩形 37"/>
          <p:cNvSpPr/>
          <p:nvPr/>
        </p:nvSpPr>
        <p:spPr>
          <a:xfrm>
            <a:off x="2853362" y="2873856"/>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39" name="圆角矩形 38"/>
          <p:cNvSpPr/>
          <p:nvPr/>
        </p:nvSpPr>
        <p:spPr>
          <a:xfrm>
            <a:off x="2853362" y="3564139"/>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0" name="圆角矩形 39"/>
          <p:cNvSpPr/>
          <p:nvPr/>
        </p:nvSpPr>
        <p:spPr>
          <a:xfrm>
            <a:off x="2853362" y="4204304"/>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41" name="圆角矩形 40"/>
          <p:cNvSpPr/>
          <p:nvPr/>
        </p:nvSpPr>
        <p:spPr>
          <a:xfrm>
            <a:off x="2906495" y="1479387"/>
            <a:ext cx="3642223" cy="4571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
        <p:nvSpPr>
          <p:cNvPr id="2" name="文本框 19">
            <a:extLst>
              <a:ext uri="{FF2B5EF4-FFF2-40B4-BE49-F238E27FC236}">
                <a16:creationId xmlns:a16="http://schemas.microsoft.com/office/drawing/2014/main" id="{77301387-2552-467C-87C5-E3721F1C9C97}"/>
              </a:ext>
            </a:extLst>
          </p:cNvPr>
          <p:cNvSpPr txBox="1"/>
          <p:nvPr/>
        </p:nvSpPr>
        <p:spPr>
          <a:xfrm>
            <a:off x="2735411" y="4375807"/>
            <a:ext cx="538386" cy="500137"/>
          </a:xfrm>
          <a:prstGeom prst="rect">
            <a:avLst/>
          </a:prstGeom>
          <a:noFill/>
        </p:spPr>
        <p:txBody>
          <a:bodyPr wrap="square" lIns="68580" tIns="34290" rIns="68580" bIns="34290" rtlCol="0">
            <a:spAutoFit/>
          </a:bodyPr>
          <a:lstStyle>
            <a:defPPr>
              <a:defRPr lang="zh-CN"/>
            </a:defPPr>
            <a:lvl1pPr algn="ctr">
              <a:defRPr sz="2800">
                <a:solidFill>
                  <a:srgbClr val="01B3C5"/>
                </a:solidFill>
                <a:latin typeface="Impact" panose="020B0806030902050204" pitchFamily="34" charset="0"/>
              </a:defRPr>
            </a:lvl1pPr>
          </a:lstStyle>
          <a:p>
            <a:r>
              <a:rPr lang="en-US" altLang="zh-CN" dirty="0">
                <a:solidFill>
                  <a:srgbClr val="00B050"/>
                </a:solidFill>
              </a:rPr>
              <a:t>05</a:t>
            </a:r>
            <a:endParaRPr lang="zh-CN" altLang="en-US" dirty="0">
              <a:solidFill>
                <a:srgbClr val="00B050"/>
              </a:solidFill>
            </a:endParaRPr>
          </a:p>
        </p:txBody>
      </p:sp>
      <p:sp>
        <p:nvSpPr>
          <p:cNvPr id="3" name="文本框 23">
            <a:extLst>
              <a:ext uri="{FF2B5EF4-FFF2-40B4-BE49-F238E27FC236}">
                <a16:creationId xmlns:a16="http://schemas.microsoft.com/office/drawing/2014/main" id="{99B0B86E-BDF5-4DB5-9E73-BD14967D0131}"/>
              </a:ext>
            </a:extLst>
          </p:cNvPr>
          <p:cNvSpPr txBox="1"/>
          <p:nvPr/>
        </p:nvSpPr>
        <p:spPr>
          <a:xfrm>
            <a:off x="3326521" y="4421943"/>
            <a:ext cx="2384690" cy="438582"/>
          </a:xfrm>
          <a:prstGeom prst="rect">
            <a:avLst/>
          </a:prstGeom>
          <a:noFill/>
        </p:spPr>
        <p:txBody>
          <a:bodyPr wrap="square" lIns="68580" tIns="34290" rIns="68580" bIns="34290" rtlCol="0">
            <a:spAutoFit/>
          </a:bodyPr>
          <a:lstStyle/>
          <a:p>
            <a:r>
              <a:rPr lang="zh-CN" altLang="en-US" sz="2400" b="1" dirty="0">
                <a:solidFill>
                  <a:schemeClr val="tx1">
                    <a:lumMod val="75000"/>
                    <a:lumOff val="25000"/>
                  </a:schemeClr>
                </a:solidFill>
                <a:latin typeface="ITC Avant Garde Std Bk" panose="020B0502020202020204" pitchFamily="34" charset="0"/>
              </a:rPr>
              <a:t>结论及展望</a:t>
            </a:r>
            <a:endParaRPr lang="en-US" altLang="zh-CN" sz="2400" b="1" dirty="0">
              <a:solidFill>
                <a:schemeClr val="tx1">
                  <a:lumMod val="75000"/>
                  <a:lumOff val="25000"/>
                </a:schemeClr>
              </a:solidFill>
              <a:latin typeface="ITC Avant Garde Std Bk" panose="020B0502020202020204" pitchFamily="34" charset="0"/>
            </a:endParaRPr>
          </a:p>
        </p:txBody>
      </p:sp>
      <p:sp>
        <p:nvSpPr>
          <p:cNvPr id="9" name="圆角矩形 38">
            <a:extLst>
              <a:ext uri="{FF2B5EF4-FFF2-40B4-BE49-F238E27FC236}">
                <a16:creationId xmlns:a16="http://schemas.microsoft.com/office/drawing/2014/main" id="{77AF6B58-3361-49BE-8DC0-8A4FFB1AC6F2}"/>
              </a:ext>
            </a:extLst>
          </p:cNvPr>
          <p:cNvSpPr/>
          <p:nvPr/>
        </p:nvSpPr>
        <p:spPr>
          <a:xfrm>
            <a:off x="2857769" y="4850805"/>
            <a:ext cx="3197883"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a:solidFill>
                <a:srgbClr val="FFFFFF"/>
              </a:solidFill>
              <a:latin typeface="Calibri"/>
              <a:ea typeface="宋体" panose="02010600030101010101" pitchFamily="2" charset="-122"/>
            </a:endParaRPr>
          </a:p>
        </p:txBody>
      </p:sp>
    </p:spTree>
    <p:extLst>
      <p:ext uri="{BB962C8B-B14F-4D97-AF65-F5344CB8AC3E}">
        <p14:creationId xmlns:p14="http://schemas.microsoft.com/office/powerpoint/2010/main" val="26974677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0.8|1.1"/>
</p:tagLst>
</file>

<file path=ppt/theme/theme1.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9392</TotalTime>
  <Words>1451</Words>
  <Application>Microsoft Office PowerPoint</Application>
  <PresentationFormat>全屏显示(16:9)</PresentationFormat>
  <Paragraphs>251</Paragraphs>
  <Slides>20</Slides>
  <Notes>20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31" baseType="lpstr">
      <vt:lpstr>ITC Avant Garde Std Bk</vt:lpstr>
      <vt:lpstr>ITC Avant Garde Std XLt</vt:lpstr>
      <vt:lpstr>等线</vt:lpstr>
      <vt:lpstr>微软雅黑</vt:lpstr>
      <vt:lpstr>Arial</vt:lpstr>
      <vt:lpstr>Calibri</vt:lpstr>
      <vt:lpstr>Impact</vt:lpstr>
      <vt:lpstr>Verdana</vt:lpstr>
      <vt:lpstr>Wingdings</vt:lpstr>
      <vt:lpstr>Office Theme</vt:lpstr>
      <vt:lpstr>Microsoft Visio 绘图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常董</dc:creator>
  <cp:lastModifiedBy>HP</cp:lastModifiedBy>
  <cp:revision>493</cp:revision>
  <dcterms:created xsi:type="dcterms:W3CDTF">2015-10-30T14:26:48Z</dcterms:created>
  <dcterms:modified xsi:type="dcterms:W3CDTF">2021-10-01T00:50:31Z</dcterms:modified>
</cp:coreProperties>
</file>