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9.xml" ContentType="application/vnd.openxmlformats-officedocument.presentationml.notesSlide+xml"/>
  <Override PartName="/ppt/tags/tag34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notesSlides/notesSlide7.xml" ContentType="application/vnd.openxmlformats-officedocument.presentationml.notesSlide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tags/tag41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30.xml" ContentType="application/vnd.openxmlformats-officedocument.presentationml.tags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tags/tag33.xml" ContentType="application/vnd.openxmlformats-officedocument.presentationml.tags+xml"/>
  <Override PartName="/ppt/notesSlides/notesSlide11.xml" ContentType="application/vnd.openxmlformats-officedocument.presentationml.notesSlide+xml"/>
  <Override PartName="/ppt/tags/tag4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charts/chart4.xml" ContentType="application/vnd.openxmlformats-officedocument.drawingml.chart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12" r:id="rId3"/>
    <p:sldId id="316" r:id="rId4"/>
    <p:sldId id="314" r:id="rId5"/>
    <p:sldId id="373" r:id="rId6"/>
    <p:sldId id="351" r:id="rId7"/>
    <p:sldId id="37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285" r:id="rId17"/>
  </p:sldIdLst>
  <p:sldSz cx="9144000" cy="5143500" type="screen16x9"/>
  <p:notesSz cx="7104063" cy="10234613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23" autoAdjust="0"/>
    <p:restoredTop sz="94660"/>
  </p:normalViewPr>
  <p:slideViewPr>
    <p:cSldViewPr snapToGrid="0">
      <p:cViewPr varScale="1">
        <p:scale>
          <a:sx n="91" d="100"/>
          <a:sy n="91" d="100"/>
        </p:scale>
        <p:origin x="-344" y="-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DocAssay\&#35770;&#25991;&#25968;&#25454;&#22788;&#29702;&#30456;&#20851;\B-dot&#26631;&#23450;&#25968;&#25454;\B-dot&#26631;&#23450;&#25968;&#25454;-&#32534;&#36753;&#25991;&#20214;\&#25968;&#25454;&#22788;&#29702;&#36807;&#31243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eiTaoK\Doctor\DocGraduate\DocAssay\&#35770;&#25991;&#25968;&#25454;&#22788;&#29702;&#30456;&#20851;\B-dot&#26631;&#23450;&#25968;&#25454;\B-dot&#26631;&#23450;&#25968;&#25454;-&#32534;&#36753;&#25991;&#20214;\&#25968;&#25454;&#22788;&#29702;&#36807;&#3124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eiTaoK\Doctor\DocGraduate\DocAssay\&#35770;&#25991;&#25968;&#25454;&#22788;&#29702;&#30456;&#20851;\B-dot&#26631;&#23450;&#25968;&#25454;\B-dot&#26631;&#23450;&#25968;&#25454;-&#32534;&#36753;&#25991;&#20214;\&#25968;&#25454;&#22788;&#29702;&#36807;&#3124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eiTaoK\Doctor\DocGraduate\DocAssay\&#35770;&#25991;&#25968;&#25454;&#22788;&#29702;&#30456;&#20851;\B-dot&#26631;&#23450;&#25968;&#25454;\B-dot&#26631;&#23450;&#25968;&#25454;-&#32534;&#36753;&#25991;&#20214;\&#25968;&#25454;&#22788;&#29702;&#36807;&#3124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Beam Intensity VS SumSignal by Repeated Frequency</a:t>
            </a:r>
            <a:endParaRPr lang="zh-CN" sz="1600" dirty="0"/>
          </a:p>
        </c:rich>
      </c:tx>
      <c:layout>
        <c:manualLayout>
          <c:xMode val="edge"/>
          <c:yMode val="edge"/>
          <c:x val="0.18088967007006371"/>
          <c:y val="2.1993531290747569E-2"/>
        </c:manualLayout>
      </c:layout>
    </c:title>
    <c:plotArea>
      <c:layout>
        <c:manualLayout>
          <c:layoutTarget val="inner"/>
          <c:xMode val="edge"/>
          <c:yMode val="edge"/>
          <c:x val="0.16256078994219283"/>
          <c:y val="0.18493366782424037"/>
          <c:w val="0.70688734640170969"/>
          <c:h val="0.63130192186204759"/>
        </c:manualLayout>
      </c:layout>
      <c:scatterChart>
        <c:scatterStyle val="lineMarker"/>
        <c:ser>
          <c:idx val="0"/>
          <c:order val="0"/>
          <c:tx>
            <c:strRef>
              <c:f>重频计算!$J$3:$J$4</c:f>
              <c:strCache>
                <c:ptCount val="1"/>
                <c:pt idx="0">
                  <c:v>Beam Intensity /mA</c:v>
                </c:pt>
              </c:strCache>
            </c:strRef>
          </c:tx>
          <c:spPr>
            <a:ln w="28575">
              <a:noFill/>
            </a:ln>
          </c:spPr>
          <c:trendline>
            <c:name>Linear：Beam Intensity/mA</c:name>
            <c:trendlineType val="linear"/>
            <c:dispRSqr val="1"/>
            <c:dispEq val="1"/>
            <c:trendlineLbl>
              <c:layout>
                <c:manualLayout>
                  <c:x val="-0.38033021310335102"/>
                  <c:y val="0.22873168324729526"/>
                </c:manualLayout>
              </c:layout>
              <c:numFmt formatCode="General" sourceLinked="0"/>
            </c:trendlineLbl>
          </c:trendline>
          <c:errBars>
            <c:errDir val="x"/>
            <c:errBarType val="both"/>
            <c:errValType val="fixedVal"/>
            <c:val val="1"/>
          </c:errBars>
          <c:xVal>
            <c:numRef>
              <c:f>重频计算!$H$5:$H$12</c:f>
              <c:numCache>
                <c:formatCode>0.0000E+00</c:formatCode>
                <c:ptCount val="8"/>
                <c:pt idx="0">
                  <c:v>203000000</c:v>
                </c:pt>
                <c:pt idx="1">
                  <c:v>222000000</c:v>
                </c:pt>
                <c:pt idx="2">
                  <c:v>263000000</c:v>
                </c:pt>
                <c:pt idx="3">
                  <c:v>300500000</c:v>
                </c:pt>
                <c:pt idx="4">
                  <c:v>325000000</c:v>
                </c:pt>
                <c:pt idx="5">
                  <c:v>345000000</c:v>
                </c:pt>
                <c:pt idx="6">
                  <c:v>363000000</c:v>
                </c:pt>
                <c:pt idx="7">
                  <c:v>379000000</c:v>
                </c:pt>
              </c:numCache>
            </c:numRef>
          </c:xVal>
          <c:yVal>
            <c:numRef>
              <c:f>重频计算!$J$5:$J$12</c:f>
              <c:numCache>
                <c:formatCode>0.0000_ </c:formatCode>
                <c:ptCount val="8"/>
                <c:pt idx="0">
                  <c:v>0.21030000000000001</c:v>
                </c:pt>
                <c:pt idx="1">
                  <c:v>0.28100000000000008</c:v>
                </c:pt>
                <c:pt idx="2">
                  <c:v>0.3639000000000025</c:v>
                </c:pt>
                <c:pt idx="3">
                  <c:v>0.46610000000000001</c:v>
                </c:pt>
                <c:pt idx="4">
                  <c:v>0.56520000000000004</c:v>
                </c:pt>
                <c:pt idx="5">
                  <c:v>0.69620000000000004</c:v>
                </c:pt>
                <c:pt idx="6">
                  <c:v>0.78959999999999997</c:v>
                </c:pt>
                <c:pt idx="7">
                  <c:v>0.89880000000000004</c:v>
                </c:pt>
              </c:numCache>
            </c:numRef>
          </c:yVal>
        </c:ser>
        <c:axId val="122847616"/>
        <c:axId val="122849536"/>
      </c:scatterChart>
      <c:scatterChart>
        <c:scatterStyle val="lineMarker"/>
        <c:ser>
          <c:idx val="1"/>
          <c:order val="1"/>
          <c:tx>
            <c:strRef>
              <c:f>重频计算!$K$3:$K$4</c:f>
              <c:strCache>
                <c:ptCount val="1"/>
                <c:pt idx="0">
                  <c:v>Repeated Frequency f=215/N /MHz</c:v>
                </c:pt>
              </c:strCache>
            </c:strRef>
          </c:tx>
          <c:spPr>
            <a:ln w="28575">
              <a:noFill/>
            </a:ln>
          </c:spPr>
          <c:xVal>
            <c:numRef>
              <c:f>重频计算!$H$5:$H$12</c:f>
              <c:numCache>
                <c:formatCode>0.0000E+00</c:formatCode>
                <c:ptCount val="8"/>
                <c:pt idx="0">
                  <c:v>203000000</c:v>
                </c:pt>
                <c:pt idx="1">
                  <c:v>222000000</c:v>
                </c:pt>
                <c:pt idx="2">
                  <c:v>263000000</c:v>
                </c:pt>
                <c:pt idx="3">
                  <c:v>300500000</c:v>
                </c:pt>
                <c:pt idx="4">
                  <c:v>325000000</c:v>
                </c:pt>
                <c:pt idx="5">
                  <c:v>345000000</c:v>
                </c:pt>
                <c:pt idx="6">
                  <c:v>363000000</c:v>
                </c:pt>
                <c:pt idx="7">
                  <c:v>379000000</c:v>
                </c:pt>
              </c:numCache>
            </c:numRef>
          </c:xVal>
          <c:yVal>
            <c:numRef>
              <c:f>重频计算!$K$5:$K$12</c:f>
              <c:numCache>
                <c:formatCode>General</c:formatCode>
                <c:ptCount val="8"/>
                <c:pt idx="0">
                  <c:v>2.15</c:v>
                </c:pt>
                <c:pt idx="1">
                  <c:v>2.8666666666666667</c:v>
                </c:pt>
                <c:pt idx="2">
                  <c:v>3.8392857142856927</c:v>
                </c:pt>
                <c:pt idx="3">
                  <c:v>4.7777777777777777</c:v>
                </c:pt>
                <c:pt idx="4">
                  <c:v>5.6578947368420645</c:v>
                </c:pt>
                <c:pt idx="5">
                  <c:v>6.71875</c:v>
                </c:pt>
                <c:pt idx="6">
                  <c:v>7.6785714285714288</c:v>
                </c:pt>
                <c:pt idx="7">
                  <c:v>8.6</c:v>
                </c:pt>
              </c:numCache>
            </c:numRef>
          </c:yVal>
        </c:ser>
        <c:axId val="122861824"/>
        <c:axId val="122859904"/>
      </c:scatterChart>
      <c:valAx>
        <c:axId val="1228476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SumSignal_avg</a:t>
                </a:r>
                <a:endParaRPr lang="zh-CN"/>
              </a:p>
            </c:rich>
          </c:tx>
          <c:layout>
            <c:manualLayout>
              <c:xMode val="edge"/>
              <c:yMode val="edge"/>
              <c:x val="0.45581824879155708"/>
              <c:y val="0.92523957529077472"/>
            </c:manualLayout>
          </c:layout>
        </c:title>
        <c:numFmt formatCode="0.0E+00" sourceLinked="0"/>
        <c:tickLblPos val="nextTo"/>
        <c:crossAx val="122849536"/>
        <c:crosses val="autoZero"/>
        <c:crossBetween val="midCat"/>
      </c:valAx>
      <c:valAx>
        <c:axId val="1228495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Beam Intensity/mA</a:t>
                </a:r>
                <a:endParaRPr lang="zh-CN"/>
              </a:p>
            </c:rich>
          </c:tx>
          <c:layout>
            <c:manualLayout>
              <c:xMode val="edge"/>
              <c:yMode val="edge"/>
              <c:x val="2.3979385446837431E-2"/>
              <c:y val="0.27398218439389277"/>
            </c:manualLayout>
          </c:layout>
        </c:title>
        <c:numFmt formatCode="#,##0.0_);\(#,##0.0\)" sourceLinked="0"/>
        <c:tickLblPos val="nextTo"/>
        <c:crossAx val="122847616"/>
        <c:crosses val="autoZero"/>
        <c:crossBetween val="midCat"/>
      </c:valAx>
      <c:valAx>
        <c:axId val="122859904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Repeated Frequency/MHz</a:t>
                </a:r>
                <a:endParaRPr lang="zh-CN"/>
              </a:p>
            </c:rich>
          </c:tx>
          <c:layout/>
        </c:title>
        <c:numFmt formatCode="General" sourceLinked="1"/>
        <c:tickLblPos val="nextTo"/>
        <c:crossAx val="122861824"/>
        <c:crosses val="max"/>
        <c:crossBetween val="midCat"/>
      </c:valAx>
      <c:valAx>
        <c:axId val="122861824"/>
        <c:scaling>
          <c:orientation val="minMax"/>
        </c:scaling>
        <c:delete val="1"/>
        <c:axPos val="b"/>
        <c:numFmt formatCode="0.0000E+00" sourceLinked="1"/>
        <c:tickLblPos val="none"/>
        <c:crossAx val="122859904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6782879726865113"/>
          <c:y val="0.21910998930165759"/>
          <c:w val="0.53132615168039354"/>
          <c:h val="0.21997602828692248"/>
        </c:manualLayout>
      </c:layout>
    </c:legend>
    <c:plotVisOnly val="1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zh-CN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b="0"/>
            </a:pPr>
            <a:r>
              <a:rPr lang="en-US" sz="1600" b="0" dirty="0" smtClean="0"/>
              <a:t>8</a:t>
            </a:r>
            <a:r>
              <a:rPr lang="en-US" altLang="zh-CN" sz="1600" b="0" dirty="0" smtClean="0"/>
              <a:t>.6MHz,</a:t>
            </a:r>
            <a:r>
              <a:rPr lang="en-US" sz="1600" b="0" dirty="0" smtClean="0"/>
              <a:t> Intensity VS SumSignal by Voltage </a:t>
            </a:r>
            <a:endParaRPr lang="zh-CN" sz="1600" b="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5479409228905491"/>
          <c:y val="0.18237686315276491"/>
          <c:w val="0.73563363371536172"/>
          <c:h val="0.65703006777210704"/>
        </c:manualLayout>
      </c:layout>
      <c:scatterChart>
        <c:scatterStyle val="lineMarker"/>
        <c:ser>
          <c:idx val="0"/>
          <c:order val="0"/>
          <c:tx>
            <c:strRef>
              <c:f>重频计算!$H$24:$H$25</c:f>
              <c:strCache>
                <c:ptCount val="1"/>
                <c:pt idx="0">
                  <c:v>Beam Intensity /mA</c:v>
                </c:pt>
              </c:strCache>
            </c:strRef>
          </c:tx>
          <c:spPr>
            <a:ln w="28575">
              <a:noFill/>
            </a:ln>
          </c:spPr>
          <c:trendline>
            <c:name>Linear:Beam Intensity/mA</c:name>
            <c:trendlineType val="linear"/>
            <c:dispRSqr val="1"/>
            <c:dispEq val="1"/>
            <c:trendlineLbl>
              <c:layout>
                <c:manualLayout>
                  <c:x val="-2.4591993452763726E-3"/>
                  <c:y val="0.32200743073398425"/>
                </c:manualLayout>
              </c:layout>
              <c:numFmt formatCode="General" sourceLinked="0"/>
            </c:trendlineLbl>
          </c:trendline>
          <c:xVal>
            <c:numRef>
              <c:f>重频计算!$F$26:$F$30</c:f>
              <c:numCache>
                <c:formatCode>0.00E+00</c:formatCode>
                <c:ptCount val="5"/>
                <c:pt idx="0">
                  <c:v>34600000</c:v>
                </c:pt>
                <c:pt idx="1">
                  <c:v>101000000</c:v>
                </c:pt>
                <c:pt idx="2">
                  <c:v>189800000</c:v>
                </c:pt>
                <c:pt idx="3">
                  <c:v>288000000</c:v>
                </c:pt>
                <c:pt idx="4">
                  <c:v>374000000</c:v>
                </c:pt>
              </c:numCache>
            </c:numRef>
          </c:xVal>
          <c:yVal>
            <c:numRef>
              <c:f>重频计算!$H$26:$H$30</c:f>
              <c:numCache>
                <c:formatCode>General</c:formatCode>
                <c:ptCount val="5"/>
                <c:pt idx="0">
                  <c:v>6.3100000000000003E-2</c:v>
                </c:pt>
                <c:pt idx="1">
                  <c:v>0.2031</c:v>
                </c:pt>
                <c:pt idx="2">
                  <c:v>0.33820000000000244</c:v>
                </c:pt>
                <c:pt idx="3">
                  <c:v>0.56110000000000004</c:v>
                </c:pt>
                <c:pt idx="4">
                  <c:v>0.84290000000000065</c:v>
                </c:pt>
              </c:numCache>
            </c:numRef>
          </c:yVal>
        </c:ser>
        <c:axId val="125613184"/>
        <c:axId val="125615104"/>
      </c:scatterChart>
      <c:scatterChart>
        <c:scatterStyle val="lineMarker"/>
        <c:ser>
          <c:idx val="1"/>
          <c:order val="1"/>
          <c:tx>
            <c:strRef>
              <c:f>重频计算!$I$24:$I$25</c:f>
              <c:strCache>
                <c:ptCount val="1"/>
                <c:pt idx="0">
                  <c:v>Oscilloscope Voltage /V</c:v>
                </c:pt>
              </c:strCache>
            </c:strRef>
          </c:tx>
          <c:spPr>
            <a:ln w="28575">
              <a:noFill/>
            </a:ln>
          </c:spPr>
          <c:xVal>
            <c:numRef>
              <c:f>重频计算!$F$26:$F$30</c:f>
              <c:numCache>
                <c:formatCode>0.00E+00</c:formatCode>
                <c:ptCount val="5"/>
                <c:pt idx="0">
                  <c:v>34600000</c:v>
                </c:pt>
                <c:pt idx="1">
                  <c:v>101000000</c:v>
                </c:pt>
                <c:pt idx="2">
                  <c:v>189800000</c:v>
                </c:pt>
                <c:pt idx="3">
                  <c:v>288000000</c:v>
                </c:pt>
                <c:pt idx="4">
                  <c:v>374000000</c:v>
                </c:pt>
              </c:numCache>
            </c:numRef>
          </c:xVal>
          <c:yVal>
            <c:numRef>
              <c:f>重频计算!$I$26:$I$30</c:f>
              <c:numCache>
                <c:formatCode>General</c:formatCode>
                <c:ptCount val="5"/>
                <c:pt idx="0">
                  <c:v>0.23100000000000001</c:v>
                </c:pt>
                <c:pt idx="1">
                  <c:v>0.62400000000000488</c:v>
                </c:pt>
                <c:pt idx="2">
                  <c:v>1.079</c:v>
                </c:pt>
                <c:pt idx="3">
                  <c:v>1.577</c:v>
                </c:pt>
                <c:pt idx="4">
                  <c:v>2.0389999999999997</c:v>
                </c:pt>
              </c:numCache>
            </c:numRef>
          </c:yVal>
        </c:ser>
        <c:axId val="125635584"/>
        <c:axId val="125633664"/>
      </c:scatterChart>
      <c:valAx>
        <c:axId val="1256131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SumSignal_avg</a:t>
                </a:r>
                <a:endParaRPr lang="zh-CN"/>
              </a:p>
            </c:rich>
          </c:tx>
          <c:layout/>
        </c:title>
        <c:numFmt formatCode="0.0E+00" sourceLinked="0"/>
        <c:tickLblPos val="nextTo"/>
        <c:crossAx val="125615104"/>
        <c:crosses val="autoZero"/>
        <c:crossBetween val="midCat"/>
      </c:valAx>
      <c:valAx>
        <c:axId val="12561510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Beam Intensity/mA</a:t>
                </a:r>
                <a:endParaRPr lang="zh-CN"/>
              </a:p>
            </c:rich>
          </c:tx>
          <c:layout/>
        </c:title>
        <c:numFmt formatCode="General" sourceLinked="1"/>
        <c:tickLblPos val="nextTo"/>
        <c:crossAx val="125613184"/>
        <c:crosses val="autoZero"/>
        <c:crossBetween val="midCat"/>
      </c:valAx>
      <c:valAx>
        <c:axId val="125633664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Oscilloscope Voltage/V</a:t>
                </a:r>
              </a:p>
            </c:rich>
          </c:tx>
          <c:layout/>
        </c:title>
        <c:numFmt formatCode="#,##0.0_);\(#,##0.0\)" sourceLinked="0"/>
        <c:tickLblPos val="nextTo"/>
        <c:crossAx val="125635584"/>
        <c:crosses val="max"/>
        <c:crossBetween val="midCat"/>
      </c:valAx>
      <c:valAx>
        <c:axId val="125635584"/>
        <c:scaling>
          <c:orientation val="minMax"/>
        </c:scaling>
        <c:delete val="1"/>
        <c:axPos val="b"/>
        <c:numFmt formatCode="0.00E+00" sourceLinked="1"/>
        <c:tickLblPos val="none"/>
        <c:crossAx val="12563366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999311635266977"/>
          <c:y val="0.17579927991673144"/>
          <c:w val="0.45445385116334142"/>
          <c:h val="0.22195404145910341"/>
        </c:manualLayout>
      </c:layout>
    </c:legend>
    <c:plotVisOnly val="1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zh-CN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b="0"/>
            </a:pPr>
            <a:r>
              <a:rPr lang="en-US" sz="1600" b="0" dirty="0" smtClean="0"/>
              <a:t>4</a:t>
            </a:r>
            <a:r>
              <a:rPr lang="en-US" altLang="zh-CN" sz="1600" b="0" dirty="0" smtClean="0"/>
              <a:t>.3MHz,</a:t>
            </a:r>
            <a:r>
              <a:rPr lang="en-US" sz="1600" b="0" dirty="0" smtClean="0"/>
              <a:t>Intensity </a:t>
            </a:r>
            <a:r>
              <a:rPr lang="en-US" sz="1600" b="0" dirty="0"/>
              <a:t>VS SumSignal by Voltage</a:t>
            </a:r>
            <a:endParaRPr lang="zh-CN" sz="1600" b="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4874979058468943"/>
          <c:y val="0.17799305860879094"/>
          <c:w val="0.7259852990450667"/>
          <c:h val="0.6136452962415383"/>
        </c:manualLayout>
      </c:layout>
      <c:scatterChart>
        <c:scatterStyle val="lineMarker"/>
        <c:ser>
          <c:idx val="0"/>
          <c:order val="0"/>
          <c:tx>
            <c:strRef>
              <c:f>重频计算!$H$33:$H$34</c:f>
              <c:strCache>
                <c:ptCount val="1"/>
                <c:pt idx="0">
                  <c:v>Beam Intensity /mA</c:v>
                </c:pt>
              </c:strCache>
            </c:strRef>
          </c:tx>
          <c:spPr>
            <a:ln w="28575">
              <a:noFill/>
            </a:ln>
          </c:spPr>
          <c:trendline>
            <c:name>Linear:Beam Intensity/mA</c:name>
            <c:trendlineType val="linear"/>
            <c:dispRSqr val="1"/>
            <c:dispEq val="1"/>
            <c:trendlineLbl>
              <c:layout>
                <c:manualLayout>
                  <c:x val="1.8610127450701546E-2"/>
                  <c:y val="0.29516762981063821"/>
                </c:manualLayout>
              </c:layout>
              <c:numFmt formatCode="General" sourceLinked="0"/>
            </c:trendlineLbl>
          </c:trendline>
          <c:xVal>
            <c:numRef>
              <c:f>重频计算!$F$35:$F$39</c:f>
              <c:numCache>
                <c:formatCode>0.000E+00</c:formatCode>
                <c:ptCount val="5"/>
                <c:pt idx="0">
                  <c:v>27150000</c:v>
                </c:pt>
                <c:pt idx="1">
                  <c:v>77700000</c:v>
                </c:pt>
                <c:pt idx="2">
                  <c:v>142600000</c:v>
                </c:pt>
                <c:pt idx="3">
                  <c:v>216000000</c:v>
                </c:pt>
                <c:pt idx="4">
                  <c:v>271000000</c:v>
                </c:pt>
              </c:numCache>
            </c:numRef>
          </c:xVal>
          <c:yVal>
            <c:numRef>
              <c:f>重频计算!$H$35:$H$39</c:f>
              <c:numCache>
                <c:formatCode>0.0000_ </c:formatCode>
                <c:ptCount val="5"/>
                <c:pt idx="0">
                  <c:v>3.39E-2</c:v>
                </c:pt>
                <c:pt idx="1">
                  <c:v>8.9500000000000246E-2</c:v>
                </c:pt>
                <c:pt idx="2">
                  <c:v>0.17670000000000041</c:v>
                </c:pt>
                <c:pt idx="3">
                  <c:v>0.27</c:v>
                </c:pt>
                <c:pt idx="4">
                  <c:v>0.40480000000000038</c:v>
                </c:pt>
              </c:numCache>
            </c:numRef>
          </c:yVal>
        </c:ser>
        <c:axId val="125662720"/>
        <c:axId val="125664640"/>
      </c:scatterChart>
      <c:scatterChart>
        <c:scatterStyle val="lineMarker"/>
        <c:ser>
          <c:idx val="1"/>
          <c:order val="1"/>
          <c:tx>
            <c:strRef>
              <c:f>重频计算!$I$33:$I$34</c:f>
              <c:strCache>
                <c:ptCount val="1"/>
                <c:pt idx="0">
                  <c:v>Oscilloscope Voltage /V</c:v>
                </c:pt>
              </c:strCache>
            </c:strRef>
          </c:tx>
          <c:spPr>
            <a:ln w="28575">
              <a:noFill/>
            </a:ln>
          </c:spPr>
          <c:xVal>
            <c:numRef>
              <c:f>重频计算!$F$35:$F$39</c:f>
              <c:numCache>
                <c:formatCode>0.000E+00</c:formatCode>
                <c:ptCount val="5"/>
                <c:pt idx="0">
                  <c:v>27150000</c:v>
                </c:pt>
                <c:pt idx="1">
                  <c:v>77700000</c:v>
                </c:pt>
                <c:pt idx="2">
                  <c:v>142600000</c:v>
                </c:pt>
                <c:pt idx="3">
                  <c:v>216000000</c:v>
                </c:pt>
                <c:pt idx="4">
                  <c:v>271000000</c:v>
                </c:pt>
              </c:numCache>
            </c:numRef>
          </c:xVal>
          <c:yVal>
            <c:numRef>
              <c:f>重频计算!$I$35:$I$39</c:f>
              <c:numCache>
                <c:formatCode>0.000_ </c:formatCode>
                <c:ptCount val="5"/>
                <c:pt idx="0">
                  <c:v>0.22700000000000001</c:v>
                </c:pt>
                <c:pt idx="1">
                  <c:v>0.62000000000000488</c:v>
                </c:pt>
                <c:pt idx="2">
                  <c:v>1.095</c:v>
                </c:pt>
                <c:pt idx="3">
                  <c:v>1.619</c:v>
                </c:pt>
                <c:pt idx="4">
                  <c:v>2.0209999999999999</c:v>
                </c:pt>
              </c:numCache>
            </c:numRef>
          </c:yVal>
        </c:ser>
        <c:axId val="125685120"/>
        <c:axId val="125683200"/>
      </c:scatterChart>
      <c:valAx>
        <c:axId val="1256627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SumSignal_avg</a:t>
                </a:r>
                <a:endParaRPr lang="zh-CN"/>
              </a:p>
            </c:rich>
          </c:tx>
          <c:layout/>
        </c:title>
        <c:numFmt formatCode="0.0E+00" sourceLinked="0"/>
        <c:tickLblPos val="nextTo"/>
        <c:crossAx val="125664640"/>
        <c:crosses val="autoZero"/>
        <c:crossBetween val="midCat"/>
      </c:valAx>
      <c:valAx>
        <c:axId val="12566464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Beam Intensity/mA</a:t>
                </a:r>
                <a:endParaRPr lang="zh-CN"/>
              </a:p>
            </c:rich>
          </c:tx>
          <c:layout/>
        </c:title>
        <c:numFmt formatCode="#,##0.0_);\(#,##0.0\)" sourceLinked="0"/>
        <c:tickLblPos val="nextTo"/>
        <c:crossAx val="125662720"/>
        <c:crosses val="autoZero"/>
        <c:crossBetween val="midCat"/>
      </c:valAx>
      <c:valAx>
        <c:axId val="125683200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Oscilloscope Voltage/V</a:t>
                </a:r>
                <a:endParaRPr lang="zh-CN"/>
              </a:p>
            </c:rich>
          </c:tx>
          <c:layout/>
        </c:title>
        <c:numFmt formatCode="#,##0.0_);\(#,##0.0\)" sourceLinked="0"/>
        <c:tickLblPos val="nextTo"/>
        <c:crossAx val="125685120"/>
        <c:crosses val="max"/>
        <c:crossBetween val="midCat"/>
      </c:valAx>
      <c:valAx>
        <c:axId val="125685120"/>
        <c:scaling>
          <c:orientation val="minMax"/>
        </c:scaling>
        <c:delete val="1"/>
        <c:axPos val="b"/>
        <c:numFmt formatCode="0.000E+00" sourceLinked="1"/>
        <c:tickLblPos val="none"/>
        <c:crossAx val="1256832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9.9215019944898966E-2"/>
          <c:y val="0.16910169862722479"/>
          <c:w val="0.52733057900881752"/>
          <c:h val="0.25857262898231731"/>
        </c:manualLayout>
      </c:layout>
    </c:legend>
    <c:plotVisOnly val="1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zh-CN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title>
      <c:tx>
        <c:rich>
          <a:bodyPr/>
          <a:lstStyle/>
          <a:p>
            <a:pPr>
              <a:defRPr b="0"/>
            </a:pPr>
            <a:r>
              <a:rPr lang="en-US" sz="1600" b="0" dirty="0"/>
              <a:t>Beam Intensity</a:t>
            </a:r>
            <a:r>
              <a:rPr lang="zh-CN" sz="1600" b="0" dirty="0"/>
              <a:t>、</a:t>
            </a:r>
            <a:r>
              <a:rPr lang="en-US" sz="1600" b="0" dirty="0"/>
              <a:t>SumSignal</a:t>
            </a:r>
            <a:r>
              <a:rPr lang="zh-CN" sz="1600" b="0" dirty="0"/>
              <a:t>、</a:t>
            </a:r>
            <a:r>
              <a:rPr lang="en-US" sz="1600" b="0" dirty="0"/>
              <a:t>Oscilloscope Voltage VS Pulse Width</a:t>
            </a:r>
            <a:endParaRPr lang="zh-CN" sz="1600" b="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.17576776360619409"/>
          <c:y val="0.21423194673938201"/>
          <c:w val="0.64102783111114092"/>
          <c:h val="0.62709004348206165"/>
        </c:manualLayout>
      </c:layout>
      <c:scatterChart>
        <c:scatterStyle val="lineMarker"/>
        <c:ser>
          <c:idx val="1"/>
          <c:order val="1"/>
          <c:tx>
            <c:strRef>
              <c:f>重频计算!$H$42:$H$43</c:f>
              <c:strCache>
                <c:ptCount val="1"/>
                <c:pt idx="0">
                  <c:v>Sum_avg r</c:v>
                </c:pt>
              </c:strCache>
            </c:strRef>
          </c:tx>
          <c:spPr>
            <a:ln w="28575">
              <a:noFill/>
            </a:ln>
          </c:spPr>
          <c:xVal>
            <c:numRef>
              <c:f>重频计算!$B$44:$B$76</c:f>
              <c:numCache>
                <c:formatCode>0.0_ </c:formatCode>
                <c:ptCount val="33"/>
                <c:pt idx="0">
                  <c:v>1.4</c:v>
                </c:pt>
                <c:pt idx="1">
                  <c:v>1.5</c:v>
                </c:pt>
                <c:pt idx="2">
                  <c:v>1.6</c:v>
                </c:pt>
                <c:pt idx="3">
                  <c:v>1.7</c:v>
                </c:pt>
                <c:pt idx="4">
                  <c:v>1.8</c:v>
                </c:pt>
                <c:pt idx="5">
                  <c:v>1.9000000000000001</c:v>
                </c:pt>
                <c:pt idx="6">
                  <c:v>2</c:v>
                </c:pt>
                <c:pt idx="7">
                  <c:v>2.1</c:v>
                </c:pt>
                <c:pt idx="8">
                  <c:v>2.2000000000000002</c:v>
                </c:pt>
                <c:pt idx="9">
                  <c:v>2.2999999999999998</c:v>
                </c:pt>
                <c:pt idx="10">
                  <c:v>2.4</c:v>
                </c:pt>
                <c:pt idx="11">
                  <c:v>2.5</c:v>
                </c:pt>
                <c:pt idx="12">
                  <c:v>2.6</c:v>
                </c:pt>
                <c:pt idx="13">
                  <c:v>2.7</c:v>
                </c:pt>
                <c:pt idx="14">
                  <c:v>2.8</c:v>
                </c:pt>
                <c:pt idx="15">
                  <c:v>2.9</c:v>
                </c:pt>
                <c:pt idx="16">
                  <c:v>3</c:v>
                </c:pt>
                <c:pt idx="17">
                  <c:v>3.1</c:v>
                </c:pt>
                <c:pt idx="18">
                  <c:v>3.2</c:v>
                </c:pt>
                <c:pt idx="19">
                  <c:v>3.3</c:v>
                </c:pt>
                <c:pt idx="20">
                  <c:v>3.4</c:v>
                </c:pt>
                <c:pt idx="21">
                  <c:v>3.5</c:v>
                </c:pt>
                <c:pt idx="22">
                  <c:v>3.6</c:v>
                </c:pt>
                <c:pt idx="23">
                  <c:v>3.7</c:v>
                </c:pt>
                <c:pt idx="24">
                  <c:v>3.8</c:v>
                </c:pt>
                <c:pt idx="25">
                  <c:v>3.9</c:v>
                </c:pt>
                <c:pt idx="26">
                  <c:v>4</c:v>
                </c:pt>
                <c:pt idx="27">
                  <c:v>4.0999999999999996</c:v>
                </c:pt>
                <c:pt idx="28">
                  <c:v>4.2</c:v>
                </c:pt>
                <c:pt idx="29">
                  <c:v>4.3</c:v>
                </c:pt>
                <c:pt idx="30">
                  <c:v>4.4000000000000004</c:v>
                </c:pt>
                <c:pt idx="31">
                  <c:v>4.5</c:v>
                </c:pt>
                <c:pt idx="32">
                  <c:v>4.5999999999999996</c:v>
                </c:pt>
              </c:numCache>
            </c:numRef>
          </c:xVal>
          <c:yVal>
            <c:numRef>
              <c:f>重频计算!$H$44:$H$76</c:f>
              <c:numCache>
                <c:formatCode>0.0000E+00</c:formatCode>
                <c:ptCount val="33"/>
                <c:pt idx="0">
                  <c:v>311500000</c:v>
                </c:pt>
                <c:pt idx="1">
                  <c:v>348000000</c:v>
                </c:pt>
                <c:pt idx="2">
                  <c:v>365000000</c:v>
                </c:pt>
                <c:pt idx="3">
                  <c:v>377500000</c:v>
                </c:pt>
                <c:pt idx="4">
                  <c:v>389500000</c:v>
                </c:pt>
                <c:pt idx="5">
                  <c:v>398500000</c:v>
                </c:pt>
                <c:pt idx="6">
                  <c:v>409000000</c:v>
                </c:pt>
                <c:pt idx="7">
                  <c:v>416000000</c:v>
                </c:pt>
                <c:pt idx="8">
                  <c:v>427500000</c:v>
                </c:pt>
                <c:pt idx="9">
                  <c:v>433500000</c:v>
                </c:pt>
                <c:pt idx="10">
                  <c:v>444000000</c:v>
                </c:pt>
                <c:pt idx="11">
                  <c:v>439000000</c:v>
                </c:pt>
                <c:pt idx="12">
                  <c:v>438500000</c:v>
                </c:pt>
                <c:pt idx="13">
                  <c:v>437500000</c:v>
                </c:pt>
                <c:pt idx="14">
                  <c:v>426000000</c:v>
                </c:pt>
                <c:pt idx="15">
                  <c:v>425000000</c:v>
                </c:pt>
                <c:pt idx="16">
                  <c:v>422000000</c:v>
                </c:pt>
                <c:pt idx="17">
                  <c:v>419000000</c:v>
                </c:pt>
                <c:pt idx="18">
                  <c:v>414000000</c:v>
                </c:pt>
                <c:pt idx="19">
                  <c:v>407000000</c:v>
                </c:pt>
                <c:pt idx="20">
                  <c:v>398500000</c:v>
                </c:pt>
                <c:pt idx="21">
                  <c:v>388500000</c:v>
                </c:pt>
                <c:pt idx="22">
                  <c:v>376500000</c:v>
                </c:pt>
                <c:pt idx="23">
                  <c:v>361000000</c:v>
                </c:pt>
                <c:pt idx="24">
                  <c:v>344600000</c:v>
                </c:pt>
                <c:pt idx="25">
                  <c:v>320000000</c:v>
                </c:pt>
                <c:pt idx="26">
                  <c:v>298500000</c:v>
                </c:pt>
                <c:pt idx="27">
                  <c:v>270000000</c:v>
                </c:pt>
                <c:pt idx="28">
                  <c:v>243000000</c:v>
                </c:pt>
                <c:pt idx="29">
                  <c:v>220500000</c:v>
                </c:pt>
                <c:pt idx="30">
                  <c:v>195000000</c:v>
                </c:pt>
                <c:pt idx="31">
                  <c:v>164000000</c:v>
                </c:pt>
                <c:pt idx="32">
                  <c:v>141500000</c:v>
                </c:pt>
              </c:numCache>
            </c:numRef>
          </c:yVal>
        </c:ser>
        <c:axId val="126970112"/>
        <c:axId val="126972288"/>
      </c:scatterChart>
      <c:scatterChart>
        <c:scatterStyle val="lineMarker"/>
        <c:ser>
          <c:idx val="0"/>
          <c:order val="0"/>
          <c:tx>
            <c:strRef>
              <c:f>重频计算!$G$42:$G$43</c:f>
              <c:strCache>
                <c:ptCount val="1"/>
                <c:pt idx="0">
                  <c:v>Beam Intensity /mA</c:v>
                </c:pt>
              </c:strCache>
            </c:strRef>
          </c:tx>
          <c:spPr>
            <a:ln w="28575">
              <a:noFill/>
            </a:ln>
          </c:spPr>
          <c:xVal>
            <c:numRef>
              <c:f>重频计算!$B$44:$B$76</c:f>
              <c:numCache>
                <c:formatCode>0.0_ </c:formatCode>
                <c:ptCount val="33"/>
                <c:pt idx="0">
                  <c:v>1.4</c:v>
                </c:pt>
                <c:pt idx="1">
                  <c:v>1.5</c:v>
                </c:pt>
                <c:pt idx="2">
                  <c:v>1.6</c:v>
                </c:pt>
                <c:pt idx="3">
                  <c:v>1.7</c:v>
                </c:pt>
                <c:pt idx="4">
                  <c:v>1.8</c:v>
                </c:pt>
                <c:pt idx="5">
                  <c:v>1.9000000000000001</c:v>
                </c:pt>
                <c:pt idx="6">
                  <c:v>2</c:v>
                </c:pt>
                <c:pt idx="7">
                  <c:v>2.1</c:v>
                </c:pt>
                <c:pt idx="8">
                  <c:v>2.2000000000000002</c:v>
                </c:pt>
                <c:pt idx="9">
                  <c:v>2.2999999999999998</c:v>
                </c:pt>
                <c:pt idx="10">
                  <c:v>2.4</c:v>
                </c:pt>
                <c:pt idx="11">
                  <c:v>2.5</c:v>
                </c:pt>
                <c:pt idx="12">
                  <c:v>2.6</c:v>
                </c:pt>
                <c:pt idx="13">
                  <c:v>2.7</c:v>
                </c:pt>
                <c:pt idx="14">
                  <c:v>2.8</c:v>
                </c:pt>
                <c:pt idx="15">
                  <c:v>2.9</c:v>
                </c:pt>
                <c:pt idx="16">
                  <c:v>3</c:v>
                </c:pt>
                <c:pt idx="17">
                  <c:v>3.1</c:v>
                </c:pt>
                <c:pt idx="18">
                  <c:v>3.2</c:v>
                </c:pt>
                <c:pt idx="19">
                  <c:v>3.3</c:v>
                </c:pt>
                <c:pt idx="20">
                  <c:v>3.4</c:v>
                </c:pt>
                <c:pt idx="21">
                  <c:v>3.5</c:v>
                </c:pt>
                <c:pt idx="22">
                  <c:v>3.6</c:v>
                </c:pt>
                <c:pt idx="23">
                  <c:v>3.7</c:v>
                </c:pt>
                <c:pt idx="24">
                  <c:v>3.8</c:v>
                </c:pt>
                <c:pt idx="25">
                  <c:v>3.9</c:v>
                </c:pt>
                <c:pt idx="26">
                  <c:v>4</c:v>
                </c:pt>
                <c:pt idx="27">
                  <c:v>4.0999999999999996</c:v>
                </c:pt>
                <c:pt idx="28">
                  <c:v>4.2</c:v>
                </c:pt>
                <c:pt idx="29">
                  <c:v>4.3</c:v>
                </c:pt>
                <c:pt idx="30">
                  <c:v>4.4000000000000004</c:v>
                </c:pt>
                <c:pt idx="31">
                  <c:v>4.5</c:v>
                </c:pt>
                <c:pt idx="32">
                  <c:v>4.5999999999999996</c:v>
                </c:pt>
              </c:numCache>
            </c:numRef>
          </c:xVal>
          <c:yVal>
            <c:numRef>
              <c:f>重频计算!$G$44:$G$76</c:f>
              <c:numCache>
                <c:formatCode>0.0000_ </c:formatCode>
                <c:ptCount val="33"/>
                <c:pt idx="0">
                  <c:v>0.83000000000000063</c:v>
                </c:pt>
                <c:pt idx="1">
                  <c:v>0.91690000000000005</c:v>
                </c:pt>
                <c:pt idx="2">
                  <c:v>1.0368999999999968</c:v>
                </c:pt>
                <c:pt idx="3">
                  <c:v>1.0557999999999963</c:v>
                </c:pt>
                <c:pt idx="4">
                  <c:v>1.1203000000000001</c:v>
                </c:pt>
                <c:pt idx="5">
                  <c:v>1.1691</c:v>
                </c:pt>
                <c:pt idx="6">
                  <c:v>1.2363999999999968</c:v>
                </c:pt>
                <c:pt idx="7">
                  <c:v>1.2946</c:v>
                </c:pt>
                <c:pt idx="8">
                  <c:v>1.3657999999999966</c:v>
                </c:pt>
                <c:pt idx="9">
                  <c:v>1.4430999999999956</c:v>
                </c:pt>
                <c:pt idx="10">
                  <c:v>1.5184</c:v>
                </c:pt>
                <c:pt idx="11">
                  <c:v>1.5713999999999966</c:v>
                </c:pt>
                <c:pt idx="12">
                  <c:v>1.6544000000000001</c:v>
                </c:pt>
                <c:pt idx="13">
                  <c:v>1.6979</c:v>
                </c:pt>
                <c:pt idx="14">
                  <c:v>1.7490999999999965</c:v>
                </c:pt>
                <c:pt idx="15">
                  <c:v>1.7564</c:v>
                </c:pt>
                <c:pt idx="16">
                  <c:v>1.8195999999999968</c:v>
                </c:pt>
                <c:pt idx="17">
                  <c:v>1.8835</c:v>
                </c:pt>
                <c:pt idx="18">
                  <c:v>1.9463999999999999</c:v>
                </c:pt>
                <c:pt idx="19">
                  <c:v>1.9919</c:v>
                </c:pt>
                <c:pt idx="20">
                  <c:v>2.0649000000000002</c:v>
                </c:pt>
                <c:pt idx="21">
                  <c:v>2.3698999999999977</c:v>
                </c:pt>
                <c:pt idx="22">
                  <c:v>2.4243999999999999</c:v>
                </c:pt>
                <c:pt idx="23">
                  <c:v>2.4775999999999998</c:v>
                </c:pt>
                <c:pt idx="24">
                  <c:v>2.6013000000000002</c:v>
                </c:pt>
                <c:pt idx="25">
                  <c:v>2.6000999999999999</c:v>
                </c:pt>
                <c:pt idx="26">
                  <c:v>2.6981999999999999</c:v>
                </c:pt>
                <c:pt idx="27">
                  <c:v>2.7784</c:v>
                </c:pt>
                <c:pt idx="28">
                  <c:v>2.8389999999999977</c:v>
                </c:pt>
                <c:pt idx="29">
                  <c:v>2.9270999999999998</c:v>
                </c:pt>
                <c:pt idx="30">
                  <c:v>2.9699</c:v>
                </c:pt>
                <c:pt idx="31">
                  <c:v>3.0093000000000001</c:v>
                </c:pt>
                <c:pt idx="32">
                  <c:v>3.3087300000000002</c:v>
                </c:pt>
              </c:numCache>
            </c:numRef>
          </c:yVal>
        </c:ser>
        <c:ser>
          <c:idx val="2"/>
          <c:order val="2"/>
          <c:tx>
            <c:strRef>
              <c:f>重频计算!$K$42:$K$43</c:f>
              <c:strCache>
                <c:ptCount val="1"/>
                <c:pt idx="0">
                  <c:v>Oscilloscope Voltage /V</c:v>
                </c:pt>
              </c:strCache>
            </c:strRef>
          </c:tx>
          <c:spPr>
            <a:ln w="28575">
              <a:noFill/>
            </a:ln>
          </c:spPr>
          <c:xVal>
            <c:numRef>
              <c:f>重频计算!$B$44:$B$76</c:f>
              <c:numCache>
                <c:formatCode>0.0_ </c:formatCode>
                <c:ptCount val="33"/>
                <c:pt idx="0">
                  <c:v>1.4</c:v>
                </c:pt>
                <c:pt idx="1">
                  <c:v>1.5</c:v>
                </c:pt>
                <c:pt idx="2">
                  <c:v>1.6</c:v>
                </c:pt>
                <c:pt idx="3">
                  <c:v>1.7</c:v>
                </c:pt>
                <c:pt idx="4">
                  <c:v>1.8</c:v>
                </c:pt>
                <c:pt idx="5">
                  <c:v>1.9000000000000001</c:v>
                </c:pt>
                <c:pt idx="6">
                  <c:v>2</c:v>
                </c:pt>
                <c:pt idx="7">
                  <c:v>2.1</c:v>
                </c:pt>
                <c:pt idx="8">
                  <c:v>2.2000000000000002</c:v>
                </c:pt>
                <c:pt idx="9">
                  <c:v>2.2999999999999998</c:v>
                </c:pt>
                <c:pt idx="10">
                  <c:v>2.4</c:v>
                </c:pt>
                <c:pt idx="11">
                  <c:v>2.5</c:v>
                </c:pt>
                <c:pt idx="12">
                  <c:v>2.6</c:v>
                </c:pt>
                <c:pt idx="13">
                  <c:v>2.7</c:v>
                </c:pt>
                <c:pt idx="14">
                  <c:v>2.8</c:v>
                </c:pt>
                <c:pt idx="15">
                  <c:v>2.9</c:v>
                </c:pt>
                <c:pt idx="16">
                  <c:v>3</c:v>
                </c:pt>
                <c:pt idx="17">
                  <c:v>3.1</c:v>
                </c:pt>
                <c:pt idx="18">
                  <c:v>3.2</c:v>
                </c:pt>
                <c:pt idx="19">
                  <c:v>3.3</c:v>
                </c:pt>
                <c:pt idx="20">
                  <c:v>3.4</c:v>
                </c:pt>
                <c:pt idx="21">
                  <c:v>3.5</c:v>
                </c:pt>
                <c:pt idx="22">
                  <c:v>3.6</c:v>
                </c:pt>
                <c:pt idx="23">
                  <c:v>3.7</c:v>
                </c:pt>
                <c:pt idx="24">
                  <c:v>3.8</c:v>
                </c:pt>
                <c:pt idx="25">
                  <c:v>3.9</c:v>
                </c:pt>
                <c:pt idx="26">
                  <c:v>4</c:v>
                </c:pt>
                <c:pt idx="27">
                  <c:v>4.0999999999999996</c:v>
                </c:pt>
                <c:pt idx="28">
                  <c:v>4.2</c:v>
                </c:pt>
                <c:pt idx="29">
                  <c:v>4.3</c:v>
                </c:pt>
                <c:pt idx="30">
                  <c:v>4.4000000000000004</c:v>
                </c:pt>
                <c:pt idx="31">
                  <c:v>4.5</c:v>
                </c:pt>
                <c:pt idx="32">
                  <c:v>4.5999999999999996</c:v>
                </c:pt>
              </c:numCache>
            </c:numRef>
          </c:xVal>
          <c:yVal>
            <c:numRef>
              <c:f>重频计算!$K$44:$K$76</c:f>
              <c:numCache>
                <c:formatCode>0.000_);[Red]\(0.000\)</c:formatCode>
                <c:ptCount val="33"/>
                <c:pt idx="0">
                  <c:v>1.81</c:v>
                </c:pt>
                <c:pt idx="1">
                  <c:v>1.9780000000000033</c:v>
                </c:pt>
                <c:pt idx="2">
                  <c:v>2.0859999999999999</c:v>
                </c:pt>
                <c:pt idx="3">
                  <c:v>2.1819999999999999</c:v>
                </c:pt>
                <c:pt idx="4">
                  <c:v>2.266</c:v>
                </c:pt>
                <c:pt idx="5">
                  <c:v>2.3499999999999988</c:v>
                </c:pt>
                <c:pt idx="6">
                  <c:v>2.4579999999999997</c:v>
                </c:pt>
                <c:pt idx="7">
                  <c:v>2.5419999999999998</c:v>
                </c:pt>
                <c:pt idx="8">
                  <c:v>2.65</c:v>
                </c:pt>
                <c:pt idx="9">
                  <c:v>2.758</c:v>
                </c:pt>
                <c:pt idx="10">
                  <c:v>2.8419999999999987</c:v>
                </c:pt>
                <c:pt idx="11">
                  <c:v>2.9019999999999997</c:v>
                </c:pt>
                <c:pt idx="12">
                  <c:v>2.9699999999999998</c:v>
                </c:pt>
                <c:pt idx="13">
                  <c:v>3.0339999999999998</c:v>
                </c:pt>
                <c:pt idx="14">
                  <c:v>3.01</c:v>
                </c:pt>
                <c:pt idx="15">
                  <c:v>3.01</c:v>
                </c:pt>
                <c:pt idx="16">
                  <c:v>3.0219999999999998</c:v>
                </c:pt>
                <c:pt idx="17">
                  <c:v>3.07</c:v>
                </c:pt>
                <c:pt idx="18">
                  <c:v>3.13</c:v>
                </c:pt>
                <c:pt idx="19">
                  <c:v>3.1659999999999999</c:v>
                </c:pt>
                <c:pt idx="20">
                  <c:v>3.202</c:v>
                </c:pt>
                <c:pt idx="21">
                  <c:v>3.262</c:v>
                </c:pt>
                <c:pt idx="22">
                  <c:v>3.286</c:v>
                </c:pt>
                <c:pt idx="23">
                  <c:v>3.286</c:v>
                </c:pt>
                <c:pt idx="24">
                  <c:v>3.3219999999999987</c:v>
                </c:pt>
                <c:pt idx="25">
                  <c:v>3.3339999999999987</c:v>
                </c:pt>
                <c:pt idx="26">
                  <c:v>3.3699999999999997</c:v>
                </c:pt>
                <c:pt idx="27">
                  <c:v>3.3459999999999988</c:v>
                </c:pt>
                <c:pt idx="28">
                  <c:v>3.3459999999999988</c:v>
                </c:pt>
                <c:pt idx="29">
                  <c:v>3.4059999999999997</c:v>
                </c:pt>
                <c:pt idx="30">
                  <c:v>3.4059999999999997</c:v>
                </c:pt>
                <c:pt idx="31">
                  <c:v>3.3819999999999997</c:v>
                </c:pt>
                <c:pt idx="32">
                  <c:v>3.3819999999999997</c:v>
                </c:pt>
              </c:numCache>
            </c:numRef>
          </c:yVal>
        </c:ser>
        <c:axId val="126988672"/>
        <c:axId val="126974208"/>
      </c:scatterChart>
      <c:valAx>
        <c:axId val="1269701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Pulse Width /ns</a:t>
                </a:r>
                <a:endParaRPr lang="zh-CN"/>
              </a:p>
            </c:rich>
          </c:tx>
          <c:layout>
            <c:manualLayout>
              <c:xMode val="edge"/>
              <c:yMode val="edge"/>
              <c:x val="0.40970712127519265"/>
              <c:y val="0.92455895110304587"/>
            </c:manualLayout>
          </c:layout>
        </c:title>
        <c:numFmt formatCode="0.0_ " sourceLinked="1"/>
        <c:tickLblPos val="nextTo"/>
        <c:crossAx val="126972288"/>
        <c:crosses val="autoZero"/>
        <c:crossBetween val="midCat"/>
      </c:valAx>
      <c:valAx>
        <c:axId val="12697228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SumSignal_avg</a:t>
                </a:r>
                <a:endParaRPr lang="zh-CN"/>
              </a:p>
            </c:rich>
          </c:tx>
          <c:layout>
            <c:manualLayout>
              <c:xMode val="edge"/>
              <c:yMode val="edge"/>
              <c:x val="2.6520380850155054E-2"/>
              <c:y val="0.3201921860545322"/>
            </c:manualLayout>
          </c:layout>
        </c:title>
        <c:numFmt formatCode="0.0E+00" sourceLinked="0"/>
        <c:tickLblPos val="nextTo"/>
        <c:crossAx val="126970112"/>
        <c:crosses val="autoZero"/>
        <c:crossBetween val="midCat"/>
      </c:valAx>
      <c:valAx>
        <c:axId val="126974208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Beam Intensity/mA</a:t>
                </a:r>
                <a:r>
                  <a:rPr lang="zh-CN"/>
                  <a:t>、</a:t>
                </a:r>
                <a:r>
                  <a:rPr lang="en-US"/>
                  <a:t>Oscilloscope Voltage/V</a:t>
                </a:r>
                <a:endParaRPr lang="zh-CN"/>
              </a:p>
            </c:rich>
          </c:tx>
          <c:layout>
            <c:manualLayout>
              <c:xMode val="edge"/>
              <c:yMode val="edge"/>
              <c:x val="0.90004543031277728"/>
              <c:y val="0.20316641688671094"/>
            </c:manualLayout>
          </c:layout>
        </c:title>
        <c:numFmt formatCode="#,##0.0_);\(#,##0.0\)" sourceLinked="0"/>
        <c:tickLblPos val="nextTo"/>
        <c:crossAx val="126988672"/>
        <c:crosses val="max"/>
        <c:crossBetween val="midCat"/>
      </c:valAx>
      <c:valAx>
        <c:axId val="126988672"/>
        <c:scaling>
          <c:orientation val="minMax"/>
        </c:scaling>
        <c:delete val="1"/>
        <c:axPos val="b"/>
        <c:numFmt formatCode="0.0_ " sourceLinked="1"/>
        <c:tickLblPos val="none"/>
        <c:crossAx val="1269742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8865423053570256"/>
          <c:y val="0.64477332307475088"/>
          <c:w val="0.27363970269341764"/>
          <c:h val="0.16986454740424642"/>
        </c:manualLayout>
      </c:layout>
    </c:legend>
    <c:plotVisOnly val="1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zh-CN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652CC4-0F86-4DA3-A0E3-AF0231C1B1CB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260F682-2EAE-4BD7-8952-A1569DFBFEB9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zh-CN" altLang="en-US" smtClean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652CC4-0F86-4DA3-A0E3-AF0231C1B1CB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652CC4-0F86-4DA3-A0E3-AF0231C1B1CB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1D939-3E60-4063-B05E-56844F97CE6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146" y="989191"/>
            <a:ext cx="7647709" cy="142507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8146" y="2530077"/>
            <a:ext cx="7647709" cy="571608"/>
          </a:xfrm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3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628651" y="428628"/>
            <a:ext cx="7886701" cy="423743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tx1"/>
                </a:solidFill>
              </a:defRPr>
            </a:lvl2pPr>
            <a:lvl3pPr marL="685800" indent="0">
              <a:buNone/>
              <a:defRPr>
                <a:solidFill>
                  <a:schemeClr val="tx1"/>
                </a:solidFill>
              </a:defRPr>
            </a:lvl3pPr>
            <a:lvl4pPr marL="1028700" indent="0">
              <a:buNone/>
              <a:defRPr>
                <a:solidFill>
                  <a:schemeClr val="tx1"/>
                </a:solidFill>
              </a:defRPr>
            </a:lvl4pPr>
            <a:lvl5pPr marL="13716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551060" y="899549"/>
            <a:ext cx="6041881" cy="3344402"/>
            <a:chOff x="1670050" y="1812925"/>
            <a:chExt cx="5678488" cy="3143250"/>
          </a:xfrm>
        </p:grpSpPr>
        <p:sp>
          <p:nvSpPr>
            <p:cNvPr id="14" name="任意多边形 9"/>
            <p:cNvSpPr/>
            <p:nvPr/>
          </p:nvSpPr>
          <p:spPr bwMode="auto">
            <a:xfrm>
              <a:off x="1706563" y="4194175"/>
              <a:ext cx="720725" cy="750888"/>
            </a:xfrm>
            <a:custGeom>
              <a:avLst/>
              <a:gdLst>
                <a:gd name="T0" fmla="*/ 0 w 952500"/>
                <a:gd name="T1" fmla="*/ 0 h 1054100"/>
                <a:gd name="T2" fmla="*/ 218139 w 952500"/>
                <a:gd name="T3" fmla="*/ 534895 h 1054100"/>
                <a:gd name="T4" fmla="*/ 545349 w 952500"/>
                <a:gd name="T5" fmla="*/ 451116 h 1054100"/>
                <a:gd name="T6" fmla="*/ 0 w 952500"/>
                <a:gd name="T7" fmla="*/ 0 h 10541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52500" h="1054100">
                  <a:moveTo>
                    <a:pt x="0" y="0"/>
                  </a:moveTo>
                  <a:lnTo>
                    <a:pt x="381000" y="1054100"/>
                  </a:lnTo>
                  <a:lnTo>
                    <a:pt x="952500" y="889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5" name="任意多边形 10"/>
            <p:cNvSpPr/>
            <p:nvPr/>
          </p:nvSpPr>
          <p:spPr bwMode="auto">
            <a:xfrm>
              <a:off x="1670050" y="1901825"/>
              <a:ext cx="5397500" cy="2908300"/>
            </a:xfrm>
            <a:custGeom>
              <a:avLst/>
              <a:gdLst>
                <a:gd name="T0" fmla="*/ 0 w 5397138"/>
                <a:gd name="T1" fmla="*/ 0 h 2908300"/>
                <a:gd name="T2" fmla="*/ 5397862 w 5397138"/>
                <a:gd name="T3" fmla="*/ 540657 h 2908300"/>
                <a:gd name="T4" fmla="*/ 4852050 w 5397138"/>
                <a:gd name="T5" fmla="*/ 2654300 h 2908300"/>
                <a:gd name="T6" fmla="*/ 838312 w 5397138"/>
                <a:gd name="T7" fmla="*/ 2908300 h 2908300"/>
                <a:gd name="T8" fmla="*/ 0 w 5397138"/>
                <a:gd name="T9" fmla="*/ 0 h 2908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97138" h="2908300">
                  <a:moveTo>
                    <a:pt x="0" y="0"/>
                  </a:moveTo>
                  <a:lnTo>
                    <a:pt x="5397138" y="540657"/>
                  </a:lnTo>
                  <a:lnTo>
                    <a:pt x="4851400" y="2654300"/>
                  </a:lnTo>
                  <a:lnTo>
                    <a:pt x="838200" y="2908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6077"/>
              </a:schemeClr>
            </a:solidFill>
            <a:ln>
              <a:noFill/>
            </a:ln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任意多边形 11"/>
            <p:cNvSpPr/>
            <p:nvPr/>
          </p:nvSpPr>
          <p:spPr bwMode="auto">
            <a:xfrm>
              <a:off x="2146300" y="1812925"/>
              <a:ext cx="5202238" cy="2806700"/>
            </a:xfrm>
            <a:custGeom>
              <a:avLst/>
              <a:gdLst>
                <a:gd name="T0" fmla="*/ 0 w 5202646"/>
                <a:gd name="T1" fmla="*/ 622178 h 2806338"/>
                <a:gd name="T2" fmla="*/ 5201422 w 5202646"/>
                <a:gd name="T3" fmla="*/ 0 h 2806338"/>
                <a:gd name="T4" fmla="*/ 4101134 w 5202646"/>
                <a:gd name="T5" fmla="*/ 2693079 h 2806338"/>
                <a:gd name="T6" fmla="*/ 368213 w 5202646"/>
                <a:gd name="T7" fmla="*/ 2807424 h 2806338"/>
                <a:gd name="T8" fmla="*/ 0 w 5202646"/>
                <a:gd name="T9" fmla="*/ 622178 h 2806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02646" h="2806338">
                  <a:moveTo>
                    <a:pt x="0" y="621938"/>
                  </a:moveTo>
                  <a:lnTo>
                    <a:pt x="5202646" y="0"/>
                  </a:lnTo>
                  <a:lnTo>
                    <a:pt x="4102100" y="2692038"/>
                  </a:lnTo>
                  <a:lnTo>
                    <a:pt x="368300" y="2806338"/>
                  </a:lnTo>
                  <a:lnTo>
                    <a:pt x="0" y="621938"/>
                  </a:lnTo>
                  <a:close/>
                </a:path>
              </a:pathLst>
            </a:custGeom>
            <a:solidFill>
              <a:schemeClr val="accent1">
                <a:alpha val="76077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anchor="ctr">
              <a:normAutofit/>
            </a:bodyPr>
            <a:lstStyle/>
            <a:p>
              <a:endParaRPr lang="zh-CN" altLang="en-US"/>
            </a:p>
          </p:txBody>
        </p:sp>
        <p:sp>
          <p:nvSpPr>
            <p:cNvPr id="17" name="任意多边形 12"/>
            <p:cNvSpPr/>
            <p:nvPr/>
          </p:nvSpPr>
          <p:spPr bwMode="auto">
            <a:xfrm>
              <a:off x="6873875" y="4010025"/>
              <a:ext cx="442913" cy="558800"/>
            </a:xfrm>
            <a:custGeom>
              <a:avLst/>
              <a:gdLst>
                <a:gd name="T0" fmla="*/ 0 w 292100"/>
                <a:gd name="T1" fmla="*/ 29236 h 368300"/>
                <a:gd name="T2" fmla="*/ 671592 w 292100"/>
                <a:gd name="T3" fmla="*/ 0 h 368300"/>
                <a:gd name="T4" fmla="*/ 175199 w 292100"/>
                <a:gd name="T5" fmla="*/ 847834 h 368300"/>
                <a:gd name="T6" fmla="*/ 0 w 292100"/>
                <a:gd name="T7" fmla="*/ 29236 h 3683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2100" h="368300">
                  <a:moveTo>
                    <a:pt x="0" y="12700"/>
                  </a:moveTo>
                  <a:lnTo>
                    <a:pt x="292100" y="0"/>
                  </a:lnTo>
                  <a:lnTo>
                    <a:pt x="76200" y="36830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" name="任意多边形 13"/>
            <p:cNvSpPr/>
            <p:nvPr/>
          </p:nvSpPr>
          <p:spPr bwMode="auto">
            <a:xfrm>
              <a:off x="6153150" y="4670425"/>
              <a:ext cx="809625" cy="285750"/>
            </a:xfrm>
            <a:custGeom>
              <a:avLst/>
              <a:gdLst>
                <a:gd name="T0" fmla="*/ 0 w 647700"/>
                <a:gd name="T1" fmla="*/ 79375 h 228600"/>
                <a:gd name="T2" fmla="*/ 1012031 w 647700"/>
                <a:gd name="T3" fmla="*/ 0 h 228600"/>
                <a:gd name="T4" fmla="*/ 99219 w 647700"/>
                <a:gd name="T5" fmla="*/ 357188 h 228600"/>
                <a:gd name="T6" fmla="*/ 0 w 647700"/>
                <a:gd name="T7" fmla="*/ 79375 h 228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47700" h="228600">
                  <a:moveTo>
                    <a:pt x="0" y="50800"/>
                  </a:moveTo>
                  <a:lnTo>
                    <a:pt x="647700" y="0"/>
                  </a:lnTo>
                  <a:lnTo>
                    <a:pt x="63500" y="2286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anchor="ctr">
              <a:normAutofit lnSpcReduction="10000"/>
            </a:bodyPr>
            <a:lstStyle/>
            <a:p>
              <a:pPr>
                <a:defRPr/>
              </a:pPr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2642400" y="2688031"/>
              <a:ext cx="38628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2642400" y="3267306"/>
              <a:ext cx="38628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5635" y="1846711"/>
            <a:ext cx="4109999" cy="600292"/>
          </a:xfrm>
        </p:spPr>
        <p:txBody>
          <a:bodyPr anchor="ctr" anchorCtr="0">
            <a:normAutofit/>
          </a:bodyPr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7001" y="2636005"/>
            <a:ext cx="4109999" cy="57007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77290"/>
            <a:ext cx="3886200" cy="3455432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tx1"/>
                </a:solidFill>
              </a:defRPr>
            </a:lvl2pPr>
            <a:lvl3pPr marL="685800" indent="0">
              <a:buNone/>
              <a:defRPr>
                <a:solidFill>
                  <a:schemeClr val="tx1"/>
                </a:solidFill>
              </a:defRPr>
            </a:lvl3pPr>
            <a:lvl4pPr marL="1028700" indent="0">
              <a:buNone/>
              <a:defRPr>
                <a:solidFill>
                  <a:schemeClr val="tx1"/>
                </a:solidFill>
              </a:defRPr>
            </a:lvl4pPr>
            <a:lvl5pPr marL="13716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177290"/>
            <a:ext cx="3886200" cy="3455432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tx1"/>
                </a:solidFill>
              </a:defRPr>
            </a:lvl2pPr>
            <a:lvl3pPr marL="685800" indent="0">
              <a:buNone/>
              <a:defRPr>
                <a:solidFill>
                  <a:schemeClr val="tx1"/>
                </a:solidFill>
              </a:defRPr>
            </a:lvl3pPr>
            <a:lvl4pPr marL="1028700" indent="0">
              <a:buNone/>
              <a:defRPr>
                <a:solidFill>
                  <a:schemeClr val="tx1"/>
                </a:solidFill>
              </a:defRPr>
            </a:lvl4pPr>
            <a:lvl5pPr marL="13716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338805"/>
            <a:ext cx="3868340" cy="61793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956739"/>
            <a:ext cx="3868340" cy="27634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338805"/>
            <a:ext cx="3887391" cy="61793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956739"/>
            <a:ext cx="3887391" cy="27634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 rot="19620000">
            <a:off x="2308051" y="1358000"/>
            <a:ext cx="4455468" cy="1009955"/>
          </a:xfrm>
        </p:spPr>
        <p:txBody>
          <a:bodyPr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 smtClean="0"/>
              <a:t>编辑标题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B3D3-CF9D-4615-8F0E-2797DCC3CC0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D3-A6B4-4DCE-A49E-6372A084DAF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-23149" y="1934875"/>
            <a:ext cx="3375949" cy="237976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任意多边形 11"/>
          <p:cNvSpPr/>
          <p:nvPr/>
        </p:nvSpPr>
        <p:spPr>
          <a:xfrm rot="3430120">
            <a:off x="4073494" y="-1322897"/>
            <a:ext cx="296516" cy="5232647"/>
          </a:xfrm>
          <a:custGeom>
            <a:avLst/>
            <a:gdLst>
              <a:gd name="connsiteX0" fmla="*/ 0 w 328131"/>
              <a:gd name="connsiteY0" fmla="*/ 508549 h 4872799"/>
              <a:gd name="connsiteX1" fmla="*/ 328131 w 328131"/>
              <a:gd name="connsiteY1" fmla="*/ 0 h 4872799"/>
              <a:gd name="connsiteX2" fmla="*/ 328131 w 328131"/>
              <a:gd name="connsiteY2" fmla="*/ 4872799 h 4872799"/>
              <a:gd name="connsiteX3" fmla="*/ 0 w 328131"/>
              <a:gd name="connsiteY3" fmla="*/ 4661079 h 4872799"/>
              <a:gd name="connsiteX0-1" fmla="*/ 0 w 337331"/>
              <a:gd name="connsiteY0-2" fmla="*/ 407823 h 4872799"/>
              <a:gd name="connsiteX1-3" fmla="*/ 337331 w 337331"/>
              <a:gd name="connsiteY1-4" fmla="*/ 0 h 4872799"/>
              <a:gd name="connsiteX2-5" fmla="*/ 337331 w 337331"/>
              <a:gd name="connsiteY2-6" fmla="*/ 4872799 h 4872799"/>
              <a:gd name="connsiteX3-7" fmla="*/ 9200 w 337331"/>
              <a:gd name="connsiteY3-8" fmla="*/ 4661079 h 4872799"/>
              <a:gd name="connsiteX4" fmla="*/ 0 w 337331"/>
              <a:gd name="connsiteY4" fmla="*/ 407823 h 48727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" y="connsiteY4"/>
              </a:cxn>
            </a:cxnLst>
            <a:rect l="l" t="t" r="r" b="b"/>
            <a:pathLst>
              <a:path w="337331" h="4872799">
                <a:moveTo>
                  <a:pt x="0" y="407823"/>
                </a:moveTo>
                <a:lnTo>
                  <a:pt x="337331" y="0"/>
                </a:lnTo>
                <a:lnTo>
                  <a:pt x="337331" y="4872799"/>
                </a:lnTo>
                <a:lnTo>
                  <a:pt x="9200" y="4661079"/>
                </a:lnTo>
                <a:cubicBezTo>
                  <a:pt x="9200" y="3276902"/>
                  <a:pt x="0" y="1792000"/>
                  <a:pt x="0" y="4078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6786562" y="1771652"/>
            <a:ext cx="2357438" cy="165616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任意多边形 12"/>
          <p:cNvSpPr/>
          <p:nvPr/>
        </p:nvSpPr>
        <p:spPr>
          <a:xfrm rot="3430120" flipH="1" flipV="1">
            <a:off x="6456250" y="1598559"/>
            <a:ext cx="216000" cy="4050000"/>
          </a:xfrm>
          <a:custGeom>
            <a:avLst/>
            <a:gdLst>
              <a:gd name="connsiteX0" fmla="*/ 0 w 328131"/>
              <a:gd name="connsiteY0" fmla="*/ 508549 h 4872799"/>
              <a:gd name="connsiteX1" fmla="*/ 328131 w 328131"/>
              <a:gd name="connsiteY1" fmla="*/ 0 h 4872799"/>
              <a:gd name="connsiteX2" fmla="*/ 328131 w 328131"/>
              <a:gd name="connsiteY2" fmla="*/ 4872799 h 4872799"/>
              <a:gd name="connsiteX3" fmla="*/ 0 w 328131"/>
              <a:gd name="connsiteY3" fmla="*/ 4661079 h 4872799"/>
              <a:gd name="connsiteX0-1" fmla="*/ 0 w 359283"/>
              <a:gd name="connsiteY0-2" fmla="*/ 406295 h 4872799"/>
              <a:gd name="connsiteX1-3" fmla="*/ 359283 w 359283"/>
              <a:gd name="connsiteY1-4" fmla="*/ 0 h 4872799"/>
              <a:gd name="connsiteX2-5" fmla="*/ 359283 w 359283"/>
              <a:gd name="connsiteY2-6" fmla="*/ 4872799 h 4872799"/>
              <a:gd name="connsiteX3-7" fmla="*/ 31152 w 359283"/>
              <a:gd name="connsiteY3-8" fmla="*/ 4661079 h 4872799"/>
              <a:gd name="connsiteX4" fmla="*/ 0 w 359283"/>
              <a:gd name="connsiteY4" fmla="*/ 406295 h 48727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" y="connsiteY4"/>
              </a:cxn>
            </a:cxnLst>
            <a:rect l="l" t="t" r="r" b="b"/>
            <a:pathLst>
              <a:path w="359283" h="4872799">
                <a:moveTo>
                  <a:pt x="0" y="406295"/>
                </a:moveTo>
                <a:lnTo>
                  <a:pt x="359283" y="0"/>
                </a:lnTo>
                <a:lnTo>
                  <a:pt x="359283" y="4872799"/>
                </a:lnTo>
                <a:lnTo>
                  <a:pt x="31152" y="4661079"/>
                </a:lnTo>
                <a:cubicBezTo>
                  <a:pt x="31152" y="3276902"/>
                  <a:pt x="0" y="1790472"/>
                  <a:pt x="0" y="406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>
            <a:norm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20" name="内容占位符 19"/>
          <p:cNvSpPr>
            <a:spLocks noGrp="1"/>
          </p:cNvSpPr>
          <p:nvPr>
            <p:ph sz="quarter" idx="13" hasCustomPrompt="1"/>
          </p:nvPr>
        </p:nvSpPr>
        <p:spPr>
          <a:xfrm rot="19620000">
            <a:off x="4319430" y="2965064"/>
            <a:ext cx="2764922" cy="975569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zh-CN" altLang="en-US" dirty="0" smtClean="0"/>
              <a:t>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2330" y="273843"/>
            <a:ext cx="1303020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6343650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28650" y="273844"/>
            <a:ext cx="7886700" cy="77771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28650" y="1154430"/>
            <a:ext cx="7886700" cy="347829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FAEC1-6C0E-4708-992B-753B8D8202EE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E57A9-CA8D-4ADE-8D70-425D8DAAC44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Wingdings" panose="05000000000000000000" pitchFamily="2" charset="2"/>
        <a:buChar char="¤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00075" indent="-25717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25717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859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oleObject" Target="../embeddings/oleObject2.bin"/><Relationship Id="rId2" Type="http://schemas.openxmlformats.org/officeDocument/2006/relationships/tags" Target="../tags/tag31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36.xml"/><Relationship Id="rId7" Type="http://schemas.openxmlformats.org/officeDocument/2006/relationships/chart" Target="../charts/chart3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.vml"/><Relationship Id="rId6" Type="http://schemas.openxmlformats.org/officeDocument/2006/relationships/chart" Target="../charts/chart2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chart" Target="../charts/chart4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notesSlide" Target="../notesSlides/notesSlide2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oleObject" Target="../embeddings/oleObject1.bin"/><Relationship Id="rId2" Type="http://schemas.openxmlformats.org/officeDocument/2006/relationships/tags" Target="../tags/tag2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748146" y="736302"/>
            <a:ext cx="7647709" cy="1425070"/>
          </a:xfrm>
        </p:spPr>
        <p:txBody>
          <a:bodyPr>
            <a:normAutofit/>
          </a:bodyPr>
          <a:lstStyle/>
          <a:p>
            <a:r>
              <a:rPr lang="zh-CN" altLang="zh-CN" dirty="0" smtClean="0"/>
              <a:t>激励源对共振型束流探测器的标定影响</a:t>
            </a:r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517457" y="2414588"/>
            <a:ext cx="4784408" cy="2351246"/>
          </a:xfrm>
        </p:spPr>
        <p:txBody>
          <a:bodyPr>
            <a:norm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dirty="0"/>
              <a:t>报告人：白海涛                 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dirty="0">
                <a:sym typeface="+mn-ea"/>
              </a:rPr>
              <a:t>专  业：核技术及应用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dirty="0">
                <a:sym typeface="+mn-ea"/>
              </a:rPr>
              <a:t>导  师</a:t>
            </a:r>
            <a:r>
              <a:rPr lang="zh-CN" altLang="en-US" dirty="0" smtClean="0">
                <a:sym typeface="+mn-ea"/>
              </a:rPr>
              <a:t>：石金水研究员</a:t>
            </a:r>
            <a:endParaRPr lang="zh-CN" altLang="en-US" dirty="0"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dirty="0">
                <a:sym typeface="+mn-ea"/>
              </a:rPr>
              <a:t>时  间：</a:t>
            </a:r>
            <a:r>
              <a:rPr lang="en-US" altLang="zh-CN" dirty="0" smtClean="0">
                <a:sym typeface="+mn-ea"/>
              </a:rPr>
              <a:t>2021</a:t>
            </a:r>
            <a:r>
              <a:rPr lang="zh-CN" altLang="en-US" dirty="0" smtClean="0">
                <a:sym typeface="+mn-ea"/>
              </a:rPr>
              <a:t>年</a:t>
            </a:r>
            <a:r>
              <a:rPr lang="en-US" altLang="zh-CN" dirty="0" smtClean="0">
                <a:sym typeface="+mn-ea"/>
              </a:rPr>
              <a:t>10</a:t>
            </a:r>
            <a:r>
              <a:rPr lang="zh-CN" altLang="en-US" dirty="0" smtClean="0">
                <a:sym typeface="+mn-ea"/>
              </a:rPr>
              <a:t>月</a:t>
            </a:r>
            <a:r>
              <a:rPr lang="en-US" altLang="zh-CN" dirty="0" smtClean="0">
                <a:sym typeface="+mn-ea"/>
              </a:rPr>
              <a:t>10</a:t>
            </a:r>
            <a:r>
              <a:rPr lang="zh-CN" altLang="en-US" dirty="0" smtClean="0">
                <a:sym typeface="+mn-ea"/>
              </a:rPr>
              <a:t>日</a:t>
            </a:r>
            <a:endParaRPr lang="zh-CN" altLang="en-US" dirty="0">
              <a:sym typeface="+mn-ea"/>
            </a:endParaRPr>
          </a:p>
          <a:p>
            <a:pPr algn="l"/>
            <a:endParaRPr lang="zh-CN" altLang="en-US" dirty="0"/>
          </a:p>
          <a:p>
            <a:pPr algn="l"/>
            <a:endParaRPr lang="zh-CN" alt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zh-CN" sz="1800" dirty="0" smtClean="0"/>
              <a:t>重频对脉冲束流强度的影响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06668" y="639640"/>
            <a:ext cx="7095393" cy="36933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500" dirty="0" smtClean="0"/>
              <a:t>        </a:t>
            </a:r>
            <a:endParaRPr lang="zh-CN" altLang="en-US" sz="1500" dirty="0"/>
          </a:p>
        </p:txBody>
      </p:sp>
      <p:graphicFrame>
        <p:nvGraphicFramePr>
          <p:cNvPr id="11" name="图表 10"/>
          <p:cNvGraphicFramePr/>
          <p:nvPr/>
        </p:nvGraphicFramePr>
        <p:xfrm>
          <a:off x="257175" y="1041888"/>
          <a:ext cx="4846760" cy="2723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31909" y="622056"/>
            <a:ext cx="7095393" cy="3538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600" dirty="0" smtClean="0"/>
              <a:t>拟合束流流强信号与总和信号，得到结果</a:t>
            </a:r>
            <a:r>
              <a:rPr lang="zh-CN" altLang="en-US" sz="1600" dirty="0" smtClean="0"/>
              <a:t>如下所示：</a:t>
            </a:r>
            <a:endParaRPr lang="zh-CN" alt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40910" y="3948166"/>
            <a:ext cx="803071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 smtClean="0"/>
              <a:t>        </a:t>
            </a:r>
            <a:r>
              <a:rPr lang="zh-CN" altLang="zh-CN" sz="1800" dirty="0" smtClean="0"/>
              <a:t>从图中可以看出，随着频率的增大束流流强与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信号正比例增大，因此采用</a:t>
            </a:r>
            <a:r>
              <a:rPr lang="en-US" altLang="zh-CN" sz="1800" dirty="0" smtClean="0"/>
              <a:t>Libera</a:t>
            </a:r>
            <a:r>
              <a:rPr lang="zh-CN" altLang="zh-CN" sz="1800" dirty="0" smtClean="0"/>
              <a:t>电子学可以标定探测器一次，而用于不同重频的束流测量。</a:t>
            </a:r>
            <a:endParaRPr lang="zh-CN" altLang="zh-CN" sz="1800" dirty="0"/>
          </a:p>
        </p:txBody>
      </p:sp>
      <p:sp>
        <p:nvSpPr>
          <p:cNvPr id="249863" name="Rectangle 7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49862" name="Object 6"/>
          <p:cNvGraphicFramePr>
            <a:graphicFrameLocks noChangeAspect="1"/>
          </p:cNvGraphicFramePr>
          <p:nvPr/>
        </p:nvGraphicFramePr>
        <p:xfrm>
          <a:off x="5377434" y="913225"/>
          <a:ext cx="3667385" cy="721885"/>
        </p:xfrm>
        <a:graphic>
          <a:graphicData uri="http://schemas.openxmlformats.org/presentationml/2006/ole">
            <p:oleObj spid="_x0000_s249862" name="公式" r:id="rId7" imgW="2209800" imgH="431800" progId="Equations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411547" y="1692537"/>
            <a:ext cx="3277334" cy="18680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/>
              <a:t>        </a:t>
            </a:r>
            <a:r>
              <a:rPr lang="en-US" altLang="zh-CN" sz="1600" dirty="0" smtClean="0"/>
              <a:t>T为微脉冲周期， Q为一个微脉冲周期中，束流携带的电荷量。从理论公式中得出，束流流强与脉冲频率成正比，因此实验与理论符合。</a:t>
            </a:r>
            <a:endParaRPr lang="zh-CN" altLang="zh-CN" sz="1600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en-US" sz="1800" dirty="0" smtClean="0"/>
              <a:t>激励电压</a:t>
            </a:r>
            <a:r>
              <a:rPr lang="zh-CN" altLang="zh-CN" sz="1800" dirty="0" smtClean="0"/>
              <a:t>对脉冲束流强度的影响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87974" y="3415812"/>
            <a:ext cx="8124092" cy="12619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 smtClean="0"/>
              <a:t>        </a:t>
            </a:r>
            <a:r>
              <a:rPr lang="zh-CN" altLang="zh-CN" sz="1800" dirty="0" smtClean="0"/>
              <a:t>示波器测得的激励电压比</a:t>
            </a:r>
            <a:r>
              <a:rPr lang="en-US" altLang="zh-CN" sz="1800" dirty="0" smtClean="0"/>
              <a:t>DG645</a:t>
            </a:r>
            <a:r>
              <a:rPr lang="zh-CN" altLang="zh-CN" sz="1800" dirty="0" smtClean="0"/>
              <a:t>输出电压小很多，原因是</a:t>
            </a:r>
            <a:r>
              <a:rPr lang="en-US" altLang="zh-CN" sz="1800" dirty="0" smtClean="0"/>
              <a:t>ns</a:t>
            </a:r>
            <a:r>
              <a:rPr lang="zh-CN" altLang="zh-CN" sz="1800" dirty="0" smtClean="0"/>
              <a:t>级别脉冲情况下，即使设置</a:t>
            </a:r>
            <a:r>
              <a:rPr lang="en-US" altLang="zh-CN" sz="1800" dirty="0" smtClean="0"/>
              <a:t>DG645</a:t>
            </a:r>
            <a:r>
              <a:rPr lang="zh-CN" altLang="zh-CN" sz="1800" dirty="0" smtClean="0"/>
              <a:t>输出电压为</a:t>
            </a:r>
            <a:r>
              <a:rPr lang="en-US" altLang="zh-CN" sz="1800" dirty="0" smtClean="0"/>
              <a:t>1V</a:t>
            </a:r>
            <a:r>
              <a:rPr lang="zh-CN" altLang="zh-CN" sz="1800" dirty="0" smtClean="0"/>
              <a:t>，</a:t>
            </a:r>
            <a:r>
              <a:rPr lang="en-US" altLang="zh-CN" sz="1800" dirty="0" smtClean="0"/>
              <a:t>DG645</a:t>
            </a:r>
            <a:r>
              <a:rPr lang="zh-CN" altLang="zh-CN" sz="1800" dirty="0" smtClean="0"/>
              <a:t>实际输出电压幅度也会比</a:t>
            </a:r>
            <a:r>
              <a:rPr lang="en-US" altLang="zh-CN" sz="1800" dirty="0" smtClean="0"/>
              <a:t>1V</a:t>
            </a:r>
            <a:r>
              <a:rPr lang="zh-CN" altLang="zh-CN" sz="1800" dirty="0" smtClean="0"/>
              <a:t>小很多。</a:t>
            </a:r>
            <a:endParaRPr lang="zh-CN" altLang="en-US" sz="1800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95655" y="1200149"/>
          <a:ext cx="8374673" cy="1971676"/>
        </p:xfrm>
        <a:graphic>
          <a:graphicData uri="http://schemas.openxmlformats.org/drawingml/2006/table">
            <a:tbl>
              <a:tblPr/>
              <a:tblGrid>
                <a:gridCol w="1180280"/>
                <a:gridCol w="1611278"/>
                <a:gridCol w="1213434"/>
                <a:gridCol w="1720947"/>
                <a:gridCol w="1252955"/>
                <a:gridCol w="1395779"/>
              </a:tblGrid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DG645Voltage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Repeated Frequency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Pulse Width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Socilloscope Voltage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Beam Intensity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Sum_avg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V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MHz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ns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V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mA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8.6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0.231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0.0631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3.46E+07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0.624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0.2031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1.01E+08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1.079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0.3382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1.90E+08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4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1.577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0.5611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2.88E+08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6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2.039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0.8429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3.74E+08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63701" y="759679"/>
            <a:ext cx="5229690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zh-CN" sz="1600" dirty="0" smtClean="0"/>
              <a:t>表</a:t>
            </a:r>
            <a:r>
              <a:rPr lang="en-US" altLang="zh-CN" sz="1600" dirty="0" smtClean="0"/>
              <a:t>4.2  8.6MHz</a:t>
            </a:r>
            <a:r>
              <a:rPr lang="zh-CN" altLang="zh-CN" sz="1600" dirty="0" smtClean="0"/>
              <a:t>重频时，激励电压对脉冲束流强度的影响</a:t>
            </a:r>
            <a:endParaRPr lang="zh-CN" altLang="zh-CN" sz="16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zh-CN" sz="1800" dirty="0" smtClean="0"/>
              <a:t>重频对脉冲束流强度的影响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39640" y="514350"/>
            <a:ext cx="5512778" cy="36933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500" dirty="0" smtClean="0"/>
              <a:t>激励电压影响的流强信号与</a:t>
            </a:r>
            <a:r>
              <a:rPr lang="en-US" altLang="zh-CN" sz="1500" dirty="0" smtClean="0"/>
              <a:t>SUM</a:t>
            </a:r>
            <a:r>
              <a:rPr lang="zh-CN" altLang="zh-CN" sz="1500" dirty="0" smtClean="0"/>
              <a:t>信号之间关系</a:t>
            </a:r>
            <a:r>
              <a:rPr lang="zh-CN" altLang="en-US" sz="1500" dirty="0" smtClean="0"/>
              <a:t>：</a:t>
            </a:r>
            <a:endParaRPr lang="zh-CN" altLang="en-US" sz="1500" dirty="0"/>
          </a:p>
        </p:txBody>
      </p:sp>
      <p:graphicFrame>
        <p:nvGraphicFramePr>
          <p:cNvPr id="8" name="图表 7"/>
          <p:cNvGraphicFramePr/>
          <p:nvPr/>
        </p:nvGraphicFramePr>
        <p:xfrm>
          <a:off x="738556" y="863844"/>
          <a:ext cx="5268788" cy="2083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图表 8"/>
          <p:cNvGraphicFramePr/>
          <p:nvPr/>
        </p:nvGraphicFramePr>
        <p:xfrm>
          <a:off x="734550" y="2999758"/>
          <a:ext cx="5238653" cy="2058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165606" y="2453054"/>
            <a:ext cx="2888273" cy="21467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/>
              <a:t>        </a:t>
            </a:r>
            <a:r>
              <a:rPr lang="zh-CN" altLang="zh-CN" sz="1500" dirty="0" smtClean="0"/>
              <a:t>可以得出，随着激励电压增大，束流流强与</a:t>
            </a:r>
            <a:r>
              <a:rPr lang="en-US" altLang="zh-CN" sz="1500" dirty="0" smtClean="0"/>
              <a:t>SUM</a:t>
            </a:r>
            <a:r>
              <a:rPr lang="zh-CN" altLang="zh-CN" sz="1500" dirty="0" smtClean="0"/>
              <a:t>信号成正比</a:t>
            </a:r>
            <a:r>
              <a:rPr lang="en-US" altLang="zh-CN" sz="1500" dirty="0" smtClean="0"/>
              <a:t>,</a:t>
            </a:r>
            <a:r>
              <a:rPr lang="zh-CN" altLang="en-US" sz="1500" dirty="0" smtClean="0"/>
              <a:t>与理论公式相符合。</a:t>
            </a:r>
            <a:r>
              <a:rPr lang="zh-CN" altLang="zh-CN" sz="1500" dirty="0" smtClean="0"/>
              <a:t>当</a:t>
            </a:r>
            <a:r>
              <a:rPr lang="en-US" altLang="zh-CN" sz="1500" dirty="0" smtClean="0"/>
              <a:t>U(t) </a:t>
            </a:r>
            <a:r>
              <a:rPr lang="zh-CN" altLang="zh-CN" sz="1500" dirty="0" smtClean="0"/>
              <a:t>越大时，平均流强就越大。因此，标定实验能够标定不同频率以及不同激励电压的流强。</a:t>
            </a:r>
            <a:endParaRPr lang="zh-CN" altLang="zh-CN" sz="1500" dirty="0"/>
          </a:p>
        </p:txBody>
      </p:sp>
      <p:sp>
        <p:nvSpPr>
          <p:cNvPr id="245762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45761" name="Object 1"/>
          <p:cNvGraphicFramePr>
            <a:graphicFrameLocks noChangeAspect="1"/>
          </p:cNvGraphicFramePr>
          <p:nvPr/>
        </p:nvGraphicFramePr>
        <p:xfrm>
          <a:off x="6560743" y="975947"/>
          <a:ext cx="2154908" cy="1327364"/>
        </p:xfrm>
        <a:graphic>
          <a:graphicData uri="http://schemas.openxmlformats.org/presentationml/2006/ole">
            <p:oleObj spid="_x0000_s245761" name="公式" r:id="rId8" imgW="1371600" imgH="838080" progId="Equations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en-US" sz="1800" dirty="0" smtClean="0"/>
              <a:t>脉宽</a:t>
            </a:r>
            <a:r>
              <a:rPr lang="zh-CN" altLang="zh-CN" sz="1800" dirty="0" smtClean="0"/>
              <a:t>对脉冲束流强度的影响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80291" y="527539"/>
            <a:ext cx="7095393" cy="4293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800" dirty="0" smtClean="0"/>
              <a:t>流强、激励电压、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信号三者随脉宽变化关系</a:t>
            </a:r>
            <a:r>
              <a:rPr lang="zh-CN" altLang="en-US" sz="1800" dirty="0" smtClean="0"/>
              <a:t>：</a:t>
            </a:r>
            <a:endParaRPr lang="zh-CN" altLang="en-US" sz="1800" dirty="0"/>
          </a:p>
        </p:txBody>
      </p:sp>
      <p:graphicFrame>
        <p:nvGraphicFramePr>
          <p:cNvPr id="8" name="图表 7"/>
          <p:cNvGraphicFramePr/>
          <p:nvPr/>
        </p:nvGraphicFramePr>
        <p:xfrm>
          <a:off x="1766862" y="935340"/>
          <a:ext cx="5485517" cy="28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2031" y="3794418"/>
            <a:ext cx="8499963" cy="12619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/>
              <a:t>        </a:t>
            </a:r>
            <a:r>
              <a:rPr lang="zh-CN" altLang="zh-CN" sz="1800" dirty="0" smtClean="0"/>
              <a:t>可以看出</a:t>
            </a:r>
            <a:r>
              <a:rPr lang="zh-CN" altLang="en-US" sz="1800" dirty="0" smtClean="0"/>
              <a:t>，</a:t>
            </a:r>
            <a:r>
              <a:rPr lang="zh-CN" altLang="zh-CN" sz="1800" dirty="0" smtClean="0"/>
              <a:t>从</a:t>
            </a:r>
            <a:r>
              <a:rPr lang="en-US" altLang="zh-CN" sz="1800" dirty="0" smtClean="0"/>
              <a:t>1.4ns</a:t>
            </a:r>
            <a:r>
              <a:rPr lang="zh-CN" altLang="zh-CN" sz="1800" dirty="0" smtClean="0"/>
              <a:t>到</a:t>
            </a:r>
            <a:r>
              <a:rPr lang="en-US" altLang="zh-CN" sz="1800" dirty="0" smtClean="0"/>
              <a:t>2.4ns</a:t>
            </a:r>
            <a:r>
              <a:rPr lang="zh-CN" altLang="zh-CN" sz="1800" dirty="0" smtClean="0"/>
              <a:t>，脉宽增加，激励电压增加，流强相应增加，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信号与束流强度信号近似正比例增加。</a:t>
            </a:r>
            <a:r>
              <a:rPr lang="en-US" altLang="zh-CN" sz="1800" dirty="0" smtClean="0"/>
              <a:t>2.4ns</a:t>
            </a:r>
            <a:r>
              <a:rPr lang="zh-CN" altLang="zh-CN" sz="1800" dirty="0" smtClean="0"/>
              <a:t>到</a:t>
            </a:r>
            <a:r>
              <a:rPr lang="en-US" altLang="zh-CN" sz="1800" dirty="0" smtClean="0"/>
              <a:t>4.6ns</a:t>
            </a:r>
            <a:r>
              <a:rPr lang="zh-CN" altLang="zh-CN" sz="1800" dirty="0" smtClean="0"/>
              <a:t>，脉宽增加，激励电压增加，流强相应增加，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信号反而减弱，此时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信号不能用于标定束流流强。</a:t>
            </a:r>
            <a:endParaRPr lang="zh-CN" altLang="zh-CN" sz="1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en-US" sz="1800" dirty="0" smtClean="0"/>
              <a:t>脉宽</a:t>
            </a:r>
            <a:r>
              <a:rPr lang="zh-CN" altLang="zh-CN" sz="1800" dirty="0" smtClean="0"/>
              <a:t>对脉冲束流强度的影响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89548" y="527538"/>
            <a:ext cx="8375245" cy="67390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 smtClean="0"/>
              <a:t>        2.4ns</a:t>
            </a:r>
            <a:r>
              <a:rPr lang="zh-CN" altLang="zh-CN" sz="1600" dirty="0" smtClean="0"/>
              <a:t>时，</a:t>
            </a:r>
            <a:r>
              <a:rPr lang="en-US" altLang="zh-CN" sz="1600" dirty="0" smtClean="0"/>
              <a:t>SUM</a:t>
            </a:r>
            <a:r>
              <a:rPr lang="zh-CN" altLang="zh-CN" sz="1600" dirty="0" smtClean="0"/>
              <a:t>信号最大，</a:t>
            </a:r>
            <a:r>
              <a:rPr lang="en-US" altLang="zh-CN" sz="1600" dirty="0" smtClean="0"/>
              <a:t>4.6ns</a:t>
            </a:r>
            <a:r>
              <a:rPr lang="zh-CN" altLang="zh-CN" sz="1600" dirty="0" smtClean="0"/>
              <a:t>时，</a:t>
            </a:r>
            <a:r>
              <a:rPr lang="en-US" altLang="zh-CN" sz="1600" dirty="0" smtClean="0"/>
              <a:t>SUM</a:t>
            </a:r>
            <a:r>
              <a:rPr lang="zh-CN" altLang="zh-CN" sz="1600" dirty="0" smtClean="0"/>
              <a:t>信号最小。分析这两种脉宽激励的时频域得到结果</a:t>
            </a:r>
            <a:r>
              <a:rPr lang="zh-CN" altLang="en-US" sz="1600" dirty="0" smtClean="0"/>
              <a:t>：</a:t>
            </a:r>
            <a:endParaRPr lang="zh-CN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75028" y="3796706"/>
            <a:ext cx="8499963" cy="12619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/>
              <a:t>        </a:t>
            </a:r>
            <a:r>
              <a:rPr lang="zh-CN" altLang="zh-CN" sz="1800" dirty="0" smtClean="0"/>
              <a:t>可以看出</a:t>
            </a:r>
            <a:r>
              <a:rPr lang="zh-CN" altLang="en-US" sz="1800" dirty="0" smtClean="0"/>
              <a:t>，</a:t>
            </a:r>
            <a:r>
              <a:rPr lang="en-US" altLang="zh-CN" sz="1800" dirty="0" smtClean="0"/>
              <a:t> 2.4ns</a:t>
            </a:r>
            <a:r>
              <a:rPr lang="zh-CN" altLang="zh-CN" sz="1800" dirty="0" smtClean="0"/>
              <a:t>脉宽的脉冲在</a:t>
            </a:r>
            <a:r>
              <a:rPr lang="en-US" altLang="zh-CN" sz="1800" dirty="0" smtClean="0"/>
              <a:t>215MHz</a:t>
            </a:r>
            <a:r>
              <a:rPr lang="zh-CN" altLang="zh-CN" sz="1800" dirty="0" smtClean="0"/>
              <a:t>所占的频域分量比</a:t>
            </a:r>
            <a:r>
              <a:rPr lang="en-US" altLang="zh-CN" sz="1800" dirty="0" smtClean="0"/>
              <a:t>4.6ns</a:t>
            </a:r>
            <a:r>
              <a:rPr lang="zh-CN" altLang="zh-CN" sz="1800" dirty="0" smtClean="0"/>
              <a:t>脉宽情况下更大，因此得到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</a:t>
            </a:r>
            <a:r>
              <a:rPr lang="en-US" altLang="zh-CN" sz="1800" dirty="0" smtClean="0"/>
              <a:t>2.4ns</a:t>
            </a:r>
            <a:r>
              <a:rPr lang="zh-CN" altLang="zh-CN" sz="1800" dirty="0" smtClean="0"/>
              <a:t>的更大</a:t>
            </a:r>
            <a:r>
              <a:rPr lang="zh-CN" altLang="en-US" sz="1800" dirty="0" smtClean="0"/>
              <a:t>。根源是</a:t>
            </a:r>
            <a:r>
              <a:rPr lang="en-US" altLang="zh-CN" sz="1800" dirty="0" smtClean="0"/>
              <a:t>BPM</a:t>
            </a:r>
            <a:r>
              <a:rPr lang="zh-CN" altLang="en-US" sz="1800" dirty="0" smtClean="0"/>
              <a:t>响应在中心频率为</a:t>
            </a:r>
            <a:r>
              <a:rPr lang="en-US" altLang="zh-CN" sz="1800" dirty="0" smtClean="0"/>
              <a:t>215MHz</a:t>
            </a:r>
            <a:r>
              <a:rPr lang="zh-CN" altLang="en-US" sz="1800" dirty="0" smtClean="0"/>
              <a:t>，</a:t>
            </a:r>
            <a:r>
              <a:rPr lang="en-US" altLang="zh-CN" sz="1800" dirty="0" smtClean="0"/>
              <a:t>8MHz</a:t>
            </a:r>
            <a:r>
              <a:rPr lang="zh-CN" altLang="en-US" sz="1800" dirty="0" smtClean="0"/>
              <a:t>带宽，如果信号源在该频段下频谱分量小，则不适用于束流标定。</a:t>
            </a:r>
            <a:endParaRPr lang="zh-CN" altLang="zh-CN" sz="1800" dirty="0"/>
          </a:p>
        </p:txBody>
      </p:sp>
      <p:pic>
        <p:nvPicPr>
          <p:cNvPr id="18" name="图片 17" descr="C:\Users\Administrator\AppData\Local\Temp\ConnectorClipboard5978594607882029805\image16058386795260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3951" y="977221"/>
            <a:ext cx="3308593" cy="2826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9" descr="C:\Users\Administrator\AppData\Local\Temp\ConnectorClipboard5978594607882029805\image16058385715790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3027" y="1009336"/>
            <a:ext cx="3309572" cy="288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03 </a:t>
            </a:r>
            <a:r>
              <a:rPr lang="zh-CN" altLang="en-US" sz="1800" dirty="0" smtClean="0"/>
              <a:t>结论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27539" y="1186962"/>
            <a:ext cx="8499963" cy="16774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/>
              <a:t>        </a:t>
            </a:r>
            <a:r>
              <a:rPr lang="zh-CN" altLang="zh-CN" sz="1800" dirty="0" smtClean="0"/>
              <a:t>本文设计了应用于</a:t>
            </a:r>
            <a:r>
              <a:rPr lang="en-US" altLang="zh-CN" sz="1800" dirty="0" smtClean="0"/>
              <a:t>Rhodotron</a:t>
            </a:r>
            <a:r>
              <a:rPr lang="zh-CN" altLang="zh-CN" sz="1800" dirty="0" smtClean="0"/>
              <a:t>的共振型</a:t>
            </a:r>
            <a:r>
              <a:rPr lang="en-US" altLang="zh-CN" sz="1800" dirty="0" smtClean="0"/>
              <a:t>Bdot BPM</a:t>
            </a:r>
            <a:r>
              <a:rPr lang="zh-CN" altLang="zh-CN" sz="1800" dirty="0" smtClean="0"/>
              <a:t>。对比了激励的重频、电压、脉宽对束流流强标定结果的影响，得出结论，</a:t>
            </a:r>
            <a:r>
              <a:rPr lang="en-US" altLang="zh-CN" sz="1800" dirty="0" smtClean="0"/>
              <a:t>1.</a:t>
            </a:r>
            <a:r>
              <a:rPr lang="zh-CN" altLang="zh-CN" sz="1800" dirty="0" smtClean="0"/>
              <a:t>束流流强信号与激励脉冲重频、激励脉冲电压幅度正相关。</a:t>
            </a:r>
            <a:r>
              <a:rPr lang="en-US" altLang="zh-CN" sz="1800" dirty="0" smtClean="0"/>
              <a:t>2.</a:t>
            </a:r>
            <a:r>
              <a:rPr lang="zh-CN" altLang="zh-CN" sz="1800" dirty="0" smtClean="0"/>
              <a:t>束流流强信号与脉冲宽度关系复杂，需信号源频谱</a:t>
            </a:r>
            <a:r>
              <a:rPr lang="zh-CN" altLang="en-US" sz="1800" dirty="0" smtClean="0"/>
              <a:t>与</a:t>
            </a:r>
            <a:r>
              <a:rPr lang="en-US" altLang="zh-CN" sz="1800" dirty="0" smtClean="0"/>
              <a:t>BPM</a:t>
            </a:r>
            <a:r>
              <a:rPr lang="zh-CN" altLang="en-US" sz="1800" dirty="0" smtClean="0"/>
              <a:t>响应频谱匹配，如果二者不匹配则信号源不适合用于束流标定。</a:t>
            </a:r>
            <a:endParaRPr lang="en-US" altLang="zh-CN" sz="1800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smtClean="0"/>
              <a:t>THANKS</a:t>
            </a:r>
          </a:p>
        </p:txBody>
      </p:sp>
      <p:sp>
        <p:nvSpPr>
          <p:cNvPr id="3" name="副标题 2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谢谢各位老师的聆听！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2488806" y="1535634"/>
            <a:ext cx="5028818" cy="458025"/>
            <a:chOff x="1546731" y="1724554"/>
            <a:chExt cx="5666868" cy="369887"/>
          </a:xfrm>
        </p:grpSpPr>
        <p:sp>
          <p:nvSpPr>
            <p:cNvPr id="8" name="文本框 7"/>
            <p:cNvSpPr txBox="1"/>
            <p:nvPr>
              <p:custDataLst>
                <p:tags r:id="rId10"/>
              </p:custDataLst>
            </p:nvPr>
          </p:nvSpPr>
          <p:spPr>
            <a:xfrm>
              <a:off x="1546731" y="1780153"/>
              <a:ext cx="365761" cy="258689"/>
            </a:xfrm>
            <a:prstGeom prst="rect">
              <a:avLst/>
            </a:prstGeom>
            <a:noFill/>
          </p:spPr>
          <p:txBody>
            <a:bodyPr wrap="square">
              <a:prstTxWarp prst="textPlain">
                <a:avLst/>
              </a:prstTxWarp>
              <a:normAutofit/>
            </a:bodyPr>
            <a:lstStyle/>
            <a:p>
              <a:pPr>
                <a:defRPr/>
              </a:pPr>
              <a:r>
                <a:rPr lang="en-US" altLang="zh-CN" sz="800" dirty="0">
                  <a:solidFill>
                    <a:schemeClr val="accent1"/>
                  </a:solidFill>
                </a:rPr>
                <a:t>01</a:t>
              </a:r>
              <a:endParaRPr lang="zh-CN" altLang="en-US" sz="8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>
              <a:off x="2052100" y="1724554"/>
              <a:ext cx="5161499" cy="3698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zh-CN" altLang="en-US" sz="1800" dirty="0" smtClean="0">
                  <a:solidFill>
                    <a:srgbClr val="FFFFFF"/>
                  </a:solidFill>
                </a:rPr>
                <a:t>应用背景</a:t>
              </a:r>
              <a:endParaRPr lang="zh-CN" altLang="en-US" sz="18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组合 3"/>
          <p:cNvGrpSpPr/>
          <p:nvPr>
            <p:custDataLst>
              <p:tags r:id="rId3"/>
            </p:custDataLst>
          </p:nvPr>
        </p:nvGrpSpPr>
        <p:grpSpPr>
          <a:xfrm>
            <a:off x="2488806" y="2182802"/>
            <a:ext cx="5028818" cy="456060"/>
            <a:chOff x="1546731" y="2413529"/>
            <a:chExt cx="5666868" cy="368300"/>
          </a:xfrm>
        </p:grpSpPr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1546731" y="2468335"/>
              <a:ext cx="365761" cy="258689"/>
            </a:xfrm>
            <a:prstGeom prst="rect">
              <a:avLst/>
            </a:prstGeom>
            <a:noFill/>
          </p:spPr>
          <p:txBody>
            <a:bodyPr wrap="square">
              <a:prstTxWarp prst="textPlain">
                <a:avLst/>
              </a:prstTxWarp>
              <a:normAutofit/>
            </a:bodyPr>
            <a:lstStyle/>
            <a:p>
              <a:pPr>
                <a:defRPr/>
              </a:pPr>
              <a:r>
                <a:rPr lang="en-US" altLang="zh-CN" sz="800" dirty="0">
                  <a:solidFill>
                    <a:schemeClr val="accent1"/>
                  </a:solidFill>
                </a:rPr>
                <a:t>02</a:t>
              </a:r>
              <a:endParaRPr lang="zh-CN" altLang="en-US" sz="800" dirty="0">
                <a:solidFill>
                  <a:schemeClr val="accent1"/>
                </a:solidFill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9"/>
              </p:custDataLst>
            </p:nvPr>
          </p:nvSpPr>
          <p:spPr>
            <a:xfrm>
              <a:off x="2052100" y="2413529"/>
              <a:ext cx="5161499" cy="368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zh-CN" altLang="en-US" sz="1800" dirty="0" smtClean="0">
                  <a:solidFill>
                    <a:srgbClr val="FFFFFF"/>
                  </a:solidFill>
                </a:rPr>
                <a:t>研究内容</a:t>
              </a:r>
              <a:endParaRPr lang="zh-CN" altLang="en-US" sz="18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组合 4"/>
          <p:cNvGrpSpPr/>
          <p:nvPr>
            <p:custDataLst>
              <p:tags r:id="rId4"/>
            </p:custDataLst>
          </p:nvPr>
        </p:nvGrpSpPr>
        <p:grpSpPr>
          <a:xfrm>
            <a:off x="2488806" y="2827228"/>
            <a:ext cx="5028818" cy="458027"/>
            <a:chOff x="1546731" y="3100916"/>
            <a:chExt cx="5666868" cy="369888"/>
          </a:xfrm>
        </p:grpSpPr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>
            <a:xfrm>
              <a:off x="1546731" y="3156516"/>
              <a:ext cx="365761" cy="258689"/>
            </a:xfrm>
            <a:prstGeom prst="rect">
              <a:avLst/>
            </a:prstGeom>
            <a:noFill/>
          </p:spPr>
          <p:txBody>
            <a:bodyPr wrap="square">
              <a:prstTxWarp prst="textPlain">
                <a:avLst/>
              </a:prstTxWarp>
              <a:normAutofit/>
            </a:bodyPr>
            <a:lstStyle/>
            <a:p>
              <a:pPr>
                <a:defRPr/>
              </a:pPr>
              <a:r>
                <a:rPr lang="en-US" altLang="zh-CN" sz="800" dirty="0">
                  <a:solidFill>
                    <a:schemeClr val="accent1"/>
                  </a:solidFill>
                </a:rPr>
                <a:t>03</a:t>
              </a:r>
              <a:endParaRPr lang="zh-CN" altLang="en-US" sz="800" dirty="0">
                <a:solidFill>
                  <a:schemeClr val="accent1"/>
                </a:solidFill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7"/>
              </p:custDataLst>
            </p:nvPr>
          </p:nvSpPr>
          <p:spPr>
            <a:xfrm>
              <a:off x="2052100" y="3100916"/>
              <a:ext cx="5161499" cy="3698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zh-CN" altLang="en-US" sz="1800" dirty="0" smtClean="0">
                  <a:solidFill>
                    <a:srgbClr val="FFFFFF"/>
                  </a:solidFill>
                </a:rPr>
                <a:t>结论</a:t>
              </a:r>
              <a:endParaRPr lang="zh-CN" altLang="en-US" sz="18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3438525" y="293362"/>
            <a:ext cx="2266950" cy="609398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7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目录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01.</a:t>
            </a:r>
            <a:r>
              <a:rPr lang="zh-CN" altLang="en-US" sz="1800" dirty="0" smtClean="0"/>
              <a:t>应用背景</a:t>
            </a:r>
            <a:endParaRPr lang="zh-CN" altLang="en-US" sz="1800" dirty="0"/>
          </a:p>
        </p:txBody>
      </p:sp>
      <p:pic>
        <p:nvPicPr>
          <p:cNvPr id="6" name="图片 5" descr="Rhodotron原理图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3211" y="939933"/>
            <a:ext cx="3237767" cy="245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27539" y="1186961"/>
            <a:ext cx="420052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4320" y="739475"/>
            <a:ext cx="4246685" cy="38241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 defTabSz="540000">
              <a:lnSpc>
                <a:spcPct val="150000"/>
              </a:lnSpc>
            </a:pPr>
            <a:r>
              <a:rPr lang="en-US" altLang="zh-CN" sz="1500" dirty="0" smtClean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zh-CN" sz="1800" dirty="0" smtClean="0">
                <a:latin typeface="+mn-ea"/>
              </a:rPr>
              <a:t>本文</a:t>
            </a:r>
            <a:r>
              <a:rPr lang="zh-CN" altLang="en-US" sz="1800" dirty="0" smtClean="0">
                <a:latin typeface="+mn-ea"/>
              </a:rPr>
              <a:t>研究</a:t>
            </a:r>
            <a:r>
              <a:rPr lang="zh-CN" altLang="zh-CN" sz="1800" dirty="0" smtClean="0">
                <a:latin typeface="+mn-ea"/>
              </a:rPr>
              <a:t>的</a:t>
            </a:r>
            <a:r>
              <a:rPr lang="zh-CN" altLang="en-US" sz="1800" dirty="0" smtClean="0">
                <a:latin typeface="+mn-ea"/>
              </a:rPr>
              <a:t>束流探测器</a:t>
            </a:r>
            <a:r>
              <a:rPr lang="zh-CN" altLang="zh-CN" sz="1800" dirty="0" smtClean="0">
                <a:latin typeface="+mn-ea"/>
              </a:rPr>
              <a:t>应用背景是</a:t>
            </a:r>
            <a:r>
              <a:rPr lang="en-US" altLang="zh-CN" sz="1800" dirty="0" smtClean="0">
                <a:latin typeface="+mn-ea"/>
              </a:rPr>
              <a:t>Rhodotron</a:t>
            </a:r>
            <a:r>
              <a:rPr lang="zh-CN" altLang="zh-CN" sz="1800" dirty="0" smtClean="0">
                <a:latin typeface="+mn-ea"/>
              </a:rPr>
              <a:t>型加速器</a:t>
            </a:r>
            <a:r>
              <a:rPr lang="zh-CN" altLang="en-US" sz="1800" dirty="0" smtClean="0">
                <a:latin typeface="+mn-ea"/>
              </a:rPr>
              <a:t>束流测量，该加速器中加速环境复杂，束团在腔体中交叉运行，并且束团反复进出加速腔体，束团可能偏离预定轨道。</a:t>
            </a:r>
            <a:endParaRPr lang="en-US" altLang="zh-CN" sz="1800" dirty="0" smtClean="0">
              <a:latin typeface="+mn-ea"/>
            </a:endParaRPr>
          </a:p>
          <a:p>
            <a:pPr algn="just" defTabSz="540000">
              <a:lnSpc>
                <a:spcPct val="150000"/>
              </a:lnSpc>
            </a:pPr>
            <a:r>
              <a:rPr lang="en-US" altLang="zh-CN" sz="1800" dirty="0" smtClean="0">
                <a:latin typeface="+mn-ea"/>
              </a:rPr>
              <a:t>    </a:t>
            </a:r>
            <a:r>
              <a:rPr lang="zh-CN" altLang="en-US" sz="1800" dirty="0" smtClean="0">
                <a:latin typeface="+mn-ea"/>
              </a:rPr>
              <a:t>通过本文研究的束流探测器，探测电子进入偏转二极铁前的束流横向偏置，对加速器的研发调试起着重要作用。</a:t>
            </a:r>
            <a:endParaRPr lang="en-US" altLang="zh-CN" sz="1800" dirty="0" smtClean="0">
              <a:latin typeface="+mn-ea"/>
            </a:endParaRPr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862272" y="3554291"/>
            <a:ext cx="2518997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dirty="0" smtClean="0"/>
              <a:t>Rhodotron</a:t>
            </a:r>
            <a:r>
              <a:rPr lang="zh-CN" altLang="zh-CN" dirty="0" smtClean="0"/>
              <a:t>型加速器</a:t>
            </a:r>
            <a:r>
              <a:rPr lang="zh-CN" altLang="en-US" dirty="0" smtClean="0"/>
              <a:t>工作原理</a:t>
            </a:r>
            <a:r>
              <a:rPr lang="zh-CN" altLang="zh-CN" dirty="0" smtClean="0"/>
              <a:t>图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01.</a:t>
            </a:r>
            <a:r>
              <a:rPr lang="zh-CN" altLang="en-US" sz="1800" dirty="0" smtClean="0"/>
              <a:t>应用背景</a:t>
            </a:r>
            <a:endParaRPr lang="zh-CN" altLang="en-US" sz="1800" dirty="0"/>
          </a:p>
        </p:txBody>
      </p:sp>
      <p:pic>
        <p:nvPicPr>
          <p:cNvPr id="5" name="图片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1181" y="880477"/>
            <a:ext cx="3468565" cy="2291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730386" y="3461970"/>
            <a:ext cx="191232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dirty="0" smtClean="0"/>
              <a:t>连续微脉冲随时分布图</a:t>
            </a:r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66093" y="1266094"/>
            <a:ext cx="3198200" cy="25084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/>
              <a:t>流强约：</a:t>
            </a:r>
            <a:r>
              <a:rPr lang="en-US" altLang="zh-CN" sz="1800" dirty="0" smtClean="0"/>
              <a:t>10mA</a:t>
            </a:r>
          </a:p>
          <a:p>
            <a:pPr>
              <a:lnSpc>
                <a:spcPct val="150000"/>
              </a:lnSpc>
            </a:pPr>
            <a:r>
              <a:rPr lang="zh-CN" altLang="en-US" sz="1800" dirty="0" smtClean="0"/>
              <a:t>加速腔频率：</a:t>
            </a:r>
            <a:r>
              <a:rPr lang="en-US" altLang="zh-CN" sz="1800" dirty="0" smtClean="0"/>
              <a:t>107.5MHz</a:t>
            </a:r>
          </a:p>
          <a:p>
            <a:pPr>
              <a:lnSpc>
                <a:spcPct val="150000"/>
              </a:lnSpc>
            </a:pPr>
            <a:r>
              <a:rPr lang="zh-CN" altLang="en-US" sz="1800" dirty="0" smtClean="0"/>
              <a:t>能量：</a:t>
            </a:r>
            <a:r>
              <a:rPr lang="en-US" altLang="zh-CN" sz="1800" dirty="0" smtClean="0"/>
              <a:t>10MeV</a:t>
            </a:r>
          </a:p>
          <a:p>
            <a:pPr>
              <a:lnSpc>
                <a:spcPct val="150000"/>
              </a:lnSpc>
            </a:pPr>
            <a:r>
              <a:rPr lang="zh-CN" altLang="en-US" sz="1800" dirty="0" smtClean="0"/>
              <a:t>连续微脉冲频率：</a:t>
            </a:r>
            <a:r>
              <a:rPr lang="en-US" altLang="zh-CN" sz="1800" dirty="0" smtClean="0"/>
              <a:t>107.5MHz</a:t>
            </a:r>
          </a:p>
          <a:p>
            <a:pPr>
              <a:lnSpc>
                <a:spcPct val="150000"/>
              </a:lnSpc>
            </a:pPr>
            <a:r>
              <a:rPr lang="zh-CN" altLang="en-US" sz="1800" dirty="0" smtClean="0"/>
              <a:t>脉冲分布：高斯分布</a:t>
            </a:r>
            <a:endParaRPr lang="en-US" altLang="zh-CN" sz="1800" dirty="0" smtClean="0"/>
          </a:p>
          <a:p>
            <a:pPr>
              <a:lnSpc>
                <a:spcPct val="150000"/>
              </a:lnSpc>
            </a:pPr>
            <a:r>
              <a:rPr lang="zh-CN" altLang="en-US" sz="1800" dirty="0" smtClean="0"/>
              <a:t>单脉冲电荷量：</a:t>
            </a:r>
            <a:r>
              <a:rPr lang="en-US" altLang="zh-CN" sz="1800" dirty="0" smtClean="0"/>
              <a:t>-0.1nC</a:t>
            </a:r>
            <a:endParaRPr lang="zh-CN" altLang="en-US" sz="1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01.</a:t>
            </a:r>
            <a:r>
              <a:rPr lang="zh-CN" altLang="en-US" sz="1800" dirty="0" smtClean="0"/>
              <a:t>应用背景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369573" y="4210934"/>
            <a:ext cx="3716402" cy="3462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zh-CN" sz="1800" dirty="0" smtClean="0"/>
              <a:t>中物院流体物理研究所</a:t>
            </a:r>
            <a:r>
              <a:rPr lang="en-US" altLang="zh-CN" sz="1800" dirty="0" smtClean="0"/>
              <a:t>Bdot BPM</a:t>
            </a:r>
            <a:r>
              <a:rPr lang="zh-CN" altLang="zh-CN" sz="1800" dirty="0" smtClean="0"/>
              <a:t>图</a:t>
            </a:r>
            <a:endParaRPr lang="zh-CN" alt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598297" y="1172656"/>
            <a:ext cx="3045344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500" dirty="0" smtClean="0">
                <a:latin typeface="+mn-ea"/>
              </a:rPr>
              <a:t>    </a:t>
            </a:r>
            <a:r>
              <a:rPr lang="en-US" altLang="zh-CN" sz="1800" dirty="0" smtClean="0">
                <a:latin typeface="+mn-ea"/>
              </a:rPr>
              <a:t>Bdot</a:t>
            </a:r>
            <a:r>
              <a:rPr lang="zh-CN" altLang="en-US" sz="1800" dirty="0" smtClean="0">
                <a:latin typeface="+mn-ea"/>
              </a:rPr>
              <a:t>束流探测器线圈能够实现高频快速响应，并且，输出电压波形是振荡的，能够实现共振式测量。因此本文选择</a:t>
            </a:r>
            <a:r>
              <a:rPr lang="en-US" altLang="zh-CN" sz="1800" dirty="0" smtClean="0">
                <a:latin typeface="+mn-ea"/>
              </a:rPr>
              <a:t>Bdot</a:t>
            </a:r>
            <a:r>
              <a:rPr lang="zh-CN" altLang="en-US" sz="1800" dirty="0" smtClean="0">
                <a:latin typeface="+mn-ea"/>
              </a:rPr>
              <a:t>作为本项目的束流探测器。</a:t>
            </a:r>
          </a:p>
        </p:txBody>
      </p:sp>
      <p:pic>
        <p:nvPicPr>
          <p:cNvPr id="11" name="图片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3876" y="879499"/>
            <a:ext cx="2496925" cy="300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 descr="C:\Users\ADMINI~1\AppData\Local\Temp\WeChat Files\558ed393a42b22ab67a2c8a35cce8bb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1542" y="837618"/>
            <a:ext cx="2561715" cy="3036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01.</a:t>
            </a:r>
            <a:r>
              <a:rPr lang="zh-CN" altLang="en-US" sz="1800" dirty="0" smtClean="0"/>
              <a:t>应用背景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40728" y="3360858"/>
            <a:ext cx="8295543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        线圈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扎，线宽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0.3mm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，金属垫片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4.2393mm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下，模拟得到此模型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S21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参数如图所示，谐振频率点的值为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215.26MHz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-3dB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带宽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8MHz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值：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28.55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49045" y="922283"/>
            <a:ext cx="4520779" cy="228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01.</a:t>
            </a:r>
            <a:r>
              <a:rPr lang="zh-CN" altLang="en-US" sz="1800" dirty="0" smtClean="0"/>
              <a:t>应用背景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48407" y="657223"/>
            <a:ext cx="7425104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        对单脉冲以及连续微脉冲束团，束流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X+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方向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4mm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偏置时，获得的电压输出如图所示：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2741" y="3386024"/>
            <a:ext cx="3624098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 smtClean="0"/>
              <a:t>单脉冲、连续微脉冲束团输出电压图</a:t>
            </a:r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85825" y="3742113"/>
            <a:ext cx="7425104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500" dirty="0" smtClean="0"/>
              <a:t>        </a:t>
            </a:r>
            <a:r>
              <a:rPr lang="zh-CN" altLang="zh-CN" sz="1500" dirty="0" smtClean="0"/>
              <a:t>在束流偏置时，</a:t>
            </a:r>
            <a:r>
              <a:rPr lang="zh-CN" altLang="en-US" sz="1500" dirty="0" smtClean="0"/>
              <a:t>脉冲信号经过</a:t>
            </a:r>
            <a:r>
              <a:rPr lang="en-US" altLang="zh-CN" sz="1500" dirty="0" smtClean="0"/>
              <a:t>Bdot</a:t>
            </a:r>
            <a:r>
              <a:rPr lang="zh-CN" altLang="en-US" sz="1500" dirty="0" smtClean="0"/>
              <a:t>束流探测器带通滤波后得到</a:t>
            </a:r>
            <a:r>
              <a:rPr lang="zh-CN" altLang="zh-CN" sz="1500" dirty="0" smtClean="0"/>
              <a:t>最大电压幅值大于</a:t>
            </a:r>
            <a:r>
              <a:rPr lang="en-US" altLang="zh-CN" sz="1500" dirty="0" smtClean="0"/>
              <a:t>60mV</a:t>
            </a:r>
            <a:r>
              <a:rPr lang="zh-CN" altLang="en-US" sz="1500" dirty="0" smtClean="0"/>
              <a:t>。从图中可以看出，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连续微脉冲周期为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9.3ns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，频率为</a:t>
            </a:r>
            <a:r>
              <a:rPr lang="en-US" altLang="zh-CN" sz="1500" dirty="0" smtClean="0">
                <a:latin typeface="Times New Roman" pitchFamily="18" charset="0"/>
                <a:cs typeface="Times New Roman" pitchFamily="18" charset="0"/>
              </a:rPr>
              <a:t>107.5MHz</a:t>
            </a:r>
            <a:r>
              <a:rPr lang="zh-CN" altLang="en-US" sz="1500" dirty="0" smtClean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pic>
        <p:nvPicPr>
          <p:cNvPr id="2222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660" y="1135154"/>
            <a:ext cx="3246218" cy="223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01277" y="1141030"/>
            <a:ext cx="3385354" cy="222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en-US" sz="1800" dirty="0" smtClean="0"/>
              <a:t>标定原理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06668" y="639640"/>
            <a:ext cx="7095393" cy="103400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800" dirty="0" smtClean="0"/>
              <a:t>        </a:t>
            </a:r>
            <a:r>
              <a:rPr lang="zh-CN" altLang="en-US" sz="1600" dirty="0" smtClean="0"/>
              <a:t>为准确标定束流，</a:t>
            </a:r>
            <a:r>
              <a:rPr lang="zh-CN" altLang="zh-CN" sz="1600" dirty="0" smtClean="0"/>
              <a:t>研究了激励脉冲的重频、电压幅度、脉宽对束流流强标定的影响。在</a:t>
            </a:r>
            <a:r>
              <a:rPr lang="en-US" altLang="zh-CN" sz="1600" dirty="0" smtClean="0"/>
              <a:t>BdotBPM</a:t>
            </a:r>
            <a:r>
              <a:rPr lang="zh-CN" altLang="zh-CN" sz="1600" dirty="0" smtClean="0"/>
              <a:t>进行束流标定时，本文采用</a:t>
            </a:r>
            <a:r>
              <a:rPr lang="en-US" altLang="zh-CN" sz="1600" dirty="0" smtClean="0"/>
              <a:t>Libera Spark ELHL</a:t>
            </a:r>
            <a:r>
              <a:rPr lang="zh-CN" altLang="zh-CN" sz="1600" dirty="0" smtClean="0"/>
              <a:t>电子仪器处理探测器信号，连接如图</a:t>
            </a:r>
            <a:r>
              <a:rPr lang="zh-CN" altLang="en-US" sz="1600" dirty="0" smtClean="0"/>
              <a:t>：</a:t>
            </a:r>
            <a:endParaRPr lang="zh-CN" altLang="en-US" sz="1600" dirty="0"/>
          </a:p>
        </p:txBody>
      </p:sp>
      <p:pic>
        <p:nvPicPr>
          <p:cNvPr id="15" name="图片 14" descr="D:\HeiTaoK\Doctor\DocGraduate\DocAssay\激励脉冲对流强标定的影响\标定装置连接示意图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5887" y="1689197"/>
            <a:ext cx="4434921" cy="26454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53954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53953" name="Object 1"/>
          <p:cNvGraphicFramePr>
            <a:graphicFrameLocks noChangeAspect="1"/>
          </p:cNvGraphicFramePr>
          <p:nvPr/>
        </p:nvGraphicFramePr>
        <p:xfrm>
          <a:off x="5092772" y="1996323"/>
          <a:ext cx="3680384" cy="2020198"/>
        </p:xfrm>
        <a:graphic>
          <a:graphicData uri="http://schemas.openxmlformats.org/presentationml/2006/ole">
            <p:oleObj spid="_x0000_s253953" name="公式" r:id="rId7" imgW="2997200" imgH="1320800" progId="Equations">
              <p:embed/>
            </p:oleObj>
          </a:graphicData>
        </a:graphic>
      </p:graphicFrame>
      <p:sp>
        <p:nvSpPr>
          <p:cNvPr id="16" name="矩形 15"/>
          <p:cNvSpPr/>
          <p:nvPr/>
        </p:nvSpPr>
        <p:spPr>
          <a:xfrm>
            <a:off x="737038" y="4280359"/>
            <a:ext cx="7161486" cy="78944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800" dirty="0" smtClean="0"/>
              <a:t>        X</a:t>
            </a:r>
            <a:r>
              <a:rPr lang="zh-CN" altLang="zh-CN" sz="1800" dirty="0" smtClean="0"/>
              <a:t>、</a:t>
            </a:r>
            <a:r>
              <a:rPr lang="en-US" altLang="zh-CN" sz="1800" dirty="0" smtClean="0"/>
              <a:t>Y</a:t>
            </a:r>
            <a:r>
              <a:rPr lang="zh-CN" altLang="zh-CN" sz="1800" dirty="0" smtClean="0"/>
              <a:t>表示标定的束流横向位置，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信号表示</a:t>
            </a:r>
            <a:r>
              <a:rPr lang="en-US" altLang="zh-CN" sz="1800" dirty="0" smtClean="0"/>
              <a:t>Libera</a:t>
            </a:r>
            <a:r>
              <a:rPr lang="zh-CN" altLang="zh-CN" sz="1800" dirty="0" smtClean="0"/>
              <a:t>获取的</a:t>
            </a:r>
            <a:r>
              <a:rPr lang="en-US" altLang="zh-CN" sz="1800" dirty="0" smtClean="0"/>
              <a:t>4</a:t>
            </a:r>
            <a:r>
              <a:rPr lang="zh-CN" altLang="zh-CN" sz="1800" dirty="0" smtClean="0"/>
              <a:t>路</a:t>
            </a:r>
            <a:r>
              <a:rPr lang="en-US" altLang="zh-CN" sz="1800" dirty="0" smtClean="0"/>
              <a:t>BPM</a:t>
            </a:r>
            <a:r>
              <a:rPr lang="zh-CN" altLang="zh-CN" sz="1800" dirty="0" smtClean="0"/>
              <a:t>信号和，</a:t>
            </a:r>
            <a:r>
              <a:rPr lang="en-US" altLang="zh-CN" sz="1800" dirty="0" smtClean="0"/>
              <a:t>SUM</a:t>
            </a:r>
            <a:r>
              <a:rPr lang="zh-CN" altLang="zh-CN" sz="1800" dirty="0" smtClean="0"/>
              <a:t>信号与束流流强相关。</a:t>
            </a:r>
            <a:endParaRPr lang="zh-CN" altLang="en-US" sz="1800" dirty="0" smtClean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1475" y="191233"/>
            <a:ext cx="6440366" cy="382466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 smtClean="0"/>
              <a:t>02.</a:t>
            </a:r>
            <a:r>
              <a:rPr lang="zh-CN" altLang="en-US" sz="1800" dirty="0" smtClean="0"/>
              <a:t>研究内容</a:t>
            </a:r>
            <a:r>
              <a:rPr lang="en-US" altLang="zh-CN" sz="1800" dirty="0" smtClean="0"/>
              <a:t>—</a:t>
            </a:r>
            <a:r>
              <a:rPr lang="zh-CN" altLang="zh-CN" sz="1800" dirty="0" smtClean="0"/>
              <a:t>重频对脉冲束流强度的影响</a:t>
            </a:r>
            <a:endParaRPr lang="zh-CN" altLang="en-US" sz="1800" dirty="0"/>
          </a:p>
        </p:txBody>
      </p:sp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0" y="-142346"/>
            <a:ext cx="138564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835745" y="535894"/>
            <a:ext cx="3200705" cy="3538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600" dirty="0" smtClean="0"/>
              <a:t>表</a:t>
            </a:r>
            <a:r>
              <a:rPr lang="en-US" altLang="zh-CN" sz="1600" dirty="0" smtClean="0"/>
              <a:t>4.1  </a:t>
            </a:r>
            <a:r>
              <a:rPr lang="zh-CN" altLang="zh-CN" sz="1600" dirty="0" smtClean="0"/>
              <a:t>重频对脉冲束流强度的影响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243674" y="898376"/>
          <a:ext cx="6479328" cy="2858444"/>
        </p:xfrm>
        <a:graphic>
          <a:graphicData uri="http://schemas.openxmlformats.org/drawingml/2006/table">
            <a:tbl>
              <a:tblPr/>
              <a:tblGrid>
                <a:gridCol w="722564"/>
                <a:gridCol w="903410"/>
                <a:gridCol w="1035295"/>
                <a:gridCol w="1266092"/>
                <a:gridCol w="1186961"/>
                <a:gridCol w="1365006"/>
              </a:tblGrid>
              <a:tr h="507806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N Value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f=215/N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Pulse Width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DG645 Voltage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Beam Intensity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Sum_avg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Units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MHz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ns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V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mA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宋体"/>
                          <a:cs typeface="Times New Roman"/>
                        </a:rPr>
                        <a:t>1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100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2.15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0.2103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2.03E+08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75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2.87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0.2810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2.22E+08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56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3.84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0.3639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2.63E+08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45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4.78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0.4661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3.01E+08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38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5.66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0.5652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3.25E+08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32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6.72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0.6962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3.45E+08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28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7.68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0.7896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3.63E+08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8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25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8.6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1.60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5.00 </a:t>
                      </a:r>
                      <a:endParaRPr lang="zh-CN" sz="1400" kern="10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0.8988 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3.79E+08</a:t>
                      </a:r>
                      <a:endParaRPr lang="zh-CN" sz="1400" kern="100" dirty="0">
                        <a:latin typeface="Tahoma"/>
                        <a:ea typeface="宋体"/>
                        <a:cs typeface="Times New Roman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61154" y="3775632"/>
            <a:ext cx="7726241" cy="126316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800" dirty="0" smtClean="0"/>
              <a:t>        </a:t>
            </a:r>
            <a:r>
              <a:rPr lang="zh-CN" altLang="zh-CN" sz="1800" dirty="0" smtClean="0"/>
              <a:t>不同的整数</a:t>
            </a:r>
            <a:r>
              <a:rPr lang="en-US" altLang="zh-CN" sz="1800" dirty="0" smtClean="0"/>
              <a:t>N</a:t>
            </a:r>
            <a:r>
              <a:rPr lang="zh-CN" altLang="zh-CN" sz="1800" dirty="0" smtClean="0"/>
              <a:t>值，得到不同的频率，</a:t>
            </a:r>
            <a:r>
              <a:rPr lang="en-US" altLang="zh-CN" sz="1800" dirty="0" smtClean="0"/>
              <a:t>DG645</a:t>
            </a:r>
            <a:r>
              <a:rPr lang="zh-CN" altLang="zh-CN" sz="1800" dirty="0" smtClean="0"/>
              <a:t>输出单脉冲电压</a:t>
            </a:r>
            <a:r>
              <a:rPr lang="en-US" altLang="zh-CN" sz="1800" dirty="0" smtClean="0"/>
              <a:t>5V</a:t>
            </a:r>
            <a:r>
              <a:rPr lang="zh-CN" altLang="zh-CN" sz="1800" dirty="0" smtClean="0"/>
              <a:t>，脉宽</a:t>
            </a:r>
            <a:r>
              <a:rPr lang="en-US" altLang="zh-CN" sz="1800" dirty="0" smtClean="0"/>
              <a:t>1.6ns</a:t>
            </a:r>
            <a:r>
              <a:rPr lang="zh-CN" altLang="zh-CN" sz="1800" dirty="0" smtClean="0"/>
              <a:t>，通过</a:t>
            </a:r>
            <a:r>
              <a:rPr lang="zh-CN" altLang="en-US" sz="1800" dirty="0" smtClean="0"/>
              <a:t>标定连接</a:t>
            </a:r>
            <a:r>
              <a:rPr lang="zh-CN" altLang="zh-CN" sz="1800" dirty="0" smtClean="0"/>
              <a:t>图的示波器得到束流输出信号，处理得到流强信号，</a:t>
            </a:r>
            <a:r>
              <a:rPr lang="en-US" altLang="zh-CN" sz="1800" dirty="0" smtClean="0"/>
              <a:t>Libera</a:t>
            </a:r>
            <a:r>
              <a:rPr lang="zh-CN" altLang="zh-CN" sz="1800" dirty="0" smtClean="0"/>
              <a:t>获取</a:t>
            </a:r>
            <a:r>
              <a:rPr lang="en-US" altLang="zh-CN" sz="1800" dirty="0" smtClean="0"/>
              <a:t>4</a:t>
            </a:r>
            <a:r>
              <a:rPr lang="zh-CN" altLang="zh-CN" sz="1800" dirty="0" smtClean="0"/>
              <a:t>路</a:t>
            </a:r>
            <a:r>
              <a:rPr lang="en-US" altLang="zh-CN" sz="1800" dirty="0" smtClean="0"/>
              <a:t>Bdot BPM</a:t>
            </a:r>
            <a:r>
              <a:rPr lang="zh-CN" altLang="zh-CN" sz="1800" dirty="0" smtClean="0"/>
              <a:t>输出信号，得到信号总和</a:t>
            </a:r>
            <a:r>
              <a:rPr lang="en-US" altLang="zh-CN" sz="1800" dirty="0" smtClean="0"/>
              <a:t>Sum_avg</a:t>
            </a:r>
            <a:r>
              <a:rPr lang="zh-CN" altLang="zh-CN" sz="1800" dirty="0" smtClean="0"/>
              <a:t>。</a:t>
            </a:r>
            <a:endParaRPr lang="zh-CN" alt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16047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11*a*1"/>
  <p:tag name="KSO_WM_UNIT_CLEAR" val="1"/>
  <p:tag name="KSO_WM_UNIT_LAYERLEVEL" val="1"/>
  <p:tag name="KSO_WM_UNIT_ISCONTENTSTITLE" val="1"/>
  <p:tag name="KSO_WM_UNIT_VALUE" val="6"/>
  <p:tag name="KSO_WM_UNIT_HIGHLIGHT" val="0"/>
  <p:tag name="KSO_WM_UNIT_COMPATIBLE" val="0"/>
  <p:tag name="KSO_WM_UNIT_PRESET_TEXT" val="CONTENT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l_i"/>
  <p:tag name="KSO_WM_UNIT_INDEX" val="1_3"/>
  <p:tag name="KSO_WM_UNIT_ID" val="custom160471_11*l_i*1_3"/>
  <p:tag name="KSO_WM_UNIT_CLEAR" val="1"/>
  <p:tag name="KSO_WM_UNIT_LAYERLEVEL" val="1_1"/>
  <p:tag name="KSO_WM_DIAGRAM_GROUP_CODE" val="l1-1"/>
  <p:tag name="KSO_WM_UNIT_TEXT_FILL_FORE_SCHEMECOLOR_INDEX" val="5"/>
  <p:tag name="KSO_WM_UNIT_TEXT_FILL_TYPE" val="1"/>
  <p:tag name="KSO_WM_UNIT_USESOURCEFORMAT_APPLY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l_h_f"/>
  <p:tag name="KSO_WM_UNIT_INDEX" val="1_3_1"/>
  <p:tag name="KSO_WM_UNIT_ID" val="custom160471_11*l_h_f*1_3_1"/>
  <p:tag name="KSO_WM_UNIT_CLEAR" val="1"/>
  <p:tag name="KSO_WM_UNIT_LAYERLEVEL" val="1_1_1"/>
  <p:tag name="KSO_WM_UNIT_VALUE" val="21"/>
  <p:tag name="KSO_WM_UNIT_HIGHLIGHT" val="0"/>
  <p:tag name="KSO_WM_UNIT_COMPATIBLE" val="0"/>
  <p:tag name="KSO_WM_UNIT_PRESET_TEXT_INDEX" val="4"/>
  <p:tag name="KSO_WM_UNIT_PRESET_TEXT_LEN" val="40"/>
  <p:tag name="KSO_WM_DIAGRAM_GROUP_CODE" val="l1-1"/>
  <p:tag name="KSO_WM_UNIT_FILL_FORE_SCHEMECOLOR_INDEX" val="5"/>
  <p:tag name="KSO_WM_UNIT_FILL_TYPE" val="1"/>
  <p:tag name="KSO_WM_UNIT_USESOURCEFORMAT_APPLY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l_i"/>
  <p:tag name="KSO_WM_UNIT_INDEX" val="1_2"/>
  <p:tag name="KSO_WM_UNIT_ID" val="custom160471_11*l_i*1_2"/>
  <p:tag name="KSO_WM_UNIT_CLEAR" val="1"/>
  <p:tag name="KSO_WM_UNIT_LAYERLEVEL" val="1_1"/>
  <p:tag name="KSO_WM_DIAGRAM_GROUP_CODE" val="l1-1"/>
  <p:tag name="KSO_WM_UNIT_TEXT_FILL_FORE_SCHEMECOLOR_INDEX" val="5"/>
  <p:tag name="KSO_WM_UNIT_TEXT_FILL_TYPE" val="1"/>
  <p:tag name="KSO_WM_UNIT_USESOURCEFORMAT_APPLY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l_h_f"/>
  <p:tag name="KSO_WM_UNIT_INDEX" val="1_2_1"/>
  <p:tag name="KSO_WM_UNIT_ID" val="custom160471_11*l_h_f*1_2_1"/>
  <p:tag name="KSO_WM_UNIT_CLEAR" val="1"/>
  <p:tag name="KSO_WM_UNIT_LAYERLEVEL" val="1_1_1"/>
  <p:tag name="KSO_WM_UNIT_VALUE" val="21"/>
  <p:tag name="KSO_WM_UNIT_HIGHLIGHT" val="0"/>
  <p:tag name="KSO_WM_UNIT_COMPATIBLE" val="0"/>
  <p:tag name="KSO_WM_UNIT_PRESET_TEXT_INDEX" val="4"/>
  <p:tag name="KSO_WM_UNIT_PRESET_TEXT_LEN" val="40"/>
  <p:tag name="KSO_WM_DIAGRAM_GROUP_CODE" val="l1-1"/>
  <p:tag name="KSO_WM_UNIT_FILL_FORE_SCHEMECOLOR_INDEX" val="5"/>
  <p:tag name="KSO_WM_UNIT_FILL_TYPE" val="1"/>
  <p:tag name="KSO_WM_UNIT_USESOURCEFORMAT_APPLY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l_i"/>
  <p:tag name="KSO_WM_UNIT_INDEX" val="1_1"/>
  <p:tag name="KSO_WM_UNIT_ID" val="custom160471_11*l_i*1_1"/>
  <p:tag name="KSO_WM_UNIT_CLEAR" val="1"/>
  <p:tag name="KSO_WM_UNIT_LAYERLEVEL" val="1_1"/>
  <p:tag name="KSO_WM_DIAGRAM_GROUP_CODE" val="l1-1"/>
  <p:tag name="KSO_WM_UNIT_TEXT_FILL_FORE_SCHEMECOLOR_INDEX" val="5"/>
  <p:tag name="KSO_WM_UNIT_TEXT_FILL_TYPE" val="1"/>
  <p:tag name="KSO_WM_UNIT_USESOURCEFORMAT_APPLY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l_h_f"/>
  <p:tag name="KSO_WM_UNIT_INDEX" val="1_1_1"/>
  <p:tag name="KSO_WM_UNIT_ID" val="custom160471_11*l_h_f*1_1_1"/>
  <p:tag name="KSO_WM_UNIT_CLEAR" val="1"/>
  <p:tag name="KSO_WM_UNIT_LAYERLEVEL" val="1_1_1"/>
  <p:tag name="KSO_WM_UNIT_VALUE" val="21"/>
  <p:tag name="KSO_WM_UNIT_HIGHLIGHT" val="0"/>
  <p:tag name="KSO_WM_UNIT_COMPATIBLE" val="0"/>
  <p:tag name="KSO_WM_UNIT_PRESET_TEXT_INDEX" val="4"/>
  <p:tag name="KSO_WM_UNIT_PRESET_TEXT_LEN" val="40"/>
  <p:tag name="KSO_WM_DIAGRAM_GROUP_CODE" val="l1-1"/>
  <p:tag name="KSO_WM_UNIT_FILL_FORE_SCHEMECOLOR_INDEX" val="5"/>
  <p:tag name="KSO_WM_UNIT_FILL_TYPE" val="1"/>
  <p:tag name="KSO_WM_UNIT_USESOURCEFORMAT_APPLY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"/>
  <p:tag name="KSO_WM_SLIDE_INDEX" val="2"/>
  <p:tag name="KSO_WM_SLIDE_ITEM_CNT" val="1"/>
  <p:tag name="KSO_WM_SLIDE_LAYOUT" val="a_f"/>
  <p:tag name="KSO_WM_SLIDE_LAYOUT_CNT" val="1_1"/>
  <p:tag name="KSO_WM_SLIDE_TYPE" val="text"/>
  <p:tag name="KSO_WM_BEAUTIFY_FLAG" val="#wm#"/>
  <p:tag name="KSO_WM_TAG_VERSION" val="1.0"/>
  <p:tag name="KSO_WM_SLIDE_POSITION" val="66*121"/>
  <p:tag name="KSO_WM_SLIDE_SIZE" val="828*3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16047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9、12、16、19、25、28、29、30"/>
  <p:tag name="KSO_WM_TEMPLATE_CATEGORY" val="custom"/>
  <p:tag name="KSO_WM_TEMPLATE_INDEX" val="160471"/>
  <p:tag name="KSO_WM_SLIDE_ID" val="custom160471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  <p:tag name="KSO_WM_TAG_VERSION" val="1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1*a*1"/>
  <p:tag name="KSO_WM_UNIT_CLEAR" val="1"/>
  <p:tag name="KSO_WM_UNIT_LAYERLEVEL" val="1"/>
  <p:tag name="KSO_WM_UNIT_VALUE" val="28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25"/>
  <p:tag name="KSO_WM_SLIDE_INDEX" val="25"/>
  <p:tag name="KSO_WM_SLIDE_ITEM_CNT" val="5"/>
  <p:tag name="KSO_WM_SLIDE_LAYOUT" val="a_m"/>
  <p:tag name="KSO_WM_SLIDE_LAYOUT_CNT" val="1_1"/>
  <p:tag name="KSO_WM_SLIDE_TYPE" val="text"/>
  <p:tag name="KSO_WM_BEAUTIFY_FLAG" val="#wm#"/>
  <p:tag name="KSO_WM_TAG_VERSION" val="1.0"/>
  <p:tag name="KSO_WM_SLIDE_POSITION" val="165*236"/>
  <p:tag name="KSO_WM_SLIDE_SIZE" val="629*96"/>
  <p:tag name="KSO_WM_DIAGRAM_GROUP_CODE" val="m1-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2*a*1"/>
  <p:tag name="KSO_WM_UNIT_CLEAR" val="1"/>
  <p:tag name="KSO_WM_UNIT_LAYERLEVEL" val="1"/>
  <p:tag name="KSO_WM_UNIT_VALUE" val="2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30"/>
  <p:tag name="KSO_WM_SLIDE_INDEX" val="30"/>
  <p:tag name="KSO_WM_SLIDE_ITEM_CNT" val="2"/>
  <p:tag name="KSO_WM_SLIDE_LAYOUT" val="a_b"/>
  <p:tag name="KSO_WM_SLIDE_LAYOUT_CNT" val="1_1"/>
  <p:tag name="KSO_WM_SLIDE_TYPE" val="endPage"/>
  <p:tag name="KSO_WM_BEAUTIFY_FLAG" val="#wm#"/>
  <p:tag name="KSO_WM_TAG_VERSION" val="1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a"/>
  <p:tag name="KSO_WM_UNIT_INDEX" val="1"/>
  <p:tag name="KSO_WM_UNIT_ID" val="custom160471_30*a*1"/>
  <p:tag name="KSO_WM_UNIT_CLEAR" val="1"/>
  <p:tag name="KSO_WM_UNIT_LAYERLEVEL" val="1"/>
  <p:tag name="KSO_WM_UNIT_VALUE" val="6"/>
  <p:tag name="KSO_WM_UNIT_ISCONTENTSTITLE" val="0"/>
  <p:tag name="KSO_WM_UNIT_HIGHLIGHT" val="0"/>
  <p:tag name="KSO_WM_UNIT_COMPATIBLE" val="0"/>
  <p:tag name="KSO_WM_UNIT_PRESET_TEXT" val="THANK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b"/>
  <p:tag name="KSO_WM_UNIT_INDEX" val="1"/>
  <p:tag name="KSO_WM_UNIT_ID" val="custom160471_30*b*1"/>
  <p:tag name="KSO_WM_UNIT_CLEAR" val="1"/>
  <p:tag name="KSO_WM_UNIT_LAYERLEVEL" val="1"/>
  <p:tag name="KSO_WM_UNIT_VALUE" val="39"/>
  <p:tag name="KSO_WM_UNIT_ISCONTENTSTITLE" val="0"/>
  <p:tag name="KSO_WM_UNIT_HIGHLIGHT" val="0"/>
  <p:tag name="KSO_WM_UNIT_COMPATIBLE" val="0"/>
  <p:tag name="KSO_WM_UNIT_PRESET_TEXT_INDEX" val="4"/>
  <p:tag name="KSO_WM_UNIT_PRESET_TEXT_LEN" val="2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471"/>
  <p:tag name="KSO_WM_UNIT_TYPE" val="b"/>
  <p:tag name="KSO_WM_UNIT_INDEX" val="1"/>
  <p:tag name="KSO_WM_UNIT_ID" val="custom160471_1*b*1"/>
  <p:tag name="KSO_WM_UNIT_CLEAR" val="1"/>
  <p:tag name="KSO_WM_UNIT_LAYERLEVEL" val="1"/>
  <p:tag name="KSO_WM_UNIT_VALUE" val="78"/>
  <p:tag name="KSO_WM_UNIT_ISCONTENTSTITLE" val="0"/>
  <p:tag name="KSO_WM_UNIT_HIGHLIGHT" val="0"/>
  <p:tag name="KSO_WM_UNIT_COMPATIBLE" val="0"/>
  <p:tag name="KSO_WM_UNIT_PRESET_TEXT_INDEX" val="4"/>
  <p:tag name="KSO_WM_UNIT_PRESET_TEXT_LEN" val="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471"/>
  <p:tag name="KSO_WM_SLIDE_ID" val="custom160471_11"/>
  <p:tag name="KSO_WM_SLIDE_INDEX" val="11"/>
  <p:tag name="KSO_WM_SLIDE_ITEM_CNT" val="6"/>
  <p:tag name="KSO_WM_SLIDE_LAYOUT" val="a_l"/>
  <p:tag name="KSO_WM_SLIDE_LAYOUT_CNT" val="1_1"/>
  <p:tag name="KSO_WM_SLIDE_TYPE" val="contents"/>
  <p:tag name="KSO_WM_BEAUTIFY_FLAG" val="#wm#"/>
  <p:tag name="KSO_WM_TAG_VERSION" val="1.0"/>
  <p:tag name="KSO_WM_DIAGRAM_GROUP_CODE" val="l1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471_11*i*0"/>
  <p:tag name="KSO_WM_TEMPLATE_CATEGORY" val="custom"/>
  <p:tag name="KSO_WM_TEMPLATE_INDEX" val="160471"/>
  <p:tag name="KSO_WM_UNIT_INDEX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471_11*i*5"/>
  <p:tag name="KSO_WM_TEMPLATE_CATEGORY" val="custom"/>
  <p:tag name="KSO_WM_TEMPLATE_INDEX" val="160471"/>
  <p:tag name="KSO_WM_UNIT_INDEX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471_11*i*10"/>
  <p:tag name="KSO_WM_TEMPLATE_CATEGORY" val="custom"/>
  <p:tag name="KSO_WM_TEMPLATE_INDEX" val="160471"/>
  <p:tag name="KSO_WM_UNIT_INDEX" val="10"/>
</p:tagLst>
</file>

<file path=ppt/theme/theme1.xml><?xml version="1.0" encoding="utf-8"?>
<a:theme xmlns:a="http://schemas.openxmlformats.org/drawingml/2006/main" name="A000120140530A99PPBG">
  <a:themeElements>
    <a:clrScheme name="160192.192">
      <a:dk1>
        <a:srgbClr val="3F3F3F"/>
      </a:dk1>
      <a:lt1>
        <a:sysClr val="window" lastClr="FFFFFF"/>
      </a:lt1>
      <a:dk2>
        <a:srgbClr val="3F3F3F"/>
      </a:dk2>
      <a:lt2>
        <a:srgbClr val="FFFFFF"/>
      </a:lt2>
      <a:accent1>
        <a:srgbClr val="34C5D4"/>
      </a:accent1>
      <a:accent2>
        <a:srgbClr val="5BDBB3"/>
      </a:accent2>
      <a:accent3>
        <a:srgbClr val="D0DA71"/>
      </a:accent3>
      <a:accent4>
        <a:srgbClr val="FCE066"/>
      </a:accent4>
      <a:accent5>
        <a:srgbClr val="3DB195"/>
      </a:accent5>
      <a:accent6>
        <a:srgbClr val="FFC000"/>
      </a:accent6>
      <a:hlink>
        <a:srgbClr val="0070C0"/>
      </a:hlink>
      <a:folHlink>
        <a:srgbClr val="7F7F7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1707</Words>
  <Application>Microsoft Office PowerPoint</Application>
  <PresentationFormat>全屏显示(16:9)</PresentationFormat>
  <Paragraphs>194</Paragraphs>
  <Slides>16</Slides>
  <Notes>16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A000120140530A99PPBG</vt:lpstr>
      <vt:lpstr>公式</vt:lpstr>
      <vt:lpstr>激励源对共振型束流探测器的标定影响</vt:lpstr>
      <vt:lpstr>幻灯片 2</vt:lpstr>
      <vt:lpstr>01.应用背景</vt:lpstr>
      <vt:lpstr>01.应用背景</vt:lpstr>
      <vt:lpstr>01.应用背景</vt:lpstr>
      <vt:lpstr>01.应用背景</vt:lpstr>
      <vt:lpstr>01.应用背景</vt:lpstr>
      <vt:lpstr>02.研究内容—标定原理</vt:lpstr>
      <vt:lpstr>02.研究内容—重频对脉冲束流强度的影响</vt:lpstr>
      <vt:lpstr>02.研究内容—重频对脉冲束流强度的影响</vt:lpstr>
      <vt:lpstr>02.研究内容—激励电压对脉冲束流强度的影响</vt:lpstr>
      <vt:lpstr>02.研究内容—重频对脉冲束流强度的影响</vt:lpstr>
      <vt:lpstr>02.研究内容—脉宽对脉冲束流强度的影响</vt:lpstr>
      <vt:lpstr>02.研究内容—脉宽对脉冲束流强度的影响</vt:lpstr>
      <vt:lpstr>03 结论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xbany</cp:lastModifiedBy>
  <cp:revision>174</cp:revision>
  <dcterms:created xsi:type="dcterms:W3CDTF">2017-07-08T02:17:00Z</dcterms:created>
  <dcterms:modified xsi:type="dcterms:W3CDTF">2021-10-10T13:14:40Z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2052-10.1.0.6638</vt:lpwstr>
  </property>
</Properties>
</file>