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20" r:id="rId1"/>
  </p:sldMasterIdLst>
  <p:notesMasterIdLst>
    <p:notesMasterId r:id="rId23"/>
  </p:notesMasterIdLst>
  <p:sldIdLst>
    <p:sldId id="256" r:id="rId2"/>
    <p:sldId id="257" r:id="rId3"/>
    <p:sldId id="258" r:id="rId4"/>
    <p:sldId id="271" r:id="rId5"/>
    <p:sldId id="272" r:id="rId6"/>
    <p:sldId id="270" r:id="rId7"/>
    <p:sldId id="276" r:id="rId8"/>
    <p:sldId id="275" r:id="rId9"/>
    <p:sldId id="274" r:id="rId10"/>
    <p:sldId id="290" r:id="rId11"/>
    <p:sldId id="277" r:id="rId12"/>
    <p:sldId id="287" r:id="rId13"/>
    <p:sldId id="278" r:id="rId14"/>
    <p:sldId id="285" r:id="rId15"/>
    <p:sldId id="286" r:id="rId16"/>
    <p:sldId id="291" r:id="rId17"/>
    <p:sldId id="292" r:id="rId18"/>
    <p:sldId id="279" r:id="rId19"/>
    <p:sldId id="288" r:id="rId20"/>
    <p:sldId id="282" r:id="rId21"/>
    <p:sldId id="262" r:id="rId2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等线" panose="02010600030101010101" pitchFamily="2" charset="-122"/>
      <p:regular r:id="rId28"/>
      <p:bold r:id="rId29"/>
    </p:embeddedFont>
    <p:embeddedFont>
      <p:font typeface="方正兰亭粗黑简体" panose="02000000000000000000" pitchFamily="2" charset="-122"/>
      <p:regular r:id="rId30"/>
    </p:embeddedFont>
    <p:embeddedFont>
      <p:font typeface="方正兰亭黑简体" panose="02000000000000000000" pitchFamily="2" charset="-122"/>
      <p:regular r:id="rId31"/>
    </p:embeddedFont>
    <p:embeddedFont>
      <p:font typeface="微软雅黑" panose="020B0503020204020204" pitchFamily="34" charset="-122"/>
      <p:regular r:id="rId32"/>
      <p:bold r:id="rId33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5" autoAdjust="0"/>
    <p:restoredTop sz="87221" autoAdjust="0"/>
  </p:normalViewPr>
  <p:slideViewPr>
    <p:cSldViewPr>
      <p:cViewPr varScale="1">
        <p:scale>
          <a:sx n="74" d="100"/>
          <a:sy n="74" d="100"/>
        </p:scale>
        <p:origin x="86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EA65C-60D1-4CDC-89B3-BA348AB2EBED}" type="datetimeFigureOut">
              <a:rPr lang="zh-CN" altLang="en-US" smtClean="0"/>
              <a:t>2021/10/4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426B73-24D8-4C0B-8127-5585ECE002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576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0AF05-3533-4187-BD8C-A2875AA1174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3999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26B73-24D8-4C0B-8127-5585ECE0027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307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426B73-24D8-4C0B-8127-5585ECE0027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5633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none" baseline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D38D-6D50-4392-A9D9-9A2F9D8F40CF}" type="datetimeFigureOut">
              <a:rPr lang="zh-CN" altLang="en-US" smtClean="0"/>
              <a:t>2021/10/4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3118A-57CE-425A-BF58-8D09CB2C5EA3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45699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D38D-6D50-4392-A9D9-9A2F9D8F40CF}" type="datetimeFigureOut">
              <a:rPr lang="zh-CN" altLang="en-US" smtClean="0"/>
              <a:t>2021/10/4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3118A-57CE-425A-BF58-8D09CB2C5EA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D38D-6D50-4392-A9D9-9A2F9D8F40CF}" type="datetimeFigureOut">
              <a:rPr lang="zh-CN" altLang="en-US" smtClean="0"/>
              <a:t>2021/10/4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3118A-57CE-425A-BF58-8D09CB2C5EA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方正兰亭粗黑简体" panose="02000000000000000000" pitchFamily="2" charset="-122"/>
                <a:ea typeface="方正兰亭粗黑简体" panose="02000000000000000000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993300"/>
              </a:buClr>
              <a:defRPr>
                <a:latin typeface="方正兰亭黑简体" panose="02000000000000000000" pitchFamily="2" charset="-122"/>
                <a:ea typeface="方正兰亭黑简体" panose="02000000000000000000" pitchFamily="2" charset="-122"/>
              </a:defRPr>
            </a:lvl1pPr>
            <a:lvl2pPr>
              <a:buClr>
                <a:srgbClr val="993300"/>
              </a:buClr>
              <a:defRPr>
                <a:latin typeface="方正兰亭黑简体" panose="02000000000000000000" pitchFamily="2" charset="-122"/>
                <a:ea typeface="方正兰亭黑简体" panose="02000000000000000000" pitchFamily="2" charset="-122"/>
              </a:defRPr>
            </a:lvl2pPr>
            <a:lvl3pPr>
              <a:buClr>
                <a:srgbClr val="993300"/>
              </a:buClr>
              <a:defRPr>
                <a:latin typeface="方正兰亭黑简体" panose="02000000000000000000" pitchFamily="2" charset="-122"/>
                <a:ea typeface="方正兰亭黑简体" panose="02000000000000000000" pitchFamily="2" charset="-122"/>
              </a:defRPr>
            </a:lvl3pPr>
            <a:lvl4pPr>
              <a:buClr>
                <a:srgbClr val="993300"/>
              </a:buClr>
              <a:defRPr>
                <a:latin typeface="方正兰亭黑简体" panose="02000000000000000000" pitchFamily="2" charset="-122"/>
                <a:ea typeface="方正兰亭黑简体" panose="02000000000000000000" pitchFamily="2" charset="-122"/>
              </a:defRPr>
            </a:lvl4pPr>
            <a:lvl5pPr>
              <a:buClr>
                <a:srgbClr val="993300"/>
              </a:buClr>
              <a:defRPr>
                <a:latin typeface="方正兰亭黑简体" panose="02000000000000000000" pitchFamily="2" charset="-122"/>
                <a:ea typeface="方正兰亭黑简体" panose="02000000000000000000" pitchFamily="2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D38D-6D50-4392-A9D9-9A2F9D8F40CF}" type="datetimeFigureOut">
              <a:rPr lang="zh-CN" altLang="en-US" smtClean="0"/>
              <a:t>2021/10/4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3118A-57CE-425A-BF58-8D09CB2C5EA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D38D-6D50-4392-A9D9-9A2F9D8F40CF}" type="datetimeFigureOut">
              <a:rPr lang="zh-CN" altLang="en-US" smtClean="0"/>
              <a:t>2021/10/4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3118A-57CE-425A-BF58-8D09CB2C5EA3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D38D-6D50-4392-A9D9-9A2F9D8F40CF}" type="datetimeFigureOut">
              <a:rPr lang="zh-CN" altLang="en-US" smtClean="0"/>
              <a:t>2021/10/4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3118A-57CE-425A-BF58-8D09CB2C5EA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D38D-6D50-4392-A9D9-9A2F9D8F40CF}" type="datetimeFigureOut">
              <a:rPr lang="zh-CN" altLang="en-US" smtClean="0"/>
              <a:t>2021/10/4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3118A-57CE-425A-BF58-8D09CB2C5EA3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D38D-6D50-4392-A9D9-9A2F9D8F40CF}" type="datetimeFigureOut">
              <a:rPr lang="zh-CN" altLang="en-US" smtClean="0"/>
              <a:t>2021/10/4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3118A-57CE-425A-BF58-8D09CB2C5EA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D38D-6D50-4392-A9D9-9A2F9D8F40CF}" type="datetimeFigureOut">
              <a:rPr lang="zh-CN" altLang="en-US" smtClean="0"/>
              <a:t>2021/10/4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3118A-57CE-425A-BF58-8D09CB2C5EA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D38D-6D50-4392-A9D9-9A2F9D8F40CF}" type="datetimeFigureOut">
              <a:rPr lang="zh-CN" altLang="en-US" smtClean="0"/>
              <a:t>2021/10/4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3118A-57CE-425A-BF58-8D09CB2C5EA3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D38D-6D50-4392-A9D9-9A2F9D8F40CF}" type="datetimeFigureOut">
              <a:rPr lang="zh-CN" altLang="en-US" smtClean="0"/>
              <a:t>2021/10/4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3118A-57CE-425A-BF58-8D09CB2C5EA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93712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60512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8072" y="638132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988D38D-6D50-4392-A9D9-9A2F9D8F40CF}" type="datetimeFigureOut">
              <a:rPr lang="zh-CN" altLang="en-US" smtClean="0"/>
              <a:t>2021/10/4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19872" y="638132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10872" y="638132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68B3118A-57CE-425A-BF58-8D09CB2C5EA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1" name="Picture 2" descr="D:\研究生指导\崔言程\★毕业资料\NUDT校徽\国防科大校徽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246929"/>
            <a:ext cx="861318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rgbClr val="993300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emf"/><Relationship Id="rId4" Type="http://schemas.openxmlformats.org/officeDocument/2006/relationships/image" Target="../media/image27.png"/><Relationship Id="rId9" Type="http://schemas.openxmlformats.org/officeDocument/2006/relationships/image" Target="../media/image3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jpe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47700" y="1371600"/>
            <a:ext cx="7848600" cy="1927225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zh-CN" altLang="en-US" sz="4000" dirty="0">
                <a:latin typeface="方正兰亭粗黑简体" panose="02000000000000000000" pitchFamily="2" charset="-122"/>
                <a:ea typeface="方正兰亭粗黑简体" panose="02000000000000000000" pitchFamily="2" charset="-122"/>
              </a:rPr>
              <a:t>基于</a:t>
            </a:r>
            <a:r>
              <a:rPr lang="en-US" altLang="zh-CN" sz="4000" dirty="0">
                <a:latin typeface="方正兰亭粗黑简体" panose="02000000000000000000" pitchFamily="2" charset="-122"/>
                <a:ea typeface="方正兰亭粗黑简体" panose="02000000000000000000" pitchFamily="2" charset="-122"/>
              </a:rPr>
              <a:t>MOV</a:t>
            </a:r>
            <a:r>
              <a:rPr lang="zh-CN" altLang="en-US" sz="4000" dirty="0">
                <a:latin typeface="方正兰亭粗黑简体" panose="02000000000000000000" pitchFamily="2" charset="-122"/>
                <a:ea typeface="方正兰亭粗黑简体" panose="02000000000000000000" pitchFamily="2" charset="-122"/>
              </a:rPr>
              <a:t>的</a:t>
            </a:r>
            <a:r>
              <a:rPr lang="en-US" altLang="zh-CN" sz="4000" dirty="0">
                <a:latin typeface="方正兰亭粗黑简体" panose="02000000000000000000" pitchFamily="2" charset="-122"/>
                <a:ea typeface="方正兰亭粗黑简体" panose="02000000000000000000" pitchFamily="2" charset="-122"/>
              </a:rPr>
              <a:t>800</a:t>
            </a:r>
            <a:r>
              <a:rPr lang="zh-CN" altLang="en-US" sz="4000" dirty="0">
                <a:latin typeface="方正兰亭粗黑简体" panose="02000000000000000000" pitchFamily="2" charset="-122"/>
                <a:ea typeface="方正兰亭粗黑简体" panose="02000000000000000000" pitchFamily="2" charset="-122"/>
              </a:rPr>
              <a:t>纳秒吉瓦级</a:t>
            </a:r>
            <a:br>
              <a:rPr lang="en-US" altLang="zh-CN" sz="4000" dirty="0">
                <a:latin typeface="方正兰亭粗黑简体" panose="02000000000000000000" pitchFamily="2" charset="-122"/>
                <a:ea typeface="方正兰亭粗黑简体" panose="02000000000000000000" pitchFamily="2" charset="-122"/>
              </a:rPr>
            </a:br>
            <a:r>
              <a:rPr lang="zh-CN" altLang="en-US" sz="4000" dirty="0">
                <a:latin typeface="方正兰亭粗黑简体" panose="02000000000000000000" pitchFamily="2" charset="-122"/>
                <a:ea typeface="方正兰亭粗黑简体" panose="02000000000000000000" pitchFamily="2" charset="-122"/>
              </a:rPr>
              <a:t>脉冲驱动源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15616" y="3503104"/>
            <a:ext cx="6512768" cy="2660104"/>
          </a:xfrm>
        </p:spPr>
        <p:txBody>
          <a:bodyPr>
            <a:normAutofit fontScale="92500"/>
          </a:bodyPr>
          <a:lstStyle/>
          <a:p>
            <a:pPr algn="ctr"/>
            <a:r>
              <a:rPr lang="zh-CN" altLang="en-US" dirty="0">
                <a:latin typeface="方正兰亭黑简体" panose="02000000000000000000" pitchFamily="2" charset="-122"/>
                <a:ea typeface="方正兰亭黑简体" panose="02000000000000000000" pitchFamily="2" charset="-122"/>
              </a:rPr>
              <a:t>杨汉武</a:t>
            </a:r>
            <a:r>
              <a:rPr lang="en-US" altLang="zh-CN" dirty="0">
                <a:latin typeface="方正兰亭黑简体" panose="02000000000000000000" pitchFamily="2" charset="-122"/>
                <a:ea typeface="方正兰亭黑简体" panose="02000000000000000000" pitchFamily="2" charset="-122"/>
              </a:rPr>
              <a:t>*</a:t>
            </a:r>
            <a:r>
              <a:rPr lang="zh-CN" altLang="en-US" dirty="0">
                <a:latin typeface="方正兰亭黑简体" panose="02000000000000000000" pitchFamily="2" charset="-122"/>
                <a:ea typeface="方正兰亭黑简体" panose="02000000000000000000" pitchFamily="2" charset="-122"/>
              </a:rPr>
              <a:t>，高景明，张自成，荀涛，张慧博，葛行军</a:t>
            </a:r>
            <a:endParaRPr lang="en-US" altLang="zh-CN" dirty="0">
              <a:latin typeface="方正兰亭黑简体" panose="02000000000000000000" pitchFamily="2" charset="-122"/>
              <a:ea typeface="方正兰亭黑简体" panose="02000000000000000000" pitchFamily="2" charset="-122"/>
            </a:endParaRPr>
          </a:p>
          <a:p>
            <a:pPr algn="ctr"/>
            <a:r>
              <a:rPr lang="zh-CN" altLang="en-US" dirty="0">
                <a:latin typeface="方正兰亭黑简体" panose="02000000000000000000" pitchFamily="2" charset="-122"/>
                <a:ea typeface="方正兰亭黑简体" panose="02000000000000000000" pitchFamily="2" charset="-122"/>
              </a:rPr>
              <a:t>国防科技大学前沿交叉学科学院</a:t>
            </a:r>
            <a:r>
              <a:rPr lang="en-US" altLang="zh-CN" dirty="0">
                <a:latin typeface="方正兰亭黑简体" panose="02000000000000000000" pitchFamily="2" charset="-122"/>
                <a:ea typeface="方正兰亭黑简体" panose="02000000000000000000" pitchFamily="2" charset="-122"/>
              </a:rPr>
              <a:t>*yanghw@nudt.edu.cn</a:t>
            </a:r>
          </a:p>
          <a:p>
            <a:pPr algn="ctr"/>
            <a:endParaRPr lang="en-US" altLang="zh-CN" dirty="0">
              <a:latin typeface="方正兰亭黑简体" panose="02000000000000000000" pitchFamily="2" charset="-122"/>
              <a:ea typeface="方正兰亭黑简体" panose="02000000000000000000" pitchFamily="2" charset="-122"/>
            </a:endParaRPr>
          </a:p>
          <a:p>
            <a:pPr algn="ctr"/>
            <a:r>
              <a:rPr lang="zh-CN" altLang="en-US" dirty="0">
                <a:solidFill>
                  <a:schemeClr val="tx2">
                    <a:lumMod val="50000"/>
                  </a:schemeClr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</a:rPr>
              <a:t>第七届全国脉冲功率会议</a:t>
            </a:r>
            <a:endParaRPr lang="en-US" altLang="zh-CN" dirty="0">
              <a:solidFill>
                <a:schemeClr val="tx2">
                  <a:lumMod val="50000"/>
                </a:schemeClr>
              </a:solidFill>
              <a:latin typeface="方正兰亭黑简体" panose="02000000000000000000" pitchFamily="2" charset="-122"/>
              <a:ea typeface="方正兰亭黑简体" panose="02000000000000000000" pitchFamily="2" charset="-122"/>
            </a:endParaRPr>
          </a:p>
          <a:p>
            <a:pPr algn="ctr"/>
            <a:r>
              <a:rPr lang="zh-CN" altLang="en-US" dirty="0">
                <a:solidFill>
                  <a:schemeClr val="tx2">
                    <a:lumMod val="50000"/>
                  </a:schemeClr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</a:rPr>
              <a:t>重庆</a:t>
            </a:r>
            <a:r>
              <a:rPr lang="en-US" altLang="zh-CN" dirty="0">
                <a:solidFill>
                  <a:schemeClr val="tx2">
                    <a:lumMod val="50000"/>
                  </a:schemeClr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</a:rPr>
              <a:t>·2021.10</a:t>
            </a:r>
          </a:p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59642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带平顶补偿的滤波电路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60512"/>
            <a:ext cx="4546848" cy="4876800"/>
          </a:xfrm>
        </p:spPr>
        <p:txBody>
          <a:bodyPr/>
          <a:lstStyle/>
          <a:p>
            <a:pPr algn="just"/>
            <a:r>
              <a:rPr lang="zh-CN" altLang="en-US" dirty="0"/>
              <a:t>电压平顶衰落原因</a:t>
            </a:r>
            <a:endParaRPr lang="en-US" altLang="zh-CN" dirty="0"/>
          </a:p>
          <a:p>
            <a:pPr lvl="1" algn="just"/>
            <a:r>
              <a:rPr lang="en-US" altLang="zh-CN" dirty="0"/>
              <a:t>MOV</a:t>
            </a:r>
            <a:r>
              <a:rPr lang="zh-CN" altLang="en-US" dirty="0"/>
              <a:t>固有电感电子束负载阻抗逐步降低</a:t>
            </a:r>
            <a:endParaRPr lang="en-US" altLang="zh-CN" dirty="0"/>
          </a:p>
          <a:p>
            <a:pPr lvl="1" algn="just"/>
            <a:r>
              <a:rPr lang="zh-CN" altLang="en-US" dirty="0"/>
              <a:t>减小能量损耗</a:t>
            </a:r>
            <a:endParaRPr lang="en-US" altLang="zh-CN" dirty="0"/>
          </a:p>
          <a:p>
            <a:pPr algn="just"/>
            <a:r>
              <a:rPr lang="zh-CN" altLang="en-US" dirty="0"/>
              <a:t>对策</a:t>
            </a:r>
            <a:endParaRPr lang="en-US" altLang="zh-CN" dirty="0"/>
          </a:p>
          <a:p>
            <a:pPr lvl="1" algn="just"/>
            <a:r>
              <a:rPr lang="zh-CN" altLang="en-US" dirty="0"/>
              <a:t>利用网络综合方法，滤波网络输出电压逐步上升波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568" y="5949280"/>
            <a:ext cx="78488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/>
              <a:t>陆昊等：一种基于</a:t>
            </a:r>
            <a:r>
              <a:rPr lang="en-US" altLang="zh-CN" sz="1000" dirty="0"/>
              <a:t>MOV </a:t>
            </a:r>
            <a:r>
              <a:rPr lang="zh-CN" altLang="en-US" sz="1000" dirty="0"/>
              <a:t>的平顶补偿脉冲发生器设计</a:t>
            </a:r>
            <a:r>
              <a:rPr lang="en-US" altLang="zh-CN" sz="1000" dirty="0"/>
              <a:t>. </a:t>
            </a:r>
            <a:r>
              <a:rPr lang="zh-CN" altLang="en-US" sz="1000" dirty="0"/>
              <a:t>本次会议</a:t>
            </a:r>
            <a:r>
              <a:rPr lang="en-US" altLang="zh-CN" sz="1000" dirty="0"/>
              <a:t>. 2021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6BC78D2-5781-4323-8BD6-D1A45A141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368458"/>
            <a:ext cx="2950845" cy="1259840"/>
          </a:xfrm>
          <a:prstGeom prst="rect">
            <a:avLst/>
          </a:prstGeom>
          <a:noFill/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1DF4058-613D-49E8-81CC-EB29D8A2FA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3" y="2664665"/>
            <a:ext cx="3672408" cy="2898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57802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电路仿真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60512"/>
            <a:ext cx="3970784" cy="2500536"/>
          </a:xfrm>
        </p:spPr>
        <p:txBody>
          <a:bodyPr/>
          <a:lstStyle/>
          <a:p>
            <a:r>
              <a:rPr lang="en-US" altLang="zh-CN" dirty="0"/>
              <a:t>MOV</a:t>
            </a:r>
            <a:r>
              <a:rPr lang="zh-CN" altLang="en-US" dirty="0"/>
              <a:t>非线性电阻模型</a:t>
            </a:r>
            <a:endParaRPr lang="en-US" altLang="zh-CN" dirty="0"/>
          </a:p>
          <a:p>
            <a:r>
              <a:rPr lang="zh-CN" altLang="en-US" dirty="0"/>
              <a:t>滤波支路</a:t>
            </a:r>
            <a:endParaRPr lang="en-US" altLang="zh-CN" dirty="0"/>
          </a:p>
          <a:p>
            <a:r>
              <a:rPr lang="zh-CN" altLang="en-US" dirty="0"/>
              <a:t>陡化开关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983906"/>
            <a:ext cx="3728235" cy="147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83568" y="5949280"/>
            <a:ext cx="7848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Cui </a:t>
            </a:r>
            <a:r>
              <a:rPr lang="en-US" altLang="zh-CN" sz="1000" dirty="0" err="1"/>
              <a:t>Yancheng</a:t>
            </a:r>
            <a:r>
              <a:rPr lang="en-US" altLang="zh-CN" sz="1000" dirty="0"/>
              <a:t> et al. A Method of Creating the High-Voltage Circuit Model of Metal-Oxide Varistor for the Simulation of Square Pulse Forming [J]. IEEE Transactions on Circuits and Systems II: Express Briefs, 2019. </a:t>
            </a: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6326" y="404664"/>
            <a:ext cx="1443826" cy="110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404664"/>
            <a:ext cx="1446911" cy="110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304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13" b="4897"/>
          <a:stretch>
            <a:fillRect/>
          </a:stretch>
        </p:blipFill>
        <p:spPr bwMode="auto">
          <a:xfrm flipV="1">
            <a:off x="7668344" y="267419"/>
            <a:ext cx="1201858" cy="109309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CFF79740-5BFB-479E-8F8B-AE166607F5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21789" y="2035834"/>
            <a:ext cx="4318282" cy="1276709"/>
          </a:xfrm>
          <a:prstGeom prst="rect">
            <a:avLst/>
          </a:prstGeom>
        </p:spPr>
      </p:pic>
      <p:pic>
        <p:nvPicPr>
          <p:cNvPr id="9" name="图形 8">
            <a:extLst>
              <a:ext uri="{FF2B5EF4-FFF2-40B4-BE49-F238E27FC236}">
                <a16:creationId xmlns:a16="http://schemas.microsoft.com/office/drawing/2014/main" id="{7FCCBEBF-D404-401B-9046-616306C3A7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22152" y="3805668"/>
            <a:ext cx="4526705" cy="191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077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1741DD-3B6D-4270-A938-3CF2CA6E8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4. </a:t>
            </a:r>
            <a:r>
              <a:rPr lang="zh-CN" altLang="en-US" dirty="0"/>
              <a:t>实验及结果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93068AF-95AA-4B2B-A30E-70013DFB5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60512"/>
            <a:ext cx="3394720" cy="4876800"/>
          </a:xfrm>
        </p:spPr>
        <p:txBody>
          <a:bodyPr/>
          <a:lstStyle/>
          <a:p>
            <a:r>
              <a:rPr lang="zh-CN" altLang="en-US" dirty="0"/>
              <a:t>利用原有</a:t>
            </a:r>
            <a:r>
              <a:rPr lang="en-US" altLang="zh-CN" dirty="0"/>
              <a:t>Marx</a:t>
            </a:r>
            <a:r>
              <a:rPr lang="zh-CN" altLang="en-US" dirty="0"/>
              <a:t>发生器</a:t>
            </a:r>
            <a:endParaRPr lang="en-US" altLang="zh-CN" dirty="0"/>
          </a:p>
          <a:p>
            <a:r>
              <a:rPr lang="zh-CN" altLang="en-US" dirty="0"/>
              <a:t>气体绝缘</a:t>
            </a:r>
            <a:r>
              <a:rPr lang="en-US" altLang="zh-CN" dirty="0"/>
              <a:t>MOV</a:t>
            </a:r>
            <a:r>
              <a:rPr lang="zh-CN" altLang="en-US" dirty="0"/>
              <a:t>段</a:t>
            </a:r>
            <a:endParaRPr lang="en-US" altLang="zh-CN" dirty="0"/>
          </a:p>
          <a:p>
            <a:r>
              <a:rPr lang="zh-CN" altLang="en-US" dirty="0"/>
              <a:t>二极管真空界面</a:t>
            </a:r>
            <a:endParaRPr lang="en-US" altLang="zh-CN" dirty="0"/>
          </a:p>
          <a:p>
            <a:r>
              <a:rPr lang="zh-CN" altLang="en-US" dirty="0"/>
              <a:t>脉冲磁场</a:t>
            </a:r>
            <a:endParaRPr lang="en-US" altLang="zh-CN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844E061-03E4-4415-B47F-E41BDC001E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01" r="48634"/>
          <a:stretch/>
        </p:blipFill>
        <p:spPr>
          <a:xfrm>
            <a:off x="3661499" y="1772816"/>
            <a:ext cx="5040560" cy="424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02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MOV</a:t>
            </a:r>
            <a:r>
              <a:rPr lang="zh-CN" altLang="en-US" dirty="0"/>
              <a:t>组件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60512"/>
            <a:ext cx="4042792" cy="2572544"/>
          </a:xfrm>
        </p:spPr>
        <p:txBody>
          <a:bodyPr/>
          <a:lstStyle/>
          <a:p>
            <a:r>
              <a:rPr lang="zh-CN" altLang="en-US" dirty="0"/>
              <a:t>折叠</a:t>
            </a:r>
            <a:r>
              <a:rPr lang="en-US" altLang="zh-CN" dirty="0"/>
              <a:t>MOV</a:t>
            </a:r>
            <a:r>
              <a:rPr lang="zh-CN" altLang="en-US" dirty="0"/>
              <a:t>组件</a:t>
            </a:r>
            <a:endParaRPr lang="en-US" altLang="zh-CN" dirty="0"/>
          </a:p>
          <a:p>
            <a:pPr lvl="1"/>
            <a:r>
              <a:rPr lang="zh-CN" altLang="en-US" dirty="0"/>
              <a:t>多个</a:t>
            </a:r>
            <a:r>
              <a:rPr lang="en-US" altLang="zh-CN" dirty="0"/>
              <a:t>MOV</a:t>
            </a:r>
            <a:r>
              <a:rPr lang="zh-CN" altLang="en-US" dirty="0"/>
              <a:t>总长超</a:t>
            </a:r>
            <a:r>
              <a:rPr lang="en-US" altLang="zh-CN" dirty="0"/>
              <a:t>1m</a:t>
            </a:r>
          </a:p>
          <a:p>
            <a:pPr lvl="1"/>
            <a:r>
              <a:rPr lang="zh-CN" altLang="en-US" dirty="0"/>
              <a:t>折叠结构：降低结构电感</a:t>
            </a:r>
            <a:endParaRPr lang="en-US" altLang="zh-CN" dirty="0"/>
          </a:p>
          <a:p>
            <a:pPr lvl="2"/>
            <a:r>
              <a:rPr lang="en-US" altLang="zh-CN" dirty="0"/>
              <a:t>&lt;400 </a:t>
            </a:r>
            <a:r>
              <a:rPr lang="en-US" altLang="zh-CN" dirty="0" err="1"/>
              <a:t>nH</a:t>
            </a:r>
            <a:endParaRPr lang="en-US" altLang="zh-CN" dirty="0"/>
          </a:p>
          <a:p>
            <a:r>
              <a:rPr lang="zh-CN" altLang="en-US" dirty="0"/>
              <a:t>渐开线结构</a:t>
            </a:r>
            <a:endParaRPr lang="en-US" altLang="zh-CN" dirty="0"/>
          </a:p>
          <a:p>
            <a:pPr lvl="1"/>
            <a:r>
              <a:rPr lang="zh-CN" altLang="en-US" dirty="0"/>
              <a:t>提高绝缘</a:t>
            </a:r>
            <a:endParaRPr lang="en-US" altLang="zh-CN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2D0642E-49CB-4C22-8EC4-15BF906E52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35" r="41806"/>
          <a:stretch/>
        </p:blipFill>
        <p:spPr>
          <a:xfrm>
            <a:off x="5101208" y="1268568"/>
            <a:ext cx="4042792" cy="2432720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4E031B51-917A-4DEF-A75D-F5B8F8F8E777}"/>
              </a:ext>
            </a:extLst>
          </p:cNvPr>
          <p:cNvGrpSpPr>
            <a:grpSpLocks noChangeAspect="1"/>
          </p:cNvGrpSpPr>
          <p:nvPr/>
        </p:nvGrpSpPr>
        <p:grpSpPr>
          <a:xfrm>
            <a:off x="5690842" y="3906297"/>
            <a:ext cx="2769590" cy="2590632"/>
            <a:chOff x="2667000" y="4149080"/>
            <a:chExt cx="1905000" cy="18288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AF51367-6C76-4D89-824D-1DDE7A612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67000" y="4149080"/>
              <a:ext cx="1905000" cy="1828800"/>
            </a:xfrm>
            <a:prstGeom prst="rect">
              <a:avLst/>
            </a:prstGeom>
          </p:spPr>
        </p:pic>
        <p:sp>
          <p:nvSpPr>
            <p:cNvPr id="12" name="弧形 11">
              <a:extLst>
                <a:ext uri="{FF2B5EF4-FFF2-40B4-BE49-F238E27FC236}">
                  <a16:creationId xmlns:a16="http://schemas.microsoft.com/office/drawing/2014/main" id="{C06A0E3A-3052-42B2-B6B9-CD747C6D8E10}"/>
                </a:ext>
              </a:extLst>
            </p:cNvPr>
            <p:cNvSpPr/>
            <p:nvPr/>
          </p:nvSpPr>
          <p:spPr>
            <a:xfrm>
              <a:off x="3204844" y="4653136"/>
              <a:ext cx="935107" cy="1008112"/>
            </a:xfrm>
            <a:prstGeom prst="arc">
              <a:avLst>
                <a:gd name="adj1" fmla="val 2520845"/>
                <a:gd name="adj2" fmla="val 17147067"/>
              </a:avLst>
            </a:prstGeom>
            <a:ln w="28575">
              <a:solidFill>
                <a:srgbClr val="FF0000"/>
              </a:solidFill>
              <a:prstDash val="sysDot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982872CF-2672-402A-9FE5-1E80D2F9F736}"/>
              </a:ext>
            </a:extLst>
          </p:cNvPr>
          <p:cNvGrpSpPr/>
          <p:nvPr/>
        </p:nvGrpSpPr>
        <p:grpSpPr>
          <a:xfrm>
            <a:off x="508905" y="3933056"/>
            <a:ext cx="4600810" cy="2661126"/>
            <a:chOff x="767409" y="3883254"/>
            <a:chExt cx="5999648" cy="3150338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650A460D-F95C-4C7C-90F6-FF9AA0584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75720" y="3883254"/>
              <a:ext cx="3191337" cy="2626852"/>
            </a:xfrm>
            <a:prstGeom prst="rect">
              <a:avLst/>
            </a:prstGeom>
          </p:spPr>
        </p:pic>
        <p:sp>
          <p:nvSpPr>
            <p:cNvPr id="15" name="标注: 线形(无边框) 14">
              <a:extLst>
                <a:ext uri="{FF2B5EF4-FFF2-40B4-BE49-F238E27FC236}">
                  <a16:creationId xmlns:a16="http://schemas.microsoft.com/office/drawing/2014/main" id="{C3FB2D0C-44C7-4A61-8B90-0FD264D73992}"/>
                </a:ext>
              </a:extLst>
            </p:cNvPr>
            <p:cNvSpPr/>
            <p:nvPr/>
          </p:nvSpPr>
          <p:spPr>
            <a:xfrm>
              <a:off x="2351584" y="6237312"/>
              <a:ext cx="2207737" cy="796280"/>
            </a:xfrm>
            <a:prstGeom prst="callout1">
              <a:avLst>
                <a:gd name="adj1" fmla="val 41332"/>
                <a:gd name="adj2" fmla="val 62248"/>
                <a:gd name="adj3" fmla="val -133418"/>
                <a:gd name="adj4" fmla="val 150618"/>
              </a:avLst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Sharpening switch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6" name="标注: 线形(无边框) 15">
              <a:extLst>
                <a:ext uri="{FF2B5EF4-FFF2-40B4-BE49-F238E27FC236}">
                  <a16:creationId xmlns:a16="http://schemas.microsoft.com/office/drawing/2014/main" id="{1E367A9C-C623-4D59-9C11-D2F87CF28071}"/>
                </a:ext>
              </a:extLst>
            </p:cNvPr>
            <p:cNvSpPr/>
            <p:nvPr/>
          </p:nvSpPr>
          <p:spPr>
            <a:xfrm>
              <a:off x="4295800" y="6237312"/>
              <a:ext cx="2207737" cy="796280"/>
            </a:xfrm>
            <a:prstGeom prst="callout1">
              <a:avLst>
                <a:gd name="adj1" fmla="val 29415"/>
                <a:gd name="adj2" fmla="val 52480"/>
                <a:gd name="adj3" fmla="val -136668"/>
                <a:gd name="adj4" fmla="val 92399"/>
              </a:avLst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Vacuum interface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7" name="标注: 线形(无边框) 16">
              <a:extLst>
                <a:ext uri="{FF2B5EF4-FFF2-40B4-BE49-F238E27FC236}">
                  <a16:creationId xmlns:a16="http://schemas.microsoft.com/office/drawing/2014/main" id="{C5D7B465-7A39-43B0-AEDA-55A1916BEF82}"/>
                </a:ext>
              </a:extLst>
            </p:cNvPr>
            <p:cNvSpPr/>
            <p:nvPr/>
          </p:nvSpPr>
          <p:spPr>
            <a:xfrm>
              <a:off x="767409" y="4077072"/>
              <a:ext cx="2556284" cy="796280"/>
            </a:xfrm>
            <a:prstGeom prst="callout1">
              <a:avLst>
                <a:gd name="adj1" fmla="val 67332"/>
                <a:gd name="adj2" fmla="val 61857"/>
                <a:gd name="adj3" fmla="val 122250"/>
                <a:gd name="adj4" fmla="val 118773"/>
              </a:avLst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Connection to LC filter</a:t>
              </a:r>
            </a:p>
          </p:txBody>
        </p:sp>
        <p:sp>
          <p:nvSpPr>
            <p:cNvPr id="18" name="标注: 线形(无边框) 17">
              <a:extLst>
                <a:ext uri="{FF2B5EF4-FFF2-40B4-BE49-F238E27FC236}">
                  <a16:creationId xmlns:a16="http://schemas.microsoft.com/office/drawing/2014/main" id="{0B4CEB6D-F0B3-4131-B7C4-DB9A1A70902F}"/>
                </a:ext>
              </a:extLst>
            </p:cNvPr>
            <p:cNvSpPr/>
            <p:nvPr/>
          </p:nvSpPr>
          <p:spPr>
            <a:xfrm>
              <a:off x="814518" y="5317656"/>
              <a:ext cx="2689194" cy="796280"/>
            </a:xfrm>
            <a:prstGeom prst="callout1">
              <a:avLst>
                <a:gd name="adj1" fmla="val 35915"/>
                <a:gd name="adj2" fmla="val 52408"/>
                <a:gd name="adj3" fmla="val -19667"/>
                <a:gd name="adj4" fmla="val 144757"/>
              </a:avLst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High voltage center stalk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9" name="Picture 3">
            <a:extLst>
              <a:ext uri="{FF2B5EF4-FFF2-40B4-BE49-F238E27FC236}">
                <a16:creationId xmlns:a16="http://schemas.microsoft.com/office/drawing/2014/main" id="{CA58FDE0-5DDA-4D85-B935-34A8CC2D8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9278" y="1425608"/>
            <a:ext cx="825444" cy="2275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1516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2CC685-B5E6-4BEE-B76C-030FE99B1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LC</a:t>
            </a:r>
            <a:r>
              <a:rPr lang="zh-CN" altLang="en-US" dirty="0"/>
              <a:t>滤波支路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DD0B34C-CFD5-41A2-A22C-69ADE1071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60512"/>
            <a:ext cx="4114800" cy="4876800"/>
          </a:xfrm>
        </p:spPr>
        <p:txBody>
          <a:bodyPr/>
          <a:lstStyle/>
          <a:p>
            <a:r>
              <a:rPr lang="zh-CN" altLang="en-US" dirty="0"/>
              <a:t>充电时电容被电感短路，放电时电容有电压</a:t>
            </a:r>
            <a:endParaRPr lang="en-US" altLang="zh-CN" dirty="0"/>
          </a:p>
          <a:p>
            <a:pPr lvl="1"/>
            <a:r>
              <a:rPr lang="zh-CN" altLang="en-US" dirty="0"/>
              <a:t>多个电容串联，耐压</a:t>
            </a:r>
            <a:r>
              <a:rPr lang="en-US" altLang="zh-CN" dirty="0"/>
              <a:t>200 kV</a:t>
            </a:r>
          </a:p>
          <a:p>
            <a:pPr lvl="1"/>
            <a:r>
              <a:rPr lang="en-US" altLang="zh-CN" dirty="0"/>
              <a:t>4.4 </a:t>
            </a:r>
            <a:r>
              <a:rPr lang="en-US" altLang="zh-CN" dirty="0" err="1"/>
              <a:t>nF</a:t>
            </a:r>
            <a:endParaRPr lang="en-US" altLang="zh-CN" dirty="0"/>
          </a:p>
          <a:p>
            <a:r>
              <a:rPr lang="zh-CN" altLang="en-US" dirty="0"/>
              <a:t>电感</a:t>
            </a:r>
            <a:r>
              <a:rPr lang="en-US" altLang="zh-CN" dirty="0"/>
              <a:t>2.9 </a:t>
            </a:r>
            <a:r>
              <a:rPr lang="en-US" altLang="zh-CN" dirty="0" err="1"/>
              <a:t>uH</a:t>
            </a:r>
            <a:endParaRPr lang="en-US" altLang="zh-CN" dirty="0"/>
          </a:p>
          <a:p>
            <a:r>
              <a:rPr lang="zh-CN" altLang="en-US" dirty="0"/>
              <a:t>变压器油绝缘</a:t>
            </a:r>
            <a:endParaRPr lang="en-US" altLang="zh-CN" dirty="0"/>
          </a:p>
          <a:p>
            <a:r>
              <a:rPr lang="zh-CN" altLang="en-US" dirty="0"/>
              <a:t>结构紧凑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4066BBA-1566-4B8C-AFB6-FFCD70C1F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2060848"/>
            <a:ext cx="3489628" cy="320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092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DB04EF-82D8-41AC-B0D6-EAB0F6228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二极管负载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AA458B4-F7D3-40F8-816F-74C8A050D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导引磁场</a:t>
            </a:r>
            <a:endParaRPr lang="en-US" altLang="zh-CN" dirty="0"/>
          </a:p>
          <a:p>
            <a:r>
              <a:rPr lang="zh-CN" altLang="en-US" dirty="0"/>
              <a:t>真空绝缘界面</a:t>
            </a:r>
            <a:endParaRPr lang="en-US" altLang="zh-CN" dirty="0"/>
          </a:p>
          <a:p>
            <a:pPr lvl="1"/>
            <a:r>
              <a:rPr lang="zh-CN" altLang="en-US" dirty="0"/>
              <a:t>降低沿面闪络概率</a:t>
            </a:r>
            <a:endParaRPr lang="en-US" altLang="zh-CN" dirty="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99EA3EFB-9136-4FF5-80A0-572EE34D5B04}"/>
              </a:ext>
            </a:extLst>
          </p:cNvPr>
          <p:cNvSpPr txBox="1"/>
          <p:nvPr/>
        </p:nvSpPr>
        <p:spPr>
          <a:xfrm>
            <a:off x="683568" y="5949280"/>
            <a:ext cx="78488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000" dirty="0"/>
              <a:t>杨汉武，荀涛，张自成，高景明</a:t>
            </a:r>
            <a:r>
              <a:rPr lang="en-US" altLang="zh-CN" sz="1000" dirty="0"/>
              <a:t>. </a:t>
            </a:r>
            <a:r>
              <a:rPr lang="zh-CN" altLang="en-US" sz="1000" dirty="0"/>
              <a:t>微秒长脉冲有磁场高功率微波二极管真空界面设计</a:t>
            </a:r>
            <a:r>
              <a:rPr lang="en-US" altLang="zh-CN" sz="1000" dirty="0"/>
              <a:t>. </a:t>
            </a:r>
            <a:r>
              <a:rPr lang="zh-CN" altLang="en-US" sz="1000" dirty="0"/>
              <a:t>本次会议</a:t>
            </a:r>
            <a:endParaRPr lang="en-US" altLang="zh-CN" sz="100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90D0E59-F9FC-4F14-AC0B-F27385C761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194"/>
          <a:stretch/>
        </p:blipFill>
        <p:spPr>
          <a:xfrm>
            <a:off x="3707904" y="1360512"/>
            <a:ext cx="4690428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237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A3B280-D2B8-466B-ABB7-9E57B1A02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导引磁场的影响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F2C7A51-0B33-4906-B874-35BD162F2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60512"/>
            <a:ext cx="3466728" cy="4876800"/>
          </a:xfrm>
        </p:spPr>
        <p:txBody>
          <a:bodyPr/>
          <a:lstStyle/>
          <a:p>
            <a:r>
              <a:rPr lang="zh-CN" altLang="en-US" dirty="0"/>
              <a:t>阴极和漂移管区电子不应轰击到绝缘界面</a:t>
            </a:r>
            <a:endParaRPr lang="en-US" altLang="zh-CN" dirty="0"/>
          </a:p>
          <a:p>
            <a:r>
              <a:rPr lang="zh-CN" altLang="en-US" dirty="0"/>
              <a:t>左侧阴极杆表面发射有可能，但表面场强较低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9B7388AA-5677-494C-84DB-337D3C41B903}"/>
              </a:ext>
            </a:extLst>
          </p:cNvPr>
          <p:cNvGrpSpPr/>
          <p:nvPr/>
        </p:nvGrpSpPr>
        <p:grpSpPr>
          <a:xfrm>
            <a:off x="321429" y="3861048"/>
            <a:ext cx="8822571" cy="2611736"/>
            <a:chOff x="321429" y="3861048"/>
            <a:chExt cx="8822571" cy="2611736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B92E2333-1050-4591-A9FF-6B352C676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21429" y="3861048"/>
              <a:ext cx="8822571" cy="2611736"/>
            </a:xfrm>
            <a:prstGeom prst="rect">
              <a:avLst/>
            </a:prstGeom>
          </p:spPr>
        </p:pic>
        <p:sp>
          <p:nvSpPr>
            <p:cNvPr id="6" name="任意多边形: 形状 5">
              <a:extLst>
                <a:ext uri="{FF2B5EF4-FFF2-40B4-BE49-F238E27FC236}">
                  <a16:creationId xmlns:a16="http://schemas.microsoft.com/office/drawing/2014/main" id="{828A8F8C-37D5-4F75-869B-26ABAC3F2AEF}"/>
                </a:ext>
              </a:extLst>
            </p:cNvPr>
            <p:cNvSpPr/>
            <p:nvPr/>
          </p:nvSpPr>
          <p:spPr>
            <a:xfrm>
              <a:off x="4211960" y="5229200"/>
              <a:ext cx="1303655" cy="158750"/>
            </a:xfrm>
            <a:custGeom>
              <a:avLst/>
              <a:gdLst>
                <a:gd name="connsiteX0" fmla="*/ 0 w 1892385"/>
                <a:gd name="connsiteY0" fmla="*/ 3028 h 224058"/>
                <a:gd name="connsiteX1" fmla="*/ 0 w 1892385"/>
                <a:gd name="connsiteY1" fmla="*/ 145335 h 224058"/>
                <a:gd name="connsiteX2" fmla="*/ 426922 w 1892385"/>
                <a:gd name="connsiteY2" fmla="*/ 145335 h 224058"/>
                <a:gd name="connsiteX3" fmla="*/ 599508 w 1892385"/>
                <a:gd name="connsiteY3" fmla="*/ 211947 h 224058"/>
                <a:gd name="connsiteX4" fmla="*/ 850816 w 1892385"/>
                <a:gd name="connsiteY4" fmla="*/ 211947 h 224058"/>
                <a:gd name="connsiteX5" fmla="*/ 984040 w 1892385"/>
                <a:gd name="connsiteY5" fmla="*/ 136252 h 224058"/>
                <a:gd name="connsiteX6" fmla="*/ 1283794 w 1892385"/>
                <a:gd name="connsiteY6" fmla="*/ 136252 h 224058"/>
                <a:gd name="connsiteX7" fmla="*/ 1489685 w 1892385"/>
                <a:gd name="connsiteY7" fmla="*/ 224058 h 224058"/>
                <a:gd name="connsiteX8" fmla="*/ 1750077 w 1892385"/>
                <a:gd name="connsiteY8" fmla="*/ 224058 h 224058"/>
                <a:gd name="connsiteX9" fmla="*/ 1892385 w 1892385"/>
                <a:gd name="connsiteY9" fmla="*/ 139280 h 224058"/>
                <a:gd name="connsiteX10" fmla="*/ 1892385 w 1892385"/>
                <a:gd name="connsiteY10" fmla="*/ 0 h 224058"/>
                <a:gd name="connsiteX11" fmla="*/ 0 w 1892385"/>
                <a:gd name="connsiteY11" fmla="*/ 3028 h 224058"/>
                <a:gd name="connsiteX0" fmla="*/ 0 w 1892385"/>
                <a:gd name="connsiteY0" fmla="*/ 3028 h 224058"/>
                <a:gd name="connsiteX1" fmla="*/ 0 w 1892385"/>
                <a:gd name="connsiteY1" fmla="*/ 145335 h 224058"/>
                <a:gd name="connsiteX2" fmla="*/ 426922 w 1892385"/>
                <a:gd name="connsiteY2" fmla="*/ 145335 h 224058"/>
                <a:gd name="connsiteX3" fmla="*/ 599508 w 1892385"/>
                <a:gd name="connsiteY3" fmla="*/ 211947 h 224058"/>
                <a:gd name="connsiteX4" fmla="*/ 850816 w 1892385"/>
                <a:gd name="connsiteY4" fmla="*/ 211947 h 224058"/>
                <a:gd name="connsiteX5" fmla="*/ 984040 w 1892385"/>
                <a:gd name="connsiteY5" fmla="*/ 136252 h 224058"/>
                <a:gd name="connsiteX6" fmla="*/ 1283794 w 1892385"/>
                <a:gd name="connsiteY6" fmla="*/ 136252 h 224058"/>
                <a:gd name="connsiteX7" fmla="*/ 1489685 w 1892385"/>
                <a:gd name="connsiteY7" fmla="*/ 175938 h 224058"/>
                <a:gd name="connsiteX8" fmla="*/ 1750077 w 1892385"/>
                <a:gd name="connsiteY8" fmla="*/ 224058 h 224058"/>
                <a:gd name="connsiteX9" fmla="*/ 1892385 w 1892385"/>
                <a:gd name="connsiteY9" fmla="*/ 139280 h 224058"/>
                <a:gd name="connsiteX10" fmla="*/ 1892385 w 1892385"/>
                <a:gd name="connsiteY10" fmla="*/ 0 h 224058"/>
                <a:gd name="connsiteX11" fmla="*/ 0 w 1892385"/>
                <a:gd name="connsiteY11" fmla="*/ 3028 h 224058"/>
                <a:gd name="connsiteX0" fmla="*/ 0 w 1892385"/>
                <a:gd name="connsiteY0" fmla="*/ 3028 h 211946"/>
                <a:gd name="connsiteX1" fmla="*/ 0 w 1892385"/>
                <a:gd name="connsiteY1" fmla="*/ 145335 h 211946"/>
                <a:gd name="connsiteX2" fmla="*/ 426922 w 1892385"/>
                <a:gd name="connsiteY2" fmla="*/ 145335 h 211946"/>
                <a:gd name="connsiteX3" fmla="*/ 599508 w 1892385"/>
                <a:gd name="connsiteY3" fmla="*/ 211947 h 211946"/>
                <a:gd name="connsiteX4" fmla="*/ 850816 w 1892385"/>
                <a:gd name="connsiteY4" fmla="*/ 211947 h 211946"/>
                <a:gd name="connsiteX5" fmla="*/ 984040 w 1892385"/>
                <a:gd name="connsiteY5" fmla="*/ 136252 h 211946"/>
                <a:gd name="connsiteX6" fmla="*/ 1283794 w 1892385"/>
                <a:gd name="connsiteY6" fmla="*/ 136252 h 211946"/>
                <a:gd name="connsiteX7" fmla="*/ 1489685 w 1892385"/>
                <a:gd name="connsiteY7" fmla="*/ 175938 h 211946"/>
                <a:gd name="connsiteX8" fmla="*/ 1768882 w 1892385"/>
                <a:gd name="connsiteY8" fmla="*/ 175938 h 211946"/>
                <a:gd name="connsiteX9" fmla="*/ 1892385 w 1892385"/>
                <a:gd name="connsiteY9" fmla="*/ 139280 h 211946"/>
                <a:gd name="connsiteX10" fmla="*/ 1892385 w 1892385"/>
                <a:gd name="connsiteY10" fmla="*/ 0 h 211946"/>
                <a:gd name="connsiteX11" fmla="*/ 0 w 1892385"/>
                <a:gd name="connsiteY11" fmla="*/ 3028 h 211946"/>
                <a:gd name="connsiteX0" fmla="*/ 0 w 1892385"/>
                <a:gd name="connsiteY0" fmla="*/ 3028 h 211948"/>
                <a:gd name="connsiteX1" fmla="*/ 0 w 1892385"/>
                <a:gd name="connsiteY1" fmla="*/ 145335 h 211948"/>
                <a:gd name="connsiteX2" fmla="*/ 426922 w 1892385"/>
                <a:gd name="connsiteY2" fmla="*/ 145335 h 211948"/>
                <a:gd name="connsiteX3" fmla="*/ 599508 w 1892385"/>
                <a:gd name="connsiteY3" fmla="*/ 211947 h 211948"/>
                <a:gd name="connsiteX4" fmla="*/ 848466 w 1892385"/>
                <a:gd name="connsiteY4" fmla="*/ 176122 h 211948"/>
                <a:gd name="connsiteX5" fmla="*/ 984040 w 1892385"/>
                <a:gd name="connsiteY5" fmla="*/ 136252 h 211948"/>
                <a:gd name="connsiteX6" fmla="*/ 1283794 w 1892385"/>
                <a:gd name="connsiteY6" fmla="*/ 136252 h 211948"/>
                <a:gd name="connsiteX7" fmla="*/ 1489685 w 1892385"/>
                <a:gd name="connsiteY7" fmla="*/ 175938 h 211948"/>
                <a:gd name="connsiteX8" fmla="*/ 1768882 w 1892385"/>
                <a:gd name="connsiteY8" fmla="*/ 175938 h 211948"/>
                <a:gd name="connsiteX9" fmla="*/ 1892385 w 1892385"/>
                <a:gd name="connsiteY9" fmla="*/ 139280 h 211948"/>
                <a:gd name="connsiteX10" fmla="*/ 1892385 w 1892385"/>
                <a:gd name="connsiteY10" fmla="*/ 0 h 211948"/>
                <a:gd name="connsiteX11" fmla="*/ 0 w 1892385"/>
                <a:gd name="connsiteY11" fmla="*/ 3028 h 211948"/>
                <a:gd name="connsiteX0" fmla="*/ 0 w 1892385"/>
                <a:gd name="connsiteY0" fmla="*/ 3028 h 176123"/>
                <a:gd name="connsiteX1" fmla="*/ 0 w 1892385"/>
                <a:gd name="connsiteY1" fmla="*/ 145335 h 176123"/>
                <a:gd name="connsiteX2" fmla="*/ 426922 w 1892385"/>
                <a:gd name="connsiteY2" fmla="*/ 145335 h 176123"/>
                <a:gd name="connsiteX3" fmla="*/ 597158 w 1892385"/>
                <a:gd name="connsiteY3" fmla="*/ 176124 h 176123"/>
                <a:gd name="connsiteX4" fmla="*/ 848466 w 1892385"/>
                <a:gd name="connsiteY4" fmla="*/ 176122 h 176123"/>
                <a:gd name="connsiteX5" fmla="*/ 984040 w 1892385"/>
                <a:gd name="connsiteY5" fmla="*/ 136252 h 176123"/>
                <a:gd name="connsiteX6" fmla="*/ 1283794 w 1892385"/>
                <a:gd name="connsiteY6" fmla="*/ 136252 h 176123"/>
                <a:gd name="connsiteX7" fmla="*/ 1489685 w 1892385"/>
                <a:gd name="connsiteY7" fmla="*/ 175938 h 176123"/>
                <a:gd name="connsiteX8" fmla="*/ 1768882 w 1892385"/>
                <a:gd name="connsiteY8" fmla="*/ 175938 h 176123"/>
                <a:gd name="connsiteX9" fmla="*/ 1892385 w 1892385"/>
                <a:gd name="connsiteY9" fmla="*/ 139280 h 176123"/>
                <a:gd name="connsiteX10" fmla="*/ 1892385 w 1892385"/>
                <a:gd name="connsiteY10" fmla="*/ 0 h 176123"/>
                <a:gd name="connsiteX11" fmla="*/ 0 w 1892385"/>
                <a:gd name="connsiteY11" fmla="*/ 3028 h 176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92385" h="176123">
                  <a:moveTo>
                    <a:pt x="0" y="3028"/>
                  </a:moveTo>
                  <a:lnTo>
                    <a:pt x="0" y="145335"/>
                  </a:lnTo>
                  <a:lnTo>
                    <a:pt x="426922" y="145335"/>
                  </a:lnTo>
                  <a:lnTo>
                    <a:pt x="597158" y="176124"/>
                  </a:lnTo>
                  <a:lnTo>
                    <a:pt x="848466" y="176122"/>
                  </a:lnTo>
                  <a:lnTo>
                    <a:pt x="984040" y="136252"/>
                  </a:lnTo>
                  <a:lnTo>
                    <a:pt x="1283794" y="136252"/>
                  </a:lnTo>
                  <a:lnTo>
                    <a:pt x="1489685" y="175938"/>
                  </a:lnTo>
                  <a:lnTo>
                    <a:pt x="1768882" y="175938"/>
                  </a:lnTo>
                  <a:lnTo>
                    <a:pt x="1892385" y="139280"/>
                  </a:lnTo>
                  <a:lnTo>
                    <a:pt x="1892385" y="0"/>
                  </a:lnTo>
                  <a:lnTo>
                    <a:pt x="0" y="3028"/>
                  </a:lnTo>
                  <a:close/>
                </a:path>
              </a:pathLst>
            </a:cu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</p:grpSp>
      <p:sp>
        <p:nvSpPr>
          <p:cNvPr id="8" name="标注: 弯曲线形 7">
            <a:extLst>
              <a:ext uri="{FF2B5EF4-FFF2-40B4-BE49-F238E27FC236}">
                <a16:creationId xmlns:a16="http://schemas.microsoft.com/office/drawing/2014/main" id="{77A0EE66-39D8-402A-A042-96F396248C58}"/>
              </a:ext>
            </a:extLst>
          </p:cNvPr>
          <p:cNvSpPr/>
          <p:nvPr/>
        </p:nvSpPr>
        <p:spPr>
          <a:xfrm>
            <a:off x="5920078" y="1412776"/>
            <a:ext cx="2736304" cy="504056"/>
          </a:xfrm>
          <a:prstGeom prst="borderCallout2">
            <a:avLst>
              <a:gd name="adj1" fmla="val 47844"/>
              <a:gd name="adj2" fmla="val -1397"/>
              <a:gd name="adj3" fmla="val 47844"/>
              <a:gd name="adj4" fmla="val -14460"/>
              <a:gd name="adj5" fmla="val 542062"/>
              <a:gd name="adj6" fmla="val -94271"/>
            </a:avLst>
          </a:prstGeom>
          <a:noFill/>
          <a:ln>
            <a:solidFill>
              <a:srgbClr val="0070C0"/>
            </a:solidFill>
            <a:headEnd type="none" w="med" len="med"/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无</a:t>
            </a:r>
            <a:r>
              <a:rPr lang="en-US" altLang="zh-CN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SWS</a:t>
            </a:r>
            <a:r>
              <a:rPr lang="zh-CN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电子束轨迹边界</a:t>
            </a:r>
          </a:p>
        </p:txBody>
      </p:sp>
      <p:sp>
        <p:nvSpPr>
          <p:cNvPr id="9" name="标注: 弯曲线形 8">
            <a:extLst>
              <a:ext uri="{FF2B5EF4-FFF2-40B4-BE49-F238E27FC236}">
                <a16:creationId xmlns:a16="http://schemas.microsoft.com/office/drawing/2014/main" id="{6A8525CB-F5EE-4708-A1D9-52655C8AE472}"/>
              </a:ext>
            </a:extLst>
          </p:cNvPr>
          <p:cNvSpPr/>
          <p:nvPr/>
        </p:nvSpPr>
        <p:spPr>
          <a:xfrm>
            <a:off x="5920078" y="1977547"/>
            <a:ext cx="2736304" cy="504056"/>
          </a:xfrm>
          <a:prstGeom prst="borderCallout2">
            <a:avLst>
              <a:gd name="adj1" fmla="val 47844"/>
              <a:gd name="adj2" fmla="val -1397"/>
              <a:gd name="adj3" fmla="val 47844"/>
              <a:gd name="adj4" fmla="val -14460"/>
              <a:gd name="adj5" fmla="val 542062"/>
              <a:gd name="adj6" fmla="val -94271"/>
            </a:avLst>
          </a:prstGeom>
          <a:noFill/>
          <a:ln>
            <a:solidFill>
              <a:srgbClr val="0070C0"/>
            </a:solidFill>
            <a:headEnd type="none" w="med" len="med"/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有</a:t>
            </a:r>
            <a:r>
              <a:rPr lang="en-US" altLang="zh-CN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SWS</a:t>
            </a:r>
            <a:r>
              <a:rPr lang="zh-CN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电子束轨迹边界</a:t>
            </a:r>
          </a:p>
        </p:txBody>
      </p:sp>
      <p:sp>
        <p:nvSpPr>
          <p:cNvPr id="10" name="标注: 弯曲线形 9">
            <a:extLst>
              <a:ext uri="{FF2B5EF4-FFF2-40B4-BE49-F238E27FC236}">
                <a16:creationId xmlns:a16="http://schemas.microsoft.com/office/drawing/2014/main" id="{C0CC526A-2F74-41DC-A84C-D2DB02B9FADB}"/>
              </a:ext>
            </a:extLst>
          </p:cNvPr>
          <p:cNvSpPr/>
          <p:nvPr/>
        </p:nvSpPr>
        <p:spPr>
          <a:xfrm>
            <a:off x="5920078" y="2554998"/>
            <a:ext cx="2736304" cy="504056"/>
          </a:xfrm>
          <a:prstGeom prst="borderCallout2">
            <a:avLst>
              <a:gd name="adj1" fmla="val 47844"/>
              <a:gd name="adj2" fmla="val -1397"/>
              <a:gd name="adj3" fmla="val 47844"/>
              <a:gd name="adj4" fmla="val -14460"/>
              <a:gd name="adj5" fmla="val 524948"/>
              <a:gd name="adj6" fmla="val -92695"/>
            </a:avLst>
          </a:prstGeom>
          <a:noFill/>
          <a:ln>
            <a:solidFill>
              <a:srgbClr val="0070C0"/>
            </a:solidFill>
            <a:headEnd type="none" w="med" len="med"/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阴极发射电子束轨迹边界</a:t>
            </a:r>
          </a:p>
        </p:txBody>
      </p:sp>
    </p:spTree>
    <p:extLst>
      <p:ext uri="{BB962C8B-B14F-4D97-AF65-F5344CB8AC3E}">
        <p14:creationId xmlns:p14="http://schemas.microsoft.com/office/powerpoint/2010/main" val="2122579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AA68B-7AFE-4438-B717-8617E23ED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长脉冲的影响：阴极杆的发射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CD38795-E39A-4210-9CA7-B5EB4AEED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60512"/>
            <a:ext cx="2962672" cy="4876800"/>
          </a:xfrm>
        </p:spPr>
        <p:txBody>
          <a:bodyPr>
            <a:normAutofit/>
          </a:bodyPr>
          <a:lstStyle/>
          <a:p>
            <a:r>
              <a:rPr lang="zh-CN" altLang="en-US" dirty="0"/>
              <a:t>接地屏蔽环</a:t>
            </a:r>
            <a:endParaRPr lang="en-US" altLang="zh-CN" dirty="0"/>
          </a:p>
          <a:p>
            <a:pPr lvl="1"/>
            <a:endParaRPr lang="en-US" altLang="zh-CN" dirty="0"/>
          </a:p>
          <a:p>
            <a:r>
              <a:rPr lang="zh-CN" altLang="en-US" dirty="0"/>
              <a:t>悬浮屏蔽环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磁场强度影响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二次电子发射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⇒</a:t>
            </a:r>
            <a:r>
              <a:rPr lang="zh-CN" altLang="en-US" dirty="0"/>
              <a:t>更强导引磁场或电压造成沿面闪络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0139510-4828-44F0-AD13-53B696AE2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921" y="1096963"/>
            <a:ext cx="5853197" cy="5555634"/>
          </a:xfrm>
          <a:prstGeom prst="rect">
            <a:avLst/>
          </a:prstGeom>
        </p:spPr>
      </p:pic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671CE9E2-ED46-4FAA-B84B-8A43881F5DA9}"/>
              </a:ext>
            </a:extLst>
          </p:cNvPr>
          <p:cNvCxnSpPr>
            <a:cxnSpLocks/>
          </p:cNvCxnSpPr>
          <p:nvPr/>
        </p:nvCxnSpPr>
        <p:spPr>
          <a:xfrm flipV="1">
            <a:off x="2339752" y="1377654"/>
            <a:ext cx="2608319" cy="241596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208E385C-53AA-4019-9AAD-53488692E734}"/>
              </a:ext>
            </a:extLst>
          </p:cNvPr>
          <p:cNvCxnSpPr>
            <a:cxnSpLocks/>
          </p:cNvCxnSpPr>
          <p:nvPr/>
        </p:nvCxnSpPr>
        <p:spPr>
          <a:xfrm flipV="1">
            <a:off x="2311441" y="2308201"/>
            <a:ext cx="1900519" cy="11430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39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实验结果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60512"/>
            <a:ext cx="7859216" cy="4876800"/>
          </a:xfrm>
        </p:spPr>
        <p:txBody>
          <a:bodyPr/>
          <a:lstStyle/>
          <a:p>
            <a:r>
              <a:rPr lang="en-US" altLang="zh-CN" dirty="0"/>
              <a:t>400 kV</a:t>
            </a:r>
            <a:r>
              <a:rPr lang="zh-CN" altLang="en-US" dirty="0"/>
              <a:t>、</a:t>
            </a:r>
            <a:r>
              <a:rPr lang="en-US" altLang="zh-CN" dirty="0"/>
              <a:t>800 ns</a:t>
            </a:r>
            <a:r>
              <a:rPr lang="zh-CN" altLang="en-US" dirty="0"/>
              <a:t>，前沿</a:t>
            </a:r>
            <a:r>
              <a:rPr lang="en-US" altLang="zh-CN" dirty="0"/>
              <a:t>35ns</a:t>
            </a:r>
          </a:p>
          <a:p>
            <a:r>
              <a:rPr lang="zh-CN" altLang="en-US" dirty="0"/>
              <a:t>获得</a:t>
            </a:r>
            <a:r>
              <a:rPr lang="en-US" altLang="zh-CN" dirty="0"/>
              <a:t>400 ns</a:t>
            </a:r>
            <a:r>
              <a:rPr lang="zh-CN" altLang="en-US" dirty="0"/>
              <a:t>以上长脉冲微波输出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360950E-A8E8-4A97-B637-66251393E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2348880"/>
            <a:ext cx="6849372" cy="403244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36755B84-F7B4-4581-96F3-11E7427C5077}"/>
              </a:ext>
            </a:extLst>
          </p:cNvPr>
          <p:cNvSpPr txBox="1"/>
          <p:nvPr/>
        </p:nvSpPr>
        <p:spPr>
          <a:xfrm>
            <a:off x="7030616" y="5278799"/>
            <a:ext cx="1656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6 kA/div</a:t>
            </a:r>
          </a:p>
          <a:p>
            <a:r>
              <a:rPr lang="en-US" altLang="zh-CN" dirty="0"/>
              <a:t>300 kV/div</a:t>
            </a:r>
          </a:p>
          <a:p>
            <a:r>
              <a:rPr lang="en-US" altLang="zh-CN" dirty="0"/>
              <a:t>200 ns/div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97624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实验结果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60512"/>
            <a:ext cx="7859216" cy="4876800"/>
          </a:xfrm>
        </p:spPr>
        <p:txBody>
          <a:bodyPr/>
          <a:lstStyle/>
          <a:p>
            <a:r>
              <a:rPr lang="zh-CN" altLang="en-US" dirty="0"/>
              <a:t>电子束传输实验：利用闪络实现后沿陡化？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015F11D-308A-490C-BBD6-467521D243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060848"/>
            <a:ext cx="6516216" cy="407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8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内容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zh-CN" altLang="en-US" dirty="0"/>
              <a:t>引言</a:t>
            </a:r>
            <a:endParaRPr lang="en-US" altLang="zh-CN" dirty="0"/>
          </a:p>
          <a:p>
            <a:pPr>
              <a:spcBef>
                <a:spcPts val="1200"/>
              </a:spcBef>
            </a:pPr>
            <a:r>
              <a:rPr lang="en-US" altLang="zh-CN" dirty="0"/>
              <a:t>MOV</a:t>
            </a:r>
            <a:r>
              <a:rPr lang="zh-CN" altLang="en-US" dirty="0"/>
              <a:t>稳压原理</a:t>
            </a:r>
            <a:endParaRPr lang="en-US" altLang="zh-CN" dirty="0"/>
          </a:p>
          <a:p>
            <a:pPr>
              <a:spcBef>
                <a:spcPts val="1200"/>
              </a:spcBef>
            </a:pPr>
            <a:r>
              <a:rPr lang="zh-CN" altLang="en-US" dirty="0"/>
              <a:t>系统设计</a:t>
            </a:r>
            <a:endParaRPr lang="en-US" altLang="zh-CN" dirty="0"/>
          </a:p>
          <a:p>
            <a:pPr>
              <a:spcBef>
                <a:spcPts val="1200"/>
              </a:spcBef>
            </a:pPr>
            <a:r>
              <a:rPr lang="zh-CN" altLang="en-US" dirty="0"/>
              <a:t>实验及结果</a:t>
            </a:r>
            <a:endParaRPr lang="en-US" altLang="zh-CN" dirty="0"/>
          </a:p>
          <a:p>
            <a:pPr>
              <a:spcBef>
                <a:spcPts val="1200"/>
              </a:spcBef>
            </a:pPr>
            <a:r>
              <a:rPr lang="zh-CN" altLang="en-US" dirty="0"/>
              <a:t>小结</a:t>
            </a:r>
          </a:p>
        </p:txBody>
      </p:sp>
    </p:spTree>
    <p:extLst>
      <p:ext uri="{BB962C8B-B14F-4D97-AF65-F5344CB8AC3E}">
        <p14:creationId xmlns:p14="http://schemas.microsoft.com/office/powerpoint/2010/main" val="1418195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5. </a:t>
            </a:r>
            <a:r>
              <a:rPr lang="zh-CN" altLang="en-US" dirty="0"/>
              <a:t>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MOV</a:t>
            </a:r>
            <a:r>
              <a:rPr lang="zh-CN" altLang="en-US" dirty="0"/>
              <a:t>产生长脉冲准方波</a:t>
            </a:r>
            <a:endParaRPr lang="en-US" altLang="zh-CN" dirty="0"/>
          </a:p>
          <a:p>
            <a:r>
              <a:rPr lang="zh-CN" altLang="en-US" dirty="0"/>
              <a:t>滤波支路：减少</a:t>
            </a:r>
            <a:r>
              <a:rPr lang="en-US" altLang="zh-CN" dirty="0"/>
              <a:t>MOV</a:t>
            </a:r>
            <a:r>
              <a:rPr lang="zh-CN" altLang="en-US" dirty="0"/>
              <a:t>能量损耗、增加平顶质量</a:t>
            </a:r>
            <a:endParaRPr lang="en-US" altLang="zh-CN" dirty="0"/>
          </a:p>
          <a:p>
            <a:r>
              <a:rPr lang="zh-CN" altLang="en-US" dirty="0"/>
              <a:t>折叠结构：降低</a:t>
            </a:r>
            <a:r>
              <a:rPr lang="en-US" altLang="zh-CN" dirty="0"/>
              <a:t>MOV</a:t>
            </a:r>
            <a:r>
              <a:rPr lang="zh-CN" altLang="en-US" dirty="0"/>
              <a:t>分布电感</a:t>
            </a:r>
            <a:endParaRPr lang="en-US" altLang="zh-CN" dirty="0"/>
          </a:p>
          <a:p>
            <a:r>
              <a:rPr lang="zh-CN" altLang="en-US" dirty="0"/>
              <a:t>渐开线结构：提高</a:t>
            </a:r>
            <a:r>
              <a:rPr lang="en-US" altLang="zh-CN" dirty="0"/>
              <a:t>MOV</a:t>
            </a:r>
            <a:r>
              <a:rPr lang="zh-CN" altLang="en-US" dirty="0"/>
              <a:t>耐压能力</a:t>
            </a:r>
            <a:endParaRPr lang="en-US" altLang="zh-CN" dirty="0"/>
          </a:p>
          <a:p>
            <a:r>
              <a:rPr lang="zh-CN" altLang="en-US" dirty="0"/>
              <a:t>实验得到</a:t>
            </a:r>
            <a:r>
              <a:rPr lang="en-US" altLang="zh-CN" dirty="0"/>
              <a:t>800 ns</a:t>
            </a:r>
            <a:r>
              <a:rPr lang="zh-CN" altLang="en-US" dirty="0"/>
              <a:t>、</a:t>
            </a:r>
            <a:r>
              <a:rPr lang="en-US" altLang="zh-CN" dirty="0"/>
              <a:t>400 kV</a:t>
            </a:r>
            <a:r>
              <a:rPr lang="zh-CN" altLang="en-US" dirty="0"/>
              <a:t>、前沿</a:t>
            </a:r>
            <a:r>
              <a:rPr lang="en-US" altLang="zh-CN" dirty="0"/>
              <a:t>35 ns</a:t>
            </a:r>
            <a:r>
              <a:rPr lang="zh-CN" altLang="en-US" dirty="0"/>
              <a:t>电子束，获得</a:t>
            </a:r>
            <a:r>
              <a:rPr lang="en-US" altLang="zh-CN" dirty="0"/>
              <a:t>400 ns</a:t>
            </a:r>
            <a:r>
              <a:rPr lang="zh-CN" altLang="en-US" dirty="0"/>
              <a:t>以上</a:t>
            </a:r>
            <a:r>
              <a:rPr lang="en-US" altLang="zh-CN" dirty="0"/>
              <a:t>HPM</a:t>
            </a:r>
            <a:r>
              <a:rPr lang="zh-CN" altLang="en-US" dirty="0"/>
              <a:t>输出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下一步工作</a:t>
            </a:r>
            <a:endParaRPr lang="en-US" altLang="zh-CN" dirty="0"/>
          </a:p>
          <a:p>
            <a:pPr lvl="1"/>
            <a:r>
              <a:rPr lang="zh-CN" altLang="en-US" dirty="0"/>
              <a:t>方便调整</a:t>
            </a:r>
            <a:r>
              <a:rPr lang="en-US" altLang="zh-CN" dirty="0"/>
              <a:t>MOV</a:t>
            </a:r>
            <a:r>
              <a:rPr lang="zh-CN" altLang="en-US" dirty="0"/>
              <a:t>个数或稳定电压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305329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743176" y="2852936"/>
            <a:ext cx="183896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9933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方正兰亭粗黑简体" panose="02000000000000000000" pitchFamily="2" charset="-122"/>
                <a:ea typeface="方正兰亭粗黑简体" panose="02000000000000000000" pitchFamily="2" charset="-122"/>
              </a:rPr>
              <a:t>谢谢</a:t>
            </a:r>
            <a:r>
              <a:rPr lang="en-US" altLang="zh-CN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9933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方正兰亭粗黑简体" panose="02000000000000000000" pitchFamily="2" charset="-122"/>
                <a:ea typeface="方正兰亭粗黑简体" panose="02000000000000000000" pitchFamily="2" charset="-122"/>
              </a:rPr>
              <a:t>~</a:t>
            </a:r>
            <a:endParaRPr lang="zh-CN" altLang="en-US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993300"/>
              </a:solidFill>
              <a:effectLst>
                <a:outerShdw blurRad="50800" algn="tl" rotWithShape="0">
                  <a:srgbClr val="000000"/>
                </a:outerShdw>
              </a:effectLst>
              <a:latin typeface="方正兰亭粗黑简体" panose="02000000000000000000" pitchFamily="2" charset="-122"/>
              <a:ea typeface="方正兰亭粗黑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39312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1. </a:t>
            </a:r>
            <a:r>
              <a:rPr lang="zh-CN" altLang="en-US" dirty="0"/>
              <a:t>引言</a:t>
            </a: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457200" y="1360512"/>
            <a:ext cx="4978896" cy="4876800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en-US" altLang="zh-CN" sz="2400" dirty="0"/>
              <a:t>HPM</a:t>
            </a:r>
            <a:r>
              <a:rPr lang="zh-CN" altLang="en-US" sz="2400" dirty="0"/>
              <a:t>对驱动源的要求：高功率、高重频、紧凑</a:t>
            </a:r>
            <a:r>
              <a:rPr lang="en-US" altLang="zh-CN" sz="2400" dirty="0"/>
              <a:t>……</a:t>
            </a:r>
          </a:p>
          <a:p>
            <a:pPr algn="just">
              <a:spcBef>
                <a:spcPts val="1200"/>
              </a:spcBef>
            </a:pPr>
            <a:r>
              <a:rPr lang="zh-CN" altLang="en-US" dirty="0"/>
              <a:t>高脉冲能量：重要发展方向之一</a:t>
            </a:r>
            <a:endParaRPr lang="en-US" altLang="zh-CN" dirty="0"/>
          </a:p>
          <a:p>
            <a:pPr lvl="1" algn="just">
              <a:spcBef>
                <a:spcPts val="1200"/>
              </a:spcBef>
            </a:pPr>
            <a:r>
              <a:rPr lang="zh-CN" altLang="en-US" sz="2000" dirty="0"/>
              <a:t>合理峰值功率，提高脉宽，提高能量效率，降低效应阈值</a:t>
            </a:r>
            <a:endParaRPr lang="en-US" altLang="zh-CN" sz="2000" dirty="0"/>
          </a:p>
          <a:p>
            <a:pPr algn="just">
              <a:spcBef>
                <a:spcPts val="1200"/>
              </a:spcBef>
            </a:pPr>
            <a:r>
              <a:rPr lang="zh-CN" altLang="en-US" sz="2400" dirty="0"/>
              <a:t>长脉冲驱动源</a:t>
            </a:r>
            <a:endParaRPr lang="en-US" altLang="zh-CN" sz="2400" dirty="0"/>
          </a:p>
          <a:p>
            <a:pPr lvl="1" algn="just">
              <a:spcBef>
                <a:spcPts val="1200"/>
              </a:spcBef>
            </a:pPr>
            <a:r>
              <a:rPr lang="zh-CN" altLang="en-US" sz="2000" dirty="0"/>
              <a:t>占据了高功率微波系统中的主要尺寸和重量</a:t>
            </a:r>
            <a:endParaRPr lang="en-US" altLang="zh-CN" sz="20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1412776"/>
            <a:ext cx="3133725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3568" y="5949280"/>
            <a:ext cx="78488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err="1"/>
              <a:t>Benford</a:t>
            </a:r>
            <a:r>
              <a:rPr lang="en-US" altLang="zh-CN" sz="1000" dirty="0"/>
              <a:t>, James, John A. </a:t>
            </a:r>
            <a:r>
              <a:rPr lang="en-US" altLang="zh-CN" sz="1000" dirty="0" err="1"/>
              <a:t>Swegle</a:t>
            </a:r>
            <a:r>
              <a:rPr lang="en-US" altLang="zh-CN" sz="1000" dirty="0"/>
              <a:t>, and </a:t>
            </a:r>
            <a:r>
              <a:rPr lang="en-US" altLang="zh-CN" sz="1000" dirty="0" err="1"/>
              <a:t>Edl</a:t>
            </a:r>
            <a:r>
              <a:rPr lang="en-US" altLang="zh-CN" sz="1000" dirty="0"/>
              <a:t> </a:t>
            </a:r>
            <a:r>
              <a:rPr lang="en-US" altLang="zh-CN" sz="1000" dirty="0" err="1"/>
              <a:t>Schamiloglu</a:t>
            </a:r>
            <a:r>
              <a:rPr lang="en-US" altLang="zh-CN" sz="1000" dirty="0"/>
              <a:t>. High power microwaves. CRC press, 2015.</a:t>
            </a:r>
            <a:endParaRPr lang="zh-CN" altLang="en-US" sz="1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DE6E36F-9207-4693-9EE1-A88867CA3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4598" y="3909789"/>
            <a:ext cx="3124210" cy="229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082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长脉冲驱动源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Marx</a:t>
            </a:r>
            <a:r>
              <a:rPr lang="zh-CN" altLang="en-US" dirty="0"/>
              <a:t>发生器</a:t>
            </a:r>
            <a:r>
              <a:rPr lang="en-US" altLang="zh-CN" dirty="0"/>
              <a:t>+</a:t>
            </a:r>
            <a:r>
              <a:rPr lang="zh-CN" altLang="en-US" dirty="0"/>
              <a:t>形成线，变压器</a:t>
            </a:r>
            <a:r>
              <a:rPr lang="en-US" altLang="zh-CN" dirty="0"/>
              <a:t>+</a:t>
            </a:r>
            <a:r>
              <a:rPr lang="zh-CN" altLang="en-US" dirty="0"/>
              <a:t>形成线</a:t>
            </a:r>
            <a:endParaRPr lang="en-US" altLang="zh-CN" dirty="0"/>
          </a:p>
          <a:p>
            <a:pPr lvl="1"/>
            <a:r>
              <a:rPr lang="zh-CN" altLang="en-US" dirty="0"/>
              <a:t>增加能量转换环节</a:t>
            </a:r>
            <a:endParaRPr lang="en-US" altLang="zh-CN" dirty="0"/>
          </a:p>
          <a:p>
            <a:r>
              <a:rPr lang="zh-CN" altLang="en-US" dirty="0"/>
              <a:t>快</a:t>
            </a:r>
            <a:r>
              <a:rPr lang="en-US" altLang="zh-CN" dirty="0"/>
              <a:t>Marx</a:t>
            </a:r>
            <a:r>
              <a:rPr lang="zh-CN" altLang="en-US" dirty="0"/>
              <a:t>发生器</a:t>
            </a:r>
            <a:endParaRPr lang="en-US" altLang="zh-CN" dirty="0"/>
          </a:p>
          <a:p>
            <a:pPr lvl="1"/>
            <a:r>
              <a:rPr lang="zh-CN" altLang="en-US" dirty="0"/>
              <a:t>波形平顶有待改善</a:t>
            </a:r>
            <a:endParaRPr lang="en-US" altLang="zh-CN" dirty="0"/>
          </a:p>
          <a:p>
            <a:r>
              <a:rPr lang="en-US" altLang="zh-CN" dirty="0"/>
              <a:t>PFN-Marx</a:t>
            </a:r>
          </a:p>
          <a:p>
            <a:pPr lvl="1"/>
            <a:r>
              <a:rPr lang="zh-CN" altLang="en-US" dirty="0"/>
              <a:t>结构相对复杂，环节较多</a:t>
            </a:r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6180" y="3501008"/>
            <a:ext cx="3336385" cy="2352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5949280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Li, </a:t>
            </a:r>
            <a:r>
              <a:rPr lang="en-US" altLang="zh-CN" sz="1000" dirty="0" err="1"/>
              <a:t>Hongtao</a:t>
            </a:r>
            <a:r>
              <a:rPr lang="en-US" altLang="zh-CN" sz="1000" dirty="0"/>
              <a:t> et al. Development of rectangle-pulse Marx generator based on PFN. IEEE trans plasma science 37(1),  2008: 190-194.</a:t>
            </a:r>
          </a:p>
          <a:p>
            <a:r>
              <a:rPr lang="en-US" altLang="zh-CN" sz="1000" dirty="0" err="1"/>
              <a:t>Nunnally</a:t>
            </a:r>
            <a:r>
              <a:rPr lang="en-US" altLang="zh-CN" sz="1000" dirty="0"/>
              <a:t>, C.et al. A compact 700-kV erected pulse forming network for HPM applications. </a:t>
            </a:r>
            <a:r>
              <a:rPr lang="en-US" altLang="zh-CN" sz="1000" i="1" dirty="0"/>
              <a:t>IEEE Pulsed Power Conference</a:t>
            </a:r>
            <a:r>
              <a:rPr lang="en-US" altLang="zh-CN" sz="1000" dirty="0"/>
              <a:t>, 2011.</a:t>
            </a:r>
          </a:p>
          <a:p>
            <a:r>
              <a:rPr lang="en-US" altLang="zh-CN" sz="1000" dirty="0"/>
              <a:t>Yang Hanwu et al. A repetitive e-beam accelerator for HPM studies. 7th Euro-Asian Pulsed Power Conf. 2018.</a:t>
            </a:r>
          </a:p>
          <a:p>
            <a:endParaRPr lang="zh-CN" altLang="en-US" sz="1000" dirty="0"/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153" y="1399733"/>
            <a:ext cx="2642412" cy="1970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F:\小001.jpeg"/>
          <p:cNvPicPr>
            <a:picLocks noChangeAspect="1" noChangeArrowheads="1"/>
          </p:cNvPicPr>
          <p:nvPr/>
        </p:nvPicPr>
        <p:blipFill>
          <a:blip r:embed="rId4" cstate="print">
            <a:lum bright="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3855021"/>
            <a:ext cx="3144982" cy="198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54795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2. MOV</a:t>
            </a:r>
            <a:r>
              <a:rPr lang="zh-CN" altLang="en-US" dirty="0"/>
              <a:t>稳压原理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60512"/>
            <a:ext cx="2386608" cy="4876800"/>
          </a:xfrm>
        </p:spPr>
        <p:txBody>
          <a:bodyPr/>
          <a:lstStyle/>
          <a:p>
            <a:r>
              <a:rPr lang="zh-CN" altLang="en-US" dirty="0"/>
              <a:t>低压电路中常用稳压二极管作为电压基准，并有很多三端稳压器集成电路</a:t>
            </a:r>
            <a:endParaRPr lang="en-US" altLang="zh-CN" dirty="0"/>
          </a:p>
          <a:p>
            <a:pPr lvl="1"/>
            <a:r>
              <a:rPr lang="zh-CN" altLang="en-US" dirty="0"/>
              <a:t>箝位电压一般小于</a:t>
            </a:r>
            <a:r>
              <a:rPr lang="en-US" altLang="zh-CN" dirty="0"/>
              <a:t>100 V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0826" y="1412777"/>
            <a:ext cx="2404516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0826" y="3068960"/>
            <a:ext cx="2483522" cy="1319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0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4077072"/>
            <a:ext cx="2259469" cy="242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E50D667-36C2-4EEB-8FF6-1372B2E38A4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8701"/>
          <a:stretch/>
        </p:blipFill>
        <p:spPr>
          <a:xfrm>
            <a:off x="5507565" y="1439973"/>
            <a:ext cx="3179235" cy="273710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920FE86-5AD0-498A-8C54-F9CD5335FE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2149" y="5164877"/>
            <a:ext cx="3110484" cy="12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993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2. MOV</a:t>
            </a:r>
            <a:r>
              <a:rPr lang="zh-CN" altLang="en-US" dirty="0"/>
              <a:t>稳压原理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60512"/>
            <a:ext cx="7931224" cy="4876800"/>
          </a:xfrm>
        </p:spPr>
        <p:txBody>
          <a:bodyPr/>
          <a:lstStyle/>
          <a:p>
            <a:pPr algn="just"/>
            <a:r>
              <a:rPr lang="en-US" altLang="zh-CN" dirty="0"/>
              <a:t> MOV (Metal Oxide Varistor) </a:t>
            </a:r>
            <a:r>
              <a:rPr lang="zh-CN" altLang="en-US" dirty="0"/>
              <a:t>，常用</a:t>
            </a:r>
            <a:r>
              <a:rPr lang="en-US" altLang="zh-CN" dirty="0"/>
              <a:t>ZnO</a:t>
            </a:r>
            <a:r>
              <a:rPr lang="zh-CN" altLang="en-US" dirty="0"/>
              <a:t>等氧化物烧结而成的一种电子陶瓷，具有非线性伏安特性，主要用于浪涌抑制及避雷设备</a:t>
            </a:r>
            <a:endParaRPr lang="en-US" altLang="zh-CN" dirty="0"/>
          </a:p>
          <a:p>
            <a:pPr lvl="1"/>
            <a:r>
              <a:rPr lang="zh-CN" altLang="en-US" dirty="0"/>
              <a:t>非线性区域电流在</a:t>
            </a:r>
            <a:r>
              <a:rPr lang="en-US" altLang="zh-CN" dirty="0"/>
              <a:t>1 mA - 1 kA</a:t>
            </a:r>
            <a:r>
              <a:rPr lang="zh-CN" altLang="en-US" dirty="0"/>
              <a:t>变化</a:t>
            </a:r>
            <a:r>
              <a:rPr lang="en-US" altLang="zh-CN" dirty="0"/>
              <a:t>6</a:t>
            </a:r>
            <a:r>
              <a:rPr lang="zh-CN" altLang="en-US" dirty="0"/>
              <a:t>个数量级，电压变化小于</a:t>
            </a:r>
            <a:r>
              <a:rPr lang="en-US" altLang="zh-CN" dirty="0"/>
              <a:t>2</a:t>
            </a:r>
            <a:r>
              <a:rPr lang="zh-CN" altLang="en-US" dirty="0"/>
              <a:t>倍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644F559-B0F1-453F-A1F0-74F0D18D37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3706950"/>
            <a:ext cx="2454718" cy="2803093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26" t="13931" r="12996" b="13029"/>
          <a:stretch>
            <a:fillRect/>
          </a:stretch>
        </p:blipFill>
        <p:spPr bwMode="auto">
          <a:xfrm>
            <a:off x="755576" y="3706950"/>
            <a:ext cx="3960441" cy="27463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7913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5124955"/>
              </p:ext>
            </p:extLst>
          </p:nvPr>
        </p:nvGraphicFramePr>
        <p:xfrm>
          <a:off x="511936" y="4346446"/>
          <a:ext cx="3517017" cy="2126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Visio" r:id="rId5" imgW="4978519" imgH="2998692" progId="Visio.Drawing.11">
                  <p:embed/>
                </p:oleObj>
              </mc:Choice>
              <mc:Fallback>
                <p:oleObj name="Visio" r:id="rId5" imgW="4978519" imgH="2998692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936" y="4346446"/>
                        <a:ext cx="3517017" cy="2126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53250" name="Picture 2" descr="1_m0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112" y="1304694"/>
            <a:ext cx="3528623" cy="2636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30" name="对象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8771345"/>
              </p:ext>
            </p:extLst>
          </p:nvPr>
        </p:nvGraphicFramePr>
        <p:xfrm>
          <a:off x="1368818" y="4216051"/>
          <a:ext cx="5641592" cy="23173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Visio" r:id="rId8" imgW="7326735" imgH="2998692" progId="Visio.Drawing.11">
                  <p:embed/>
                </p:oleObj>
              </mc:Choice>
              <mc:Fallback>
                <p:oleObj name="Visio" r:id="rId8" imgW="7326735" imgH="2998692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8818" y="4216051"/>
                        <a:ext cx="5641592" cy="23173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直接箭头连接符 3"/>
          <p:cNvCxnSpPr/>
          <p:nvPr/>
        </p:nvCxnSpPr>
        <p:spPr>
          <a:xfrm>
            <a:off x="3807229" y="6038612"/>
            <a:ext cx="764771" cy="19593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688378" y="6089402"/>
            <a:ext cx="881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方正兰亭黑简体" panose="02000000000000000000" pitchFamily="2" charset="-122"/>
                <a:ea typeface="方正兰亭黑简体" panose="02000000000000000000" pitchFamily="2" charset="-122"/>
              </a:rPr>
              <a:t>晶粒</a:t>
            </a:r>
          </a:p>
        </p:txBody>
      </p:sp>
      <p:cxnSp>
        <p:nvCxnSpPr>
          <p:cNvPr id="31" name="直接箭头连接符 30"/>
          <p:cNvCxnSpPr/>
          <p:nvPr/>
        </p:nvCxnSpPr>
        <p:spPr>
          <a:xfrm>
            <a:off x="3862993" y="5686187"/>
            <a:ext cx="764771" cy="9796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678853" y="5632202"/>
            <a:ext cx="881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方正兰亭黑简体" panose="02000000000000000000" pitchFamily="2" charset="-122"/>
                <a:ea typeface="方正兰亭黑简体" panose="02000000000000000000" pitchFamily="2" charset="-122"/>
              </a:rPr>
              <a:t>填充层</a:t>
            </a:r>
          </a:p>
        </p:txBody>
      </p:sp>
      <p:cxnSp>
        <p:nvCxnSpPr>
          <p:cNvPr id="33" name="直接箭头连接符 32"/>
          <p:cNvCxnSpPr/>
          <p:nvPr/>
        </p:nvCxnSpPr>
        <p:spPr>
          <a:xfrm flipV="1">
            <a:off x="3584725" y="5146216"/>
            <a:ext cx="660653" cy="48598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390678" y="4961550"/>
            <a:ext cx="1169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方正兰亭黑简体" panose="02000000000000000000" pitchFamily="2" charset="-122"/>
                <a:ea typeface="方正兰亭黑简体" panose="02000000000000000000" pitchFamily="2" charset="-122"/>
              </a:rPr>
              <a:t>晶界电阻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050" y="66495"/>
            <a:ext cx="1847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lt1"/>
                </a:solidFill>
                <a:latin typeface="微软雅黑" pitchFamily="34" charset="-122"/>
                <a:ea typeface="微软雅黑" pitchFamily="34" charset="-122"/>
              </a:rPr>
              <a:t>主要内容</a:t>
            </a:r>
          </a:p>
        </p:txBody>
      </p:sp>
      <p:cxnSp>
        <p:nvCxnSpPr>
          <p:cNvPr id="39" name="直接连接符 38"/>
          <p:cNvCxnSpPr/>
          <p:nvPr/>
        </p:nvCxnSpPr>
        <p:spPr>
          <a:xfrm>
            <a:off x="533400" y="6541833"/>
            <a:ext cx="8051227" cy="0"/>
          </a:xfrm>
          <a:prstGeom prst="line">
            <a:avLst/>
          </a:prstGeom>
          <a:ln w="127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标题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MOV</a:t>
            </a:r>
            <a:r>
              <a:rPr lang="zh-CN" altLang="en-US" dirty="0"/>
              <a:t>微观结构</a:t>
            </a:r>
          </a:p>
        </p:txBody>
      </p:sp>
      <p:sp>
        <p:nvSpPr>
          <p:cNvPr id="37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8/20</a:t>
            </a:r>
            <a:endParaRPr lang="en-US" altLang="zh-CN" dirty="0"/>
          </a:p>
        </p:txBody>
      </p:sp>
      <p:sp>
        <p:nvSpPr>
          <p:cNvPr id="3" name="TextBox 2"/>
          <p:cNvSpPr txBox="1"/>
          <p:nvPr/>
        </p:nvSpPr>
        <p:spPr>
          <a:xfrm>
            <a:off x="6631581" y="5010741"/>
            <a:ext cx="2088233" cy="1452682"/>
          </a:xfrm>
          <a:prstGeom prst="irregularSeal2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</a:rPr>
              <a:t>体积型</a:t>
            </a:r>
            <a:br>
              <a:rPr lang="en-US" altLang="zh-CN" dirty="0">
                <a:solidFill>
                  <a:srgbClr val="FF0000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</a:rPr>
            </a:br>
            <a:r>
              <a:rPr lang="zh-CN" altLang="en-US" dirty="0">
                <a:solidFill>
                  <a:srgbClr val="FF0000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</a:rPr>
              <a:t>半导体</a:t>
            </a:r>
          </a:p>
        </p:txBody>
      </p:sp>
      <p:sp>
        <p:nvSpPr>
          <p:cNvPr id="25" name="文本框 3">
            <a:extLst>
              <a:ext uri="{FF2B5EF4-FFF2-40B4-BE49-F238E27FC236}">
                <a16:creationId xmlns:a16="http://schemas.microsoft.com/office/drawing/2014/main" id="{463D88BD-5D22-4DA2-8A9A-14B02495E157}"/>
              </a:ext>
            </a:extLst>
          </p:cNvPr>
          <p:cNvSpPr txBox="1"/>
          <p:nvPr/>
        </p:nvSpPr>
        <p:spPr>
          <a:xfrm>
            <a:off x="4688379" y="1511529"/>
            <a:ext cx="3821038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400" b="1" dirty="0">
                <a:solidFill>
                  <a:srgbClr val="FF0000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Times New Roman" panose="02020603050405020304" pitchFamily="18" charset="0"/>
              </a:rPr>
              <a:t>吸能能力：</a:t>
            </a:r>
            <a:r>
              <a:rPr lang="en-US" altLang="zh-CN" sz="2400" b="1" dirty="0">
                <a:solidFill>
                  <a:srgbClr val="FF0000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Times New Roman" panose="02020603050405020304" pitchFamily="18" charset="0"/>
              </a:rPr>
              <a:t>&gt;200 J/cm</a:t>
            </a:r>
            <a:r>
              <a:rPr lang="en-US" altLang="zh-CN" sz="2400" b="1" baseline="30000" dirty="0">
                <a:solidFill>
                  <a:srgbClr val="FF0000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Times New Roman" panose="02020603050405020304" pitchFamily="18" charset="0"/>
              </a:rPr>
              <a:t>3</a:t>
            </a:r>
          </a:p>
          <a:p>
            <a:pPr algn="just"/>
            <a:r>
              <a:rPr lang="zh-CN" altLang="en-US" sz="2400" b="1" dirty="0">
                <a:solidFill>
                  <a:srgbClr val="FF0000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Times New Roman" panose="02020603050405020304" pitchFamily="18" charset="0"/>
              </a:rPr>
              <a:t>工作场强：</a:t>
            </a:r>
            <a:r>
              <a:rPr lang="en-US" altLang="zh-CN" sz="2400" b="1" dirty="0">
                <a:solidFill>
                  <a:srgbClr val="FF0000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Times New Roman" panose="02020603050405020304" pitchFamily="18" charset="0"/>
              </a:rPr>
              <a:t>~ 3 kV/cm</a:t>
            </a:r>
          </a:p>
          <a:p>
            <a:pPr algn="ctr"/>
            <a:endParaRPr lang="en-US" altLang="zh-CN" sz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12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(K G </a:t>
            </a:r>
            <a:r>
              <a:rPr lang="en-US" altLang="zh-CN" sz="1200" dirty="0" err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Ringl</a:t>
            </a:r>
            <a:r>
              <a:rPr lang="en-US" altLang="zh-CN" sz="12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, </a:t>
            </a:r>
            <a:r>
              <a:rPr lang="en-US" altLang="zh-CN" sz="12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et al., IEEE Transactions on Power Delivery</a:t>
            </a:r>
            <a:r>
              <a:rPr lang="en-US" altLang="zh-CN" sz="12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, 1997, 12(1):203-212) </a:t>
            </a:r>
            <a:endParaRPr lang="zh-CN" altLang="en-US" sz="1200" b="1" baseline="300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6" name="Picture 5" descr="https://upload.wikimedia.org/wikipedia/commons/thumb/8/81/Diac.svg/97px-Diac.svg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2861" y="4132486"/>
            <a:ext cx="632893" cy="78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425874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MOV</a:t>
            </a:r>
            <a:r>
              <a:rPr lang="zh-CN" altLang="en-US" dirty="0"/>
              <a:t>系统特点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zh-CN" altLang="en-US" dirty="0"/>
              <a:t>优点、特点：</a:t>
            </a:r>
            <a:endParaRPr lang="en-US" altLang="zh-CN" dirty="0"/>
          </a:p>
          <a:p>
            <a:pPr lvl="1">
              <a:lnSpc>
                <a:spcPct val="125000"/>
              </a:lnSpc>
            </a:pPr>
            <a:r>
              <a:rPr lang="zh-CN" altLang="en-US" dirty="0"/>
              <a:t>具有紧凑、长脉冲、稳压、固态等特性；</a:t>
            </a:r>
            <a:endParaRPr lang="en-US" altLang="zh-CN" dirty="0"/>
          </a:p>
          <a:p>
            <a:pPr lvl="1">
              <a:lnSpc>
                <a:spcPct val="125000"/>
              </a:lnSpc>
            </a:pPr>
            <a:r>
              <a:rPr lang="zh-CN" altLang="en-US" dirty="0"/>
              <a:t>负载阻抗适应范围宽：即使负载阻抗在一定范围内变化（如电子束负载），输出电压稳定；</a:t>
            </a:r>
            <a:endParaRPr lang="en-US" altLang="zh-CN" dirty="0"/>
          </a:p>
          <a:p>
            <a:pPr lvl="1">
              <a:lnSpc>
                <a:spcPct val="125000"/>
              </a:lnSpc>
            </a:pPr>
            <a:r>
              <a:rPr lang="zh-CN" altLang="en-US" dirty="0"/>
              <a:t>电路简单：不需复杂的</a:t>
            </a:r>
            <a:r>
              <a:rPr lang="en-US" altLang="zh-CN" dirty="0"/>
              <a:t>PFN</a:t>
            </a:r>
            <a:r>
              <a:rPr lang="zh-CN" altLang="en-US" dirty="0"/>
              <a:t>或</a:t>
            </a:r>
            <a:r>
              <a:rPr lang="en-US" altLang="zh-CN" dirty="0"/>
              <a:t>PFN-Marx</a:t>
            </a:r>
            <a:r>
              <a:rPr lang="zh-CN" altLang="en-US" dirty="0"/>
              <a:t>；</a:t>
            </a:r>
            <a:endParaRPr lang="en-US" altLang="zh-CN" dirty="0"/>
          </a:p>
          <a:p>
            <a:pPr lvl="1">
              <a:lnSpc>
                <a:spcPct val="125000"/>
              </a:lnSpc>
            </a:pPr>
            <a:r>
              <a:rPr lang="zh-CN" altLang="en-US" dirty="0"/>
              <a:t>安全性好：意外放电或击穿时，</a:t>
            </a:r>
            <a:r>
              <a:rPr lang="en-US" altLang="zh-CN" dirty="0"/>
              <a:t>MOV</a:t>
            </a:r>
            <a:r>
              <a:rPr lang="zh-CN" altLang="en-US" dirty="0"/>
              <a:t>可吸收能量。</a:t>
            </a:r>
            <a:endParaRPr lang="en-US" altLang="zh-CN" dirty="0"/>
          </a:p>
          <a:p>
            <a:pPr>
              <a:lnSpc>
                <a:spcPct val="125000"/>
              </a:lnSpc>
            </a:pPr>
            <a:r>
              <a:rPr lang="zh-CN" altLang="en-US" dirty="0"/>
              <a:t>缺点：</a:t>
            </a:r>
            <a:endParaRPr lang="en-US" altLang="zh-CN" dirty="0"/>
          </a:p>
          <a:p>
            <a:pPr lvl="1">
              <a:lnSpc>
                <a:spcPct val="125000"/>
              </a:lnSpc>
            </a:pPr>
            <a:r>
              <a:rPr lang="zh-CN" altLang="en-US" dirty="0"/>
              <a:t>有能量损失</a:t>
            </a:r>
            <a:endParaRPr lang="en-US" altLang="zh-CN" dirty="0"/>
          </a:p>
          <a:p>
            <a:pPr lvl="1">
              <a:lnSpc>
                <a:spcPct val="125000"/>
              </a:lnSpc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32890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3. </a:t>
            </a:r>
            <a:r>
              <a:rPr lang="zh-CN" altLang="en-US" dirty="0"/>
              <a:t>系统设计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60512"/>
            <a:ext cx="4546848" cy="4876800"/>
          </a:xfrm>
        </p:spPr>
        <p:txBody>
          <a:bodyPr/>
          <a:lstStyle/>
          <a:p>
            <a:pPr algn="just"/>
            <a:r>
              <a:rPr lang="zh-CN" altLang="en-US" dirty="0"/>
              <a:t>带有滤波的</a:t>
            </a:r>
            <a:r>
              <a:rPr lang="en-US" altLang="zh-CN" dirty="0"/>
              <a:t>Marx-MOV</a:t>
            </a:r>
            <a:r>
              <a:rPr lang="zh-CN" altLang="en-US" dirty="0"/>
              <a:t>电路</a:t>
            </a:r>
            <a:endParaRPr lang="en-US" altLang="zh-CN" dirty="0"/>
          </a:p>
          <a:p>
            <a:pPr lvl="1" algn="just"/>
            <a:r>
              <a:rPr lang="zh-CN" altLang="en-US" dirty="0"/>
              <a:t>减小能量损耗</a:t>
            </a:r>
            <a:endParaRPr lang="en-US" altLang="zh-CN" dirty="0"/>
          </a:p>
          <a:p>
            <a:pPr lvl="1" algn="just"/>
            <a:r>
              <a:rPr lang="zh-CN" altLang="en-US" dirty="0"/>
              <a:t>二级</a:t>
            </a:r>
            <a:r>
              <a:rPr lang="en-US" altLang="zh-CN" dirty="0"/>
              <a:t>A</a:t>
            </a:r>
            <a:r>
              <a:rPr lang="zh-CN" altLang="en-US" dirty="0"/>
              <a:t>型</a:t>
            </a:r>
            <a:r>
              <a:rPr lang="en-US" altLang="zh-CN" dirty="0" err="1"/>
              <a:t>Gillemin</a:t>
            </a:r>
            <a:r>
              <a:rPr lang="zh-CN" altLang="en-US" dirty="0"/>
              <a:t>电路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568" y="5949280"/>
            <a:ext cx="78488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Wu </a:t>
            </a:r>
            <a:r>
              <a:rPr lang="en-US" altLang="zh-CN" sz="1000" dirty="0" err="1"/>
              <a:t>Qilin</a:t>
            </a:r>
            <a:r>
              <a:rPr lang="en-US" altLang="zh-CN" sz="1000" dirty="0"/>
              <a:t> et al. A High-Voltage Pulse Generator Based on PFN and Varistors. IEEE Trans Plasma Science, 2018, 47(1): 512-517.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581388D-FBD8-409E-83A4-C2C92908E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798" y="1328777"/>
            <a:ext cx="3424892" cy="3743857"/>
          </a:xfrm>
          <a:prstGeom prst="rect">
            <a:avLst/>
          </a:prstGeom>
        </p:spPr>
      </p:pic>
      <p:sp>
        <p:nvSpPr>
          <p:cNvPr id="10" name="箭头: 下 9">
            <a:extLst>
              <a:ext uri="{FF2B5EF4-FFF2-40B4-BE49-F238E27FC236}">
                <a16:creationId xmlns:a16="http://schemas.microsoft.com/office/drawing/2014/main" id="{95EE657F-02BA-4E4E-B806-1C11C73FF878}"/>
              </a:ext>
            </a:extLst>
          </p:cNvPr>
          <p:cNvSpPr/>
          <p:nvPr/>
        </p:nvSpPr>
        <p:spPr>
          <a:xfrm rot="3936216">
            <a:off x="4570929" y="3619064"/>
            <a:ext cx="360040" cy="8622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形 10">
            <a:extLst>
              <a:ext uri="{FF2B5EF4-FFF2-40B4-BE49-F238E27FC236}">
                <a16:creationId xmlns:a16="http://schemas.microsoft.com/office/drawing/2014/main" id="{3A12BE30-8738-44C0-AB14-64A2F17386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5576" y="3029806"/>
            <a:ext cx="3735199" cy="272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1234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16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透明">
  <a:themeElements>
    <a:clrScheme name="透明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方正兰亭 1">
      <a:majorFont>
        <a:latin typeface="等线"/>
        <a:ea typeface="方正兰亭粗黑简体"/>
        <a:cs typeface=""/>
      </a:majorFont>
      <a:minorFont>
        <a:latin typeface="等线"/>
        <a:ea typeface="方正兰亭黑简体"/>
        <a:cs typeface=""/>
      </a:minorFont>
    </a:fontScheme>
    <a:fmtScheme name="透明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23073</TotalTime>
  <Words>892</Words>
  <Application>Microsoft Office PowerPoint</Application>
  <PresentationFormat>全屏显示(4:3)</PresentationFormat>
  <Paragraphs>136</Paragraphs>
  <Slides>21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0" baseType="lpstr">
      <vt:lpstr>等线</vt:lpstr>
      <vt:lpstr>微软雅黑</vt:lpstr>
      <vt:lpstr>方正兰亭粗黑简体</vt:lpstr>
      <vt:lpstr>Times New Roman</vt:lpstr>
      <vt:lpstr>Calibri</vt:lpstr>
      <vt:lpstr>Arial</vt:lpstr>
      <vt:lpstr>方正兰亭黑简体</vt:lpstr>
      <vt:lpstr>透明</vt:lpstr>
      <vt:lpstr>Visio</vt:lpstr>
      <vt:lpstr>基于MOV的800纳秒吉瓦级 脉冲驱动源</vt:lpstr>
      <vt:lpstr>内容</vt:lpstr>
      <vt:lpstr>1. 引言</vt:lpstr>
      <vt:lpstr>长脉冲驱动源</vt:lpstr>
      <vt:lpstr>2. MOV稳压原理</vt:lpstr>
      <vt:lpstr>2. MOV稳压原理</vt:lpstr>
      <vt:lpstr>MOV微观结构</vt:lpstr>
      <vt:lpstr>MOV系统特点</vt:lpstr>
      <vt:lpstr>3. 系统设计</vt:lpstr>
      <vt:lpstr>带平顶补偿的滤波电路</vt:lpstr>
      <vt:lpstr>电路仿真</vt:lpstr>
      <vt:lpstr>4. 实验及结果</vt:lpstr>
      <vt:lpstr>MOV组件</vt:lpstr>
      <vt:lpstr>LC滤波支路</vt:lpstr>
      <vt:lpstr>二极管负载</vt:lpstr>
      <vt:lpstr>导引磁场的影响</vt:lpstr>
      <vt:lpstr>长脉冲的影响：阴极杆的发射</vt:lpstr>
      <vt:lpstr>实验结果</vt:lpstr>
      <vt:lpstr>实验结果</vt:lpstr>
      <vt:lpstr>5. 小结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of a test platform for high voltage ceramic capacitors based on magnetic compression</dc:title>
  <dc:creator>user</dc:creator>
  <cp:lastModifiedBy>yhw206@yahoo.com</cp:lastModifiedBy>
  <cp:revision>104</cp:revision>
  <dcterms:created xsi:type="dcterms:W3CDTF">2016-06-17T09:47:36Z</dcterms:created>
  <dcterms:modified xsi:type="dcterms:W3CDTF">2021-10-04T01:37:06Z</dcterms:modified>
</cp:coreProperties>
</file>