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tiff" ContentType="image/tiff"/>
  <Default Extension="wmf" ContentType="image/x-wmf"/>
  <Default Extension="png" ContentType="image/png"/>
  <Default Extension="gif" ContentType="image/gif"/>
  <Default Extension="emf" ContentType="image/x-e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2" r:id="rId7"/>
    <p:sldId id="263" r:id="rId8"/>
    <p:sldId id="267" r:id="rId9"/>
    <p:sldId id="264" r:id="rId10"/>
    <p:sldId id="266" r:id="rId11"/>
    <p:sldId id="265" r:id="rId12"/>
    <p:sldId id="268" r:id="rId13"/>
    <p:sldId id="270" r:id="rId14"/>
    <p:sldId id="272" r:id="rId15"/>
    <p:sldId id="273" r:id="rId16"/>
    <p:sldId id="269" r:id="rId17"/>
    <p:sldId id="274" r:id="rId18"/>
    <p:sldId id="275" r:id="rId19"/>
    <p:sldId id="259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544382"/>
    <a:srgbClr val="404E95"/>
    <a:srgbClr val="464B90"/>
    <a:srgbClr val="265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92" autoAdjust="0"/>
    <p:restoredTop sz="94660"/>
  </p:normalViewPr>
  <p:slideViewPr>
    <p:cSldViewPr snapToGrid="0">
      <p:cViewPr>
        <p:scale>
          <a:sx n="100" d="100"/>
          <a:sy n="100" d="100"/>
        </p:scale>
        <p:origin x="-1002" y="210"/>
      </p:cViewPr>
      <p:guideLst>
        <p:guide orient="horz" pos="215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4" Type="http://schemas.openxmlformats.org/officeDocument/2006/relationships/image" Target="../media/image13.wmf"/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microsoft.com/office/2007/relationships/hdphoto" Target="../media/image6.wdp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image" Target="../media/image3.wmf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image6.wdp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F:\重点实验室\办公室\宣传\实验室装置\照片\强光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599" y="3593152"/>
            <a:ext cx="1613452" cy="1044000"/>
          </a:xfrm>
          <a:prstGeom prst="roundRect">
            <a:avLst>
              <a:gd name="adj" fmla="val 14341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图片 19" descr="mmexport1562286381387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39571" y="3593152"/>
            <a:ext cx="1613452" cy="1044000"/>
          </a:xfrm>
          <a:prstGeom prst="roundRect">
            <a:avLst>
              <a:gd name="adj" fmla="val 15116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grpSp>
        <p:nvGrpSpPr>
          <p:cNvPr id="22" name="组合 21"/>
          <p:cNvGrpSpPr>
            <a:grpSpLocks noChangeAspect="1"/>
          </p:cNvGrpSpPr>
          <p:nvPr userDrawn="1"/>
        </p:nvGrpSpPr>
        <p:grpSpPr>
          <a:xfrm>
            <a:off x="5501085" y="3593152"/>
            <a:ext cx="1613452" cy="1044000"/>
            <a:chOff x="3122754" y="3542855"/>
            <a:chExt cx="1264385" cy="794218"/>
          </a:xfrm>
        </p:grpSpPr>
        <p:pic>
          <p:nvPicPr>
            <p:cNvPr id="23" name="Picture 15" descr="e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EFEFF"/>
                </a:clrFrom>
                <a:clrTo>
                  <a:srgbClr val="FEFE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8683" y="3545073"/>
              <a:ext cx="1258456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同侧圆角矩形 23"/>
            <p:cNvSpPr>
              <a:spLocks noChangeAspect="1"/>
            </p:cNvSpPr>
            <p:nvPr userDrawn="1"/>
          </p:nvSpPr>
          <p:spPr>
            <a:xfrm rot="5400000">
              <a:off x="3352157" y="3313452"/>
              <a:ext cx="792000" cy="1250806"/>
            </a:xfrm>
            <a:prstGeom prst="round2SameRect">
              <a:avLst>
                <a:gd name="adj1" fmla="val 12233"/>
                <a:gd name="adj2" fmla="val 12398"/>
              </a:avLst>
            </a:prstGeom>
            <a:gradFill flip="none" rotWithShape="1">
              <a:gsLst>
                <a:gs pos="0">
                  <a:srgbClr val="2340A4">
                    <a:alpha val="19000"/>
                  </a:srgbClr>
                </a:gs>
                <a:gs pos="100000">
                  <a:srgbClr val="564280">
                    <a:alpha val="52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grpSp>
        <p:nvGrpSpPr>
          <p:cNvPr id="25" name="组合 24"/>
          <p:cNvGrpSpPr>
            <a:grpSpLocks noChangeAspect="1"/>
          </p:cNvGrpSpPr>
          <p:nvPr userDrawn="1"/>
        </p:nvGrpSpPr>
        <p:grpSpPr>
          <a:xfrm>
            <a:off x="2178057" y="3593152"/>
            <a:ext cx="1613452" cy="1044000"/>
            <a:chOff x="1884778" y="4478958"/>
            <a:chExt cx="1251751" cy="796268"/>
          </a:xfrm>
        </p:grpSpPr>
        <p:pic>
          <p:nvPicPr>
            <p:cNvPr id="26" name="Picture 12" descr="b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EFEFF"/>
                </a:clrFrom>
                <a:clrTo>
                  <a:srgbClr val="FEFE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1007" y="4478958"/>
              <a:ext cx="1245522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同侧圆角矩形 26"/>
            <p:cNvSpPr>
              <a:spLocks noChangeAspect="1"/>
            </p:cNvSpPr>
            <p:nvPr userDrawn="1"/>
          </p:nvSpPr>
          <p:spPr>
            <a:xfrm rot="5400000">
              <a:off x="2114181" y="4253823"/>
              <a:ext cx="792000" cy="1250806"/>
            </a:xfrm>
            <a:prstGeom prst="round2SameRect">
              <a:avLst>
                <a:gd name="adj1" fmla="val 12233"/>
                <a:gd name="adj2" fmla="val 12398"/>
              </a:avLst>
            </a:prstGeom>
            <a:gradFill flip="none" rotWithShape="1">
              <a:gsLst>
                <a:gs pos="0">
                  <a:srgbClr val="2340A4">
                    <a:alpha val="19000"/>
                  </a:srgbClr>
                </a:gs>
                <a:gs pos="100000">
                  <a:srgbClr val="564280">
                    <a:alpha val="52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2326" y="1337646"/>
            <a:ext cx="7772400" cy="1889778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2650A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br>
              <a:rPr lang="en-US" altLang="zh-CN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675" y="5068272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dirty="0"/>
          </a:p>
        </p:txBody>
      </p:sp>
      <p:pic>
        <p:nvPicPr>
          <p:cNvPr id="28" name="图片 27"/>
          <p:cNvPicPr/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78" y="3587263"/>
            <a:ext cx="1645284" cy="1050181"/>
          </a:xfrm>
          <a:prstGeom prst="roundRect">
            <a:avLst>
              <a:gd name="adj" fmla="val 11342"/>
            </a:avLst>
          </a:prstGeom>
          <a:ln>
            <a:noFill/>
          </a:ln>
          <a:effectLst/>
        </p:spPr>
      </p:pic>
      <p:pic>
        <p:nvPicPr>
          <p:cNvPr id="29" name="图片 2" descr="国家重点实验室标志当前版20121217.gif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347663" y="133350"/>
            <a:ext cx="808037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"/>
          <p:cNvSpPr txBox="1">
            <a:spLocks noChangeArrowheads="1"/>
          </p:cNvSpPr>
          <p:nvPr userDrawn="1"/>
        </p:nvSpPr>
        <p:spPr bwMode="auto">
          <a:xfrm>
            <a:off x="1304925" y="223838"/>
            <a:ext cx="3214688" cy="3000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13875" tIns="56937" rIns="113875" bIns="56937">
            <a:spAutoFit/>
          </a:bodyPr>
          <a:lstStyle/>
          <a:p>
            <a:r>
              <a:rPr lang="zh-CN" altLang="en-US" sz="1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强脉冲辐射环境模拟与效应国家重点实验室</a:t>
            </a:r>
            <a:endParaRPr lang="zh-CN" altLang="en-US" sz="1200" b="1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1" name="TextBox 3"/>
          <p:cNvSpPr txBox="1">
            <a:spLocks noChangeArrowheads="1"/>
          </p:cNvSpPr>
          <p:nvPr userDrawn="1"/>
        </p:nvSpPr>
        <p:spPr bwMode="auto">
          <a:xfrm>
            <a:off x="1304925" y="509588"/>
            <a:ext cx="3214688" cy="238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13875" tIns="56937" rIns="113875" bIns="56937">
            <a:spAutoFit/>
          </a:bodyPr>
          <a:lstStyle/>
          <a:p>
            <a:r>
              <a:rPr lang="en-US" altLang="zh-CN" sz="800">
                <a:solidFill>
                  <a:schemeClr val="accent1"/>
                </a:solidFill>
                <a:cs typeface="Times New Roman" panose="02020603050405020304" pitchFamily="18" charset="0"/>
              </a:rPr>
              <a:t>State Key Laboratory of Intense Pulsed Radiation Simulation and Effect </a:t>
            </a:r>
            <a:endParaRPr lang="zh-CN" altLang="en-US" sz="80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同侧圆角矩形 24"/>
          <p:cNvSpPr/>
          <p:nvPr userDrawn="1"/>
        </p:nvSpPr>
        <p:spPr>
          <a:xfrm rot="5400000" flipH="1" flipV="1">
            <a:off x="4815928" y="-3105110"/>
            <a:ext cx="883057" cy="777309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rgbClr val="2340A4"/>
              </a:gs>
              <a:gs pos="50000">
                <a:srgbClr val="3555A0"/>
              </a:gs>
              <a:gs pos="100000">
                <a:srgbClr val="56428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910" y="311336"/>
            <a:ext cx="7144440" cy="954799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4111" y="1547715"/>
            <a:ext cx="7349332" cy="4351338"/>
          </a:xfrm>
        </p:spPr>
        <p:txBody>
          <a:bodyPr/>
          <a:lstStyle>
            <a:lvl1pPr>
              <a:defRPr sz="3200">
                <a:solidFill>
                  <a:srgbClr val="2650A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pic>
        <p:nvPicPr>
          <p:cNvPr id="26" name="图片 25" descr="mmexport156228638138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47" y="344289"/>
            <a:ext cx="1351184" cy="874297"/>
          </a:xfrm>
          <a:prstGeom prst="roundRect">
            <a:avLst>
              <a:gd name="adj" fmla="val 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28" name="同侧圆角矩形 27"/>
          <p:cNvSpPr/>
          <p:nvPr userDrawn="1"/>
        </p:nvSpPr>
        <p:spPr>
          <a:xfrm rot="5400000" flipV="1">
            <a:off x="4509333" y="1976323"/>
            <a:ext cx="119558" cy="9149776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rgbClr val="2340A4"/>
              </a:gs>
              <a:gs pos="50000">
                <a:srgbClr val="3555A0"/>
              </a:gs>
              <a:gs pos="0">
                <a:srgbClr val="56428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同侧圆角矩形 26"/>
          <p:cNvSpPr>
            <a:spLocks noChangeAspect="1"/>
          </p:cNvSpPr>
          <p:nvPr userDrawn="1"/>
        </p:nvSpPr>
        <p:spPr>
          <a:xfrm rot="5400000">
            <a:off x="234672" y="99460"/>
            <a:ext cx="878678" cy="1359572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rgbClr val="2340A4">
                  <a:alpha val="19000"/>
                </a:srgbClr>
              </a:gs>
              <a:gs pos="100000">
                <a:srgbClr val="554281">
                  <a:alpha val="58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同侧圆角矩形 24"/>
          <p:cNvSpPr/>
          <p:nvPr userDrawn="1"/>
        </p:nvSpPr>
        <p:spPr>
          <a:xfrm rot="5400000" flipH="1" flipV="1">
            <a:off x="4815928" y="-3105110"/>
            <a:ext cx="883057" cy="777309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rgbClr val="2340A4"/>
              </a:gs>
              <a:gs pos="50000">
                <a:srgbClr val="3555A0"/>
              </a:gs>
              <a:gs pos="100000">
                <a:srgbClr val="56428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910" y="311336"/>
            <a:ext cx="7144440" cy="954799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4111" y="1547715"/>
            <a:ext cx="7349332" cy="4351338"/>
          </a:xfrm>
        </p:spPr>
        <p:txBody>
          <a:bodyPr/>
          <a:lstStyle>
            <a:lvl1pPr>
              <a:defRPr sz="3200">
                <a:solidFill>
                  <a:srgbClr val="2650A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26" name="同侧圆角矩形 25"/>
          <p:cNvSpPr/>
          <p:nvPr userDrawn="1"/>
        </p:nvSpPr>
        <p:spPr>
          <a:xfrm rot="5400000" flipV="1">
            <a:off x="4509333" y="1976323"/>
            <a:ext cx="119558" cy="9149776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rgbClr val="2340A4"/>
              </a:gs>
              <a:gs pos="50000">
                <a:srgbClr val="3555A0"/>
              </a:gs>
              <a:gs pos="0">
                <a:srgbClr val="56428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4" name="图片 43"/>
          <p:cNvPicPr/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4" r="1"/>
          <a:stretch>
            <a:fillRect/>
          </a:stretch>
        </p:blipFill>
        <p:spPr>
          <a:xfrm>
            <a:off x="-1" y="339907"/>
            <a:ext cx="1353797" cy="883058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sp>
        <p:nvSpPr>
          <p:cNvPr id="8" name="同侧圆角矩形 7"/>
          <p:cNvSpPr>
            <a:spLocks noChangeAspect="1"/>
          </p:cNvSpPr>
          <p:nvPr userDrawn="1"/>
        </p:nvSpPr>
        <p:spPr>
          <a:xfrm rot="5400000">
            <a:off x="234762" y="99459"/>
            <a:ext cx="878678" cy="1359572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rgbClr val="2340A4">
                  <a:alpha val="19000"/>
                </a:srgbClr>
              </a:gs>
              <a:gs pos="100000">
                <a:srgbClr val="554281">
                  <a:alpha val="58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同侧圆角矩形 24"/>
          <p:cNvSpPr/>
          <p:nvPr userDrawn="1"/>
        </p:nvSpPr>
        <p:spPr>
          <a:xfrm rot="5400000" flipH="1" flipV="1">
            <a:off x="4815928" y="-3105110"/>
            <a:ext cx="883057" cy="777309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rgbClr val="2340A4"/>
              </a:gs>
              <a:gs pos="50000">
                <a:srgbClr val="3555A0"/>
              </a:gs>
              <a:gs pos="100000">
                <a:srgbClr val="56428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910" y="311336"/>
            <a:ext cx="7144440" cy="954799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4111" y="1547715"/>
            <a:ext cx="7349332" cy="4351338"/>
          </a:xfrm>
        </p:spPr>
        <p:txBody>
          <a:bodyPr/>
          <a:lstStyle>
            <a:lvl1pPr>
              <a:defRPr sz="3200">
                <a:solidFill>
                  <a:srgbClr val="2650A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pic>
        <p:nvPicPr>
          <p:cNvPr id="26" name="Picture 2" descr="F:\重点实验室\办公室\宣传\实验室装置\照片\强光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76" y="349435"/>
            <a:ext cx="1353063" cy="864000"/>
          </a:xfrm>
          <a:prstGeom prst="roundRect">
            <a:avLst>
              <a:gd name="adj" fmla="val 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同侧圆角矩形 26"/>
          <p:cNvSpPr>
            <a:spLocks noChangeAspect="1"/>
          </p:cNvSpPr>
          <p:nvPr userDrawn="1"/>
        </p:nvSpPr>
        <p:spPr>
          <a:xfrm rot="5400000">
            <a:off x="234672" y="99460"/>
            <a:ext cx="878678" cy="1359572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rgbClr val="2340A4">
                  <a:alpha val="19000"/>
                </a:srgbClr>
              </a:gs>
              <a:gs pos="100000">
                <a:srgbClr val="554281">
                  <a:alpha val="58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8" name="同侧圆角矩形 27"/>
          <p:cNvSpPr/>
          <p:nvPr userDrawn="1"/>
        </p:nvSpPr>
        <p:spPr>
          <a:xfrm rot="5400000" flipV="1">
            <a:off x="4509333" y="1976323"/>
            <a:ext cx="119558" cy="9149776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rgbClr val="2340A4"/>
              </a:gs>
              <a:gs pos="50000">
                <a:srgbClr val="3555A0"/>
              </a:gs>
              <a:gs pos="0">
                <a:srgbClr val="56428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/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" r="3538"/>
          <a:stretch>
            <a:fillRect/>
          </a:stretch>
        </p:blipFill>
        <p:spPr bwMode="auto">
          <a:xfrm>
            <a:off x="0" y="1324620"/>
            <a:ext cx="9144000" cy="556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3"/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3733" r="3538" b="69402"/>
          <a:stretch>
            <a:fillRect/>
          </a:stretch>
        </p:blipFill>
        <p:spPr bwMode="auto">
          <a:xfrm flipV="1">
            <a:off x="0" y="0"/>
            <a:ext cx="9180512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6"/>
          <p:cNvGrpSpPr/>
          <p:nvPr userDrawn="1"/>
        </p:nvGrpSpPr>
        <p:grpSpPr>
          <a:xfrm>
            <a:off x="3246229" y="3584735"/>
            <a:ext cx="2405891" cy="2002182"/>
            <a:chOff x="327333" y="198914"/>
            <a:chExt cx="662894" cy="551660"/>
          </a:xfrm>
        </p:grpSpPr>
        <p:grpSp>
          <p:nvGrpSpPr>
            <p:cNvPr id="8" name="组合 7"/>
            <p:cNvGrpSpPr>
              <a:grpSpLocks noChangeAspect="1"/>
            </p:cNvGrpSpPr>
            <p:nvPr/>
          </p:nvGrpSpPr>
          <p:grpSpPr>
            <a:xfrm>
              <a:off x="327333" y="198914"/>
              <a:ext cx="662894" cy="551660"/>
              <a:chOff x="4293145" y="1788527"/>
              <a:chExt cx="3022723" cy="2515510"/>
            </a:xfrm>
          </p:grpSpPr>
          <p:sp>
            <p:nvSpPr>
              <p:cNvPr id="12" name="任意多边形 11"/>
              <p:cNvSpPr/>
              <p:nvPr/>
            </p:nvSpPr>
            <p:spPr>
              <a:xfrm rot="2700000">
                <a:off x="4492531" y="1829808"/>
                <a:ext cx="1593441" cy="1992214"/>
              </a:xfrm>
              <a:custGeom>
                <a:avLst/>
                <a:gdLst>
                  <a:gd name="connsiteX0" fmla="*/ 270424 w 1593441"/>
                  <a:gd name="connsiteY0" fmla="*/ 420632 h 1992214"/>
                  <a:gd name="connsiteX1" fmla="*/ 1187699 w 1593441"/>
                  <a:gd name="connsiteY1" fmla="*/ 7948 h 1992214"/>
                  <a:gd name="connsiteX2" fmla="*/ 1252955 w 1593441"/>
                  <a:gd name="connsiteY2" fmla="*/ 0 h 1992214"/>
                  <a:gd name="connsiteX3" fmla="*/ 1259279 w 1593441"/>
                  <a:gd name="connsiteY3" fmla="*/ 51293 h 1992214"/>
                  <a:gd name="connsiteX4" fmla="*/ 1227815 w 1593441"/>
                  <a:gd name="connsiteY4" fmla="*/ 54981 h 1992214"/>
                  <a:gd name="connsiteX5" fmla="*/ 338288 w 1593441"/>
                  <a:gd name="connsiteY5" fmla="*/ 763339 h 1992214"/>
                  <a:gd name="connsiteX6" fmla="*/ 1583421 w 1593441"/>
                  <a:gd name="connsiteY6" fmla="*/ 1502271 h 1992214"/>
                  <a:gd name="connsiteX7" fmla="*/ 1592027 w 1593441"/>
                  <a:gd name="connsiteY7" fmla="*/ 1502013 h 1992214"/>
                  <a:gd name="connsiteX8" fmla="*/ 1593441 w 1593441"/>
                  <a:gd name="connsiteY8" fmla="*/ 1991892 h 1992214"/>
                  <a:gd name="connsiteX9" fmla="*/ 1583421 w 1593441"/>
                  <a:gd name="connsiteY9" fmla="*/ 1992214 h 1992214"/>
                  <a:gd name="connsiteX10" fmla="*/ 0 w 1593441"/>
                  <a:gd name="connsiteY10" fmla="*/ 984214 h 1992214"/>
                  <a:gd name="connsiteX11" fmla="*/ 270424 w 1593441"/>
                  <a:gd name="connsiteY11" fmla="*/ 420632 h 199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93441" h="1992214">
                    <a:moveTo>
                      <a:pt x="270424" y="420632"/>
                    </a:moveTo>
                    <a:cubicBezTo>
                      <a:pt x="483838" y="219534"/>
                      <a:pt x="808251" y="70098"/>
                      <a:pt x="1187699" y="7948"/>
                    </a:cubicBezTo>
                    <a:lnTo>
                      <a:pt x="1252955" y="0"/>
                    </a:lnTo>
                    <a:lnTo>
                      <a:pt x="1259279" y="51293"/>
                    </a:lnTo>
                    <a:lnTo>
                      <a:pt x="1227815" y="54981"/>
                    </a:lnTo>
                    <a:cubicBezTo>
                      <a:pt x="713413" y="145794"/>
                      <a:pt x="338288" y="428568"/>
                      <a:pt x="338288" y="763339"/>
                    </a:cubicBezTo>
                    <a:cubicBezTo>
                      <a:pt x="338288" y="1171439"/>
                      <a:pt x="895753" y="1502271"/>
                      <a:pt x="1583421" y="1502271"/>
                    </a:cubicBezTo>
                    <a:lnTo>
                      <a:pt x="1592027" y="1502013"/>
                    </a:lnTo>
                    <a:lnTo>
                      <a:pt x="1593441" y="1991892"/>
                    </a:lnTo>
                    <a:lnTo>
                      <a:pt x="1583421" y="1992214"/>
                    </a:lnTo>
                    <a:cubicBezTo>
                      <a:pt x="708922" y="1992214"/>
                      <a:pt x="0" y="1540917"/>
                      <a:pt x="0" y="984214"/>
                    </a:cubicBezTo>
                    <a:cubicBezTo>
                      <a:pt x="0" y="775450"/>
                      <a:pt x="99692" y="581510"/>
                      <a:pt x="270424" y="420632"/>
                    </a:cubicBezTo>
                    <a:close/>
                  </a:path>
                </a:pathLst>
              </a:custGeom>
              <a:gradFill>
                <a:gsLst>
                  <a:gs pos="49000">
                    <a:srgbClr val="134098">
                      <a:alpha val="6000"/>
                    </a:srgbClr>
                  </a:gs>
                  <a:gs pos="2000">
                    <a:srgbClr val="134098">
                      <a:alpha val="13000"/>
                    </a:srgbClr>
                  </a:gs>
                  <a:gs pos="100000">
                    <a:srgbClr val="67245E">
                      <a:alpha val="8000"/>
                    </a:srgb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任意多边形 12"/>
              <p:cNvSpPr/>
              <p:nvPr/>
            </p:nvSpPr>
            <p:spPr>
              <a:xfrm rot="13500000">
                <a:off x="5050945" y="2039114"/>
                <a:ext cx="2515510" cy="2014336"/>
              </a:xfrm>
              <a:custGeom>
                <a:avLst/>
                <a:gdLst>
                  <a:gd name="connsiteX0" fmla="*/ 1521125 w 2515510"/>
                  <a:gd name="connsiteY0" fmla="*/ 48205 h 2014336"/>
                  <a:gd name="connsiteX1" fmla="*/ 1450039 w 2515510"/>
                  <a:gd name="connsiteY1" fmla="*/ 50344 h 2014336"/>
                  <a:gd name="connsiteX2" fmla="*/ 1094175 w 2515510"/>
                  <a:gd name="connsiteY2" fmla="*/ 104597 h 2014336"/>
                  <a:gd name="connsiteX3" fmla="*/ 938309 w 2515510"/>
                  <a:gd name="connsiteY3" fmla="*/ 155015 h 2014336"/>
                  <a:gd name="connsiteX4" fmla="*/ 931176 w 2515510"/>
                  <a:gd name="connsiteY4" fmla="*/ 118358 h 2014336"/>
                  <a:gd name="connsiteX5" fmla="*/ 914089 w 2515510"/>
                  <a:gd name="connsiteY5" fmla="*/ 92627 h 2014336"/>
                  <a:gd name="connsiteX6" fmla="*/ 963048 w 2515510"/>
                  <a:gd name="connsiteY6" fmla="*/ 77550 h 2014336"/>
                  <a:gd name="connsiteX7" fmla="*/ 1415595 w 2515510"/>
                  <a:gd name="connsiteY7" fmla="*/ 3540 h 2014336"/>
                  <a:gd name="connsiteX8" fmla="*/ 1525259 w 2515510"/>
                  <a:gd name="connsiteY8" fmla="*/ 0 h 2014336"/>
                  <a:gd name="connsiteX9" fmla="*/ 2515510 w 2515510"/>
                  <a:gd name="connsiteY9" fmla="*/ 1814898 h 2014336"/>
                  <a:gd name="connsiteX10" fmla="*/ 2458427 w 2515510"/>
                  <a:gd name="connsiteY10" fmla="*/ 1842185 h 2014336"/>
                  <a:gd name="connsiteX11" fmla="*/ 1576815 w 2515510"/>
                  <a:gd name="connsiteY11" fmla="*/ 2014336 h 2014336"/>
                  <a:gd name="connsiteX12" fmla="*/ 0 w 2515510"/>
                  <a:gd name="connsiteY12" fmla="*/ 1006336 h 2014336"/>
                  <a:gd name="connsiteX13" fmla="*/ 695203 w 2515510"/>
                  <a:gd name="connsiteY13" fmla="*/ 170487 h 2014336"/>
                  <a:gd name="connsiteX14" fmla="*/ 732235 w 2515510"/>
                  <a:gd name="connsiteY14" fmla="*/ 156105 h 2014336"/>
                  <a:gd name="connsiteX15" fmla="*/ 732011 w 2515510"/>
                  <a:gd name="connsiteY15" fmla="*/ 157256 h 2014336"/>
                  <a:gd name="connsiteX16" fmla="*/ 762287 w 2515510"/>
                  <a:gd name="connsiteY16" fmla="*/ 230347 h 2014336"/>
                  <a:gd name="connsiteX17" fmla="*/ 764023 w 2515510"/>
                  <a:gd name="connsiteY17" fmla="*/ 231500 h 2014336"/>
                  <a:gd name="connsiteX18" fmla="*/ 700046 w 2515510"/>
                  <a:gd name="connsiteY18" fmla="*/ 262957 h 2014336"/>
                  <a:gd name="connsiteX19" fmla="*/ 336876 w 2515510"/>
                  <a:gd name="connsiteY19" fmla="*/ 785461 h 2014336"/>
                  <a:gd name="connsiteX20" fmla="*/ 1576815 w 2515510"/>
                  <a:gd name="connsiteY20" fmla="*/ 1524393 h 2014336"/>
                  <a:gd name="connsiteX21" fmla="*/ 2059454 w 2515510"/>
                  <a:gd name="connsiteY21" fmla="*/ 1466324 h 2014336"/>
                  <a:gd name="connsiteX22" fmla="*/ 2140667 w 2515510"/>
                  <a:gd name="connsiteY22" fmla="*/ 1440055 h 201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515510" h="2014336">
                    <a:moveTo>
                      <a:pt x="1521125" y="48205"/>
                    </a:moveTo>
                    <a:lnTo>
                      <a:pt x="1450039" y="50344"/>
                    </a:lnTo>
                    <a:cubicBezTo>
                      <a:pt x="1324989" y="57912"/>
                      <a:pt x="1205433" y="76554"/>
                      <a:pt x="1094175" y="104597"/>
                    </a:cubicBezTo>
                    <a:lnTo>
                      <a:pt x="938309" y="155015"/>
                    </a:lnTo>
                    <a:lnTo>
                      <a:pt x="931176" y="118358"/>
                    </a:lnTo>
                    <a:lnTo>
                      <a:pt x="914089" y="92627"/>
                    </a:lnTo>
                    <a:lnTo>
                      <a:pt x="963048" y="77550"/>
                    </a:lnTo>
                    <a:cubicBezTo>
                      <a:pt x="1104533" y="39294"/>
                      <a:pt x="1256571" y="13864"/>
                      <a:pt x="1415595" y="3540"/>
                    </a:cubicBezTo>
                    <a:lnTo>
                      <a:pt x="1525259" y="0"/>
                    </a:lnTo>
                    <a:close/>
                    <a:moveTo>
                      <a:pt x="2515510" y="1814898"/>
                    </a:moveTo>
                    <a:lnTo>
                      <a:pt x="2458427" y="1842185"/>
                    </a:lnTo>
                    <a:cubicBezTo>
                      <a:pt x="2206766" y="1950873"/>
                      <a:pt x="1903385" y="2014336"/>
                      <a:pt x="1576815" y="2014336"/>
                    </a:cubicBezTo>
                    <a:cubicBezTo>
                      <a:pt x="705965" y="2014336"/>
                      <a:pt x="0" y="1563039"/>
                      <a:pt x="0" y="1006336"/>
                    </a:cubicBezTo>
                    <a:cubicBezTo>
                      <a:pt x="0" y="658396"/>
                      <a:pt x="275768" y="351632"/>
                      <a:pt x="695203" y="170487"/>
                    </a:cubicBezTo>
                    <a:lnTo>
                      <a:pt x="732235" y="156105"/>
                    </a:lnTo>
                    <a:lnTo>
                      <a:pt x="732011" y="157256"/>
                    </a:lnTo>
                    <a:cubicBezTo>
                      <a:pt x="732011" y="183710"/>
                      <a:pt x="742103" y="210163"/>
                      <a:pt x="762287" y="230347"/>
                    </a:cubicBezTo>
                    <a:lnTo>
                      <a:pt x="764023" y="231500"/>
                    </a:lnTo>
                    <a:lnTo>
                      <a:pt x="700046" y="262957"/>
                    </a:lnTo>
                    <a:cubicBezTo>
                      <a:pt x="475661" y="396677"/>
                      <a:pt x="336876" y="581411"/>
                      <a:pt x="336876" y="785461"/>
                    </a:cubicBezTo>
                    <a:cubicBezTo>
                      <a:pt x="336877" y="1193561"/>
                      <a:pt x="892016" y="1524393"/>
                      <a:pt x="1576815" y="1524393"/>
                    </a:cubicBezTo>
                    <a:cubicBezTo>
                      <a:pt x="1748015" y="1524393"/>
                      <a:pt x="1911111" y="1503716"/>
                      <a:pt x="2059454" y="1466324"/>
                    </a:cubicBezTo>
                    <a:lnTo>
                      <a:pt x="2140667" y="1440055"/>
                    </a:lnTo>
                    <a:close/>
                  </a:path>
                </a:pathLst>
              </a:custGeom>
              <a:gradFill>
                <a:gsLst>
                  <a:gs pos="23000">
                    <a:srgbClr val="134098">
                      <a:alpha val="9000"/>
                    </a:srgbClr>
                  </a:gs>
                  <a:gs pos="2000">
                    <a:srgbClr val="134098">
                      <a:alpha val="16000"/>
                    </a:srgbClr>
                  </a:gs>
                  <a:gs pos="100000">
                    <a:srgbClr val="B60A27">
                      <a:alpha val="2000"/>
                    </a:srgbClr>
                  </a:gs>
                </a:gsLst>
                <a:lin ang="1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5942776" y="3890267"/>
                <a:ext cx="119270" cy="119270"/>
              </a:xfrm>
              <a:prstGeom prst="ellipse">
                <a:avLst/>
              </a:prstGeom>
              <a:solidFill>
                <a:srgbClr val="2A53A2">
                  <a:alpha val="2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>
              <a:grpSpLocks noChangeAspect="1"/>
            </p:cNvGrpSpPr>
            <p:nvPr userDrawn="1"/>
          </p:nvGrpSpPr>
          <p:grpSpPr>
            <a:xfrm>
              <a:off x="552852" y="408984"/>
              <a:ext cx="281149" cy="126336"/>
              <a:chOff x="7403820" y="3324971"/>
              <a:chExt cx="1601779" cy="719740"/>
            </a:xfrm>
          </p:grpSpPr>
          <p:sp>
            <p:nvSpPr>
              <p:cNvPr id="10" name="任意多边形 9"/>
              <p:cNvSpPr/>
              <p:nvPr/>
            </p:nvSpPr>
            <p:spPr>
              <a:xfrm flipH="1">
                <a:off x="7403820" y="3329185"/>
                <a:ext cx="778112" cy="715526"/>
              </a:xfrm>
              <a:custGeom>
                <a:avLst/>
                <a:gdLst>
                  <a:gd name="connsiteX0" fmla="*/ 476696 w 778112"/>
                  <a:gd name="connsiteY0" fmla="*/ 259798 h 715526"/>
                  <a:gd name="connsiteX1" fmla="*/ 495655 w 778112"/>
                  <a:gd name="connsiteY1" fmla="*/ 263626 h 715526"/>
                  <a:gd name="connsiteX2" fmla="*/ 525406 w 778112"/>
                  <a:gd name="connsiteY2" fmla="*/ 308510 h 715526"/>
                  <a:gd name="connsiteX3" fmla="*/ 476694 w 778112"/>
                  <a:gd name="connsiteY3" fmla="*/ 357222 h 715526"/>
                  <a:gd name="connsiteX4" fmla="*/ 472001 w 778112"/>
                  <a:gd name="connsiteY4" fmla="*/ 357222 h 715526"/>
                  <a:gd name="connsiteX5" fmla="*/ 443850 w 778112"/>
                  <a:gd name="connsiteY5" fmla="*/ 354384 h 715526"/>
                  <a:gd name="connsiteX6" fmla="*/ 370313 w 778112"/>
                  <a:gd name="connsiteY6" fmla="*/ 318088 h 715526"/>
                  <a:gd name="connsiteX7" fmla="*/ 358875 w 778112"/>
                  <a:gd name="connsiteY7" fmla="*/ 306374 h 715526"/>
                  <a:gd name="connsiteX8" fmla="*/ 381715 w 778112"/>
                  <a:gd name="connsiteY8" fmla="*/ 287529 h 715526"/>
                  <a:gd name="connsiteX9" fmla="*/ 472500 w 778112"/>
                  <a:gd name="connsiteY9" fmla="*/ 259798 h 715526"/>
                  <a:gd name="connsiteX10" fmla="*/ 606108 w 778112"/>
                  <a:gd name="connsiteY10" fmla="*/ 0 h 715526"/>
                  <a:gd name="connsiteX11" fmla="*/ 570527 w 778112"/>
                  <a:gd name="connsiteY11" fmla="*/ 0 h 715526"/>
                  <a:gd name="connsiteX12" fmla="*/ 570527 w 778112"/>
                  <a:gd name="connsiteY12" fmla="*/ 461 h 715526"/>
                  <a:gd name="connsiteX13" fmla="*/ 375678 w 778112"/>
                  <a:gd name="connsiteY13" fmla="*/ 461 h 715526"/>
                  <a:gd name="connsiteX14" fmla="*/ 180830 w 778112"/>
                  <a:gd name="connsiteY14" fmla="*/ 195309 h 715526"/>
                  <a:gd name="connsiteX15" fmla="*/ 200044 w 778112"/>
                  <a:gd name="connsiteY15" fmla="*/ 279784 h 715526"/>
                  <a:gd name="connsiteX16" fmla="*/ 209233 w 778112"/>
                  <a:gd name="connsiteY16" fmla="*/ 295770 h 715526"/>
                  <a:gd name="connsiteX17" fmla="*/ 194827 w 778112"/>
                  <a:gd name="connsiteY17" fmla="*/ 313230 h 715526"/>
                  <a:gd name="connsiteX18" fmla="*/ 185162 w 778112"/>
                  <a:gd name="connsiteY18" fmla="*/ 331037 h 715526"/>
                  <a:gd name="connsiteX19" fmla="*/ 184270 w 778112"/>
                  <a:gd name="connsiteY19" fmla="*/ 331037 h 715526"/>
                  <a:gd name="connsiteX20" fmla="*/ 177544 w 778112"/>
                  <a:gd name="connsiteY20" fmla="*/ 345072 h 715526"/>
                  <a:gd name="connsiteX21" fmla="*/ 176862 w 778112"/>
                  <a:gd name="connsiteY21" fmla="*/ 346328 h 715526"/>
                  <a:gd name="connsiteX22" fmla="*/ 176716 w 778112"/>
                  <a:gd name="connsiteY22" fmla="*/ 346801 h 715526"/>
                  <a:gd name="connsiteX23" fmla="*/ 0 w 778112"/>
                  <a:gd name="connsiteY23" fmla="*/ 715526 h 715526"/>
                  <a:gd name="connsiteX24" fmla="*/ 149894 w 778112"/>
                  <a:gd name="connsiteY24" fmla="*/ 715526 h 715526"/>
                  <a:gd name="connsiteX25" fmla="*/ 311442 w 778112"/>
                  <a:gd name="connsiteY25" fmla="*/ 378449 h 715526"/>
                  <a:gd name="connsiteX26" fmla="*/ 336410 w 778112"/>
                  <a:gd name="connsiteY26" fmla="*/ 386199 h 715526"/>
                  <a:gd name="connsiteX27" fmla="*/ 375678 w 778112"/>
                  <a:gd name="connsiteY27" fmla="*/ 390157 h 715526"/>
                  <a:gd name="connsiteX28" fmla="*/ 485538 w 778112"/>
                  <a:gd name="connsiteY28" fmla="*/ 390157 h 715526"/>
                  <a:gd name="connsiteX29" fmla="*/ 486404 w 778112"/>
                  <a:gd name="connsiteY29" fmla="*/ 389696 h 715526"/>
                  <a:gd name="connsiteX30" fmla="*/ 512970 w 778112"/>
                  <a:gd name="connsiteY30" fmla="*/ 389696 h 715526"/>
                  <a:gd name="connsiteX31" fmla="*/ 594157 w 778112"/>
                  <a:gd name="connsiteY31" fmla="*/ 308510 h 715526"/>
                  <a:gd name="connsiteX32" fmla="*/ 512970 w 778112"/>
                  <a:gd name="connsiteY32" fmla="*/ 227323 h 715526"/>
                  <a:gd name="connsiteX33" fmla="*/ 431783 w 778112"/>
                  <a:gd name="connsiteY33" fmla="*/ 227323 h 715526"/>
                  <a:gd name="connsiteX34" fmla="*/ 356398 w 778112"/>
                  <a:gd name="connsiteY34" fmla="*/ 227323 h 715526"/>
                  <a:gd name="connsiteX35" fmla="*/ 318648 w 778112"/>
                  <a:gd name="connsiteY35" fmla="*/ 231129 h 715526"/>
                  <a:gd name="connsiteX36" fmla="*/ 316737 w 778112"/>
                  <a:gd name="connsiteY36" fmla="*/ 224052 h 715526"/>
                  <a:gd name="connsiteX37" fmla="*/ 314200 w 778112"/>
                  <a:gd name="connsiteY37" fmla="*/ 195309 h 715526"/>
                  <a:gd name="connsiteX38" fmla="*/ 476574 w 778112"/>
                  <a:gd name="connsiteY38" fmla="*/ 32936 h 715526"/>
                  <a:gd name="connsiteX39" fmla="*/ 570527 w 778112"/>
                  <a:gd name="connsiteY39" fmla="*/ 32936 h 715526"/>
                  <a:gd name="connsiteX40" fmla="*/ 570527 w 778112"/>
                  <a:gd name="connsiteY40" fmla="*/ 32475 h 715526"/>
                  <a:gd name="connsiteX41" fmla="*/ 606108 w 778112"/>
                  <a:gd name="connsiteY41" fmla="*/ 32475 h 715526"/>
                  <a:gd name="connsiteX42" fmla="*/ 778112 w 778112"/>
                  <a:gd name="connsiteY42" fmla="*/ 0 h 715526"/>
                  <a:gd name="connsiteX43" fmla="*/ 709619 w 778112"/>
                  <a:gd name="connsiteY43" fmla="*/ 0 h 715526"/>
                  <a:gd name="connsiteX44" fmla="*/ 651827 w 778112"/>
                  <a:gd name="connsiteY44" fmla="*/ 0 h 715526"/>
                  <a:gd name="connsiteX45" fmla="*/ 651827 w 778112"/>
                  <a:gd name="connsiteY45" fmla="*/ 712525 h 715526"/>
                  <a:gd name="connsiteX46" fmla="*/ 778112 w 778112"/>
                  <a:gd name="connsiteY46" fmla="*/ 712525 h 715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78112" h="715526">
                    <a:moveTo>
                      <a:pt x="476696" y="259798"/>
                    </a:moveTo>
                    <a:lnTo>
                      <a:pt x="495655" y="263626"/>
                    </a:lnTo>
                    <a:cubicBezTo>
                      <a:pt x="513139" y="271021"/>
                      <a:pt x="525406" y="288333"/>
                      <a:pt x="525406" y="308510"/>
                    </a:cubicBezTo>
                    <a:cubicBezTo>
                      <a:pt x="525406" y="335413"/>
                      <a:pt x="503597" y="357222"/>
                      <a:pt x="476694" y="357222"/>
                    </a:cubicBezTo>
                    <a:lnTo>
                      <a:pt x="472001" y="357222"/>
                    </a:lnTo>
                    <a:lnTo>
                      <a:pt x="443850" y="354384"/>
                    </a:lnTo>
                    <a:cubicBezTo>
                      <a:pt x="416103" y="348706"/>
                      <a:pt x="390935" y="335951"/>
                      <a:pt x="370313" y="318088"/>
                    </a:cubicBezTo>
                    <a:lnTo>
                      <a:pt x="358875" y="306374"/>
                    </a:lnTo>
                    <a:lnTo>
                      <a:pt x="381715" y="287529"/>
                    </a:lnTo>
                    <a:cubicBezTo>
                      <a:pt x="407630" y="270021"/>
                      <a:pt x="438871" y="259798"/>
                      <a:pt x="472500" y="259798"/>
                    </a:cubicBezTo>
                    <a:close/>
                    <a:moveTo>
                      <a:pt x="606108" y="0"/>
                    </a:moveTo>
                    <a:lnTo>
                      <a:pt x="570527" y="0"/>
                    </a:lnTo>
                    <a:lnTo>
                      <a:pt x="570527" y="461"/>
                    </a:lnTo>
                    <a:lnTo>
                      <a:pt x="375678" y="461"/>
                    </a:lnTo>
                    <a:cubicBezTo>
                      <a:pt x="268067" y="461"/>
                      <a:pt x="180830" y="87698"/>
                      <a:pt x="180830" y="195309"/>
                    </a:cubicBezTo>
                    <a:cubicBezTo>
                      <a:pt x="180830" y="225575"/>
                      <a:pt x="187731" y="254229"/>
                      <a:pt x="200044" y="279784"/>
                    </a:cubicBezTo>
                    <a:lnTo>
                      <a:pt x="209233" y="295770"/>
                    </a:lnTo>
                    <a:lnTo>
                      <a:pt x="194827" y="313230"/>
                    </a:lnTo>
                    <a:lnTo>
                      <a:pt x="185162" y="331037"/>
                    </a:lnTo>
                    <a:lnTo>
                      <a:pt x="184270" y="331037"/>
                    </a:lnTo>
                    <a:lnTo>
                      <a:pt x="177544" y="345072"/>
                    </a:lnTo>
                    <a:lnTo>
                      <a:pt x="176862" y="346328"/>
                    </a:lnTo>
                    <a:lnTo>
                      <a:pt x="176716" y="346801"/>
                    </a:lnTo>
                    <a:lnTo>
                      <a:pt x="0" y="715526"/>
                    </a:lnTo>
                    <a:lnTo>
                      <a:pt x="149894" y="715526"/>
                    </a:lnTo>
                    <a:lnTo>
                      <a:pt x="311442" y="378449"/>
                    </a:lnTo>
                    <a:lnTo>
                      <a:pt x="336410" y="386199"/>
                    </a:lnTo>
                    <a:cubicBezTo>
                      <a:pt x="349094" y="388794"/>
                      <a:pt x="362227" y="390157"/>
                      <a:pt x="375678" y="390157"/>
                    </a:cubicBezTo>
                    <a:lnTo>
                      <a:pt x="485538" y="390157"/>
                    </a:lnTo>
                    <a:lnTo>
                      <a:pt x="486404" y="389696"/>
                    </a:lnTo>
                    <a:lnTo>
                      <a:pt x="512970" y="389696"/>
                    </a:lnTo>
                    <a:cubicBezTo>
                      <a:pt x="557808" y="389696"/>
                      <a:pt x="594157" y="353348"/>
                      <a:pt x="594157" y="308510"/>
                    </a:cubicBezTo>
                    <a:cubicBezTo>
                      <a:pt x="594157" y="263672"/>
                      <a:pt x="557808" y="227323"/>
                      <a:pt x="512970" y="227323"/>
                    </a:cubicBezTo>
                    <a:lnTo>
                      <a:pt x="431783" y="227323"/>
                    </a:lnTo>
                    <a:lnTo>
                      <a:pt x="356398" y="227323"/>
                    </a:lnTo>
                    <a:lnTo>
                      <a:pt x="318648" y="231129"/>
                    </a:lnTo>
                    <a:lnTo>
                      <a:pt x="316737" y="224052"/>
                    </a:lnTo>
                    <a:cubicBezTo>
                      <a:pt x="315070" y="214723"/>
                      <a:pt x="314200" y="205118"/>
                      <a:pt x="314200" y="195309"/>
                    </a:cubicBezTo>
                    <a:cubicBezTo>
                      <a:pt x="314200" y="105633"/>
                      <a:pt x="386897" y="32936"/>
                      <a:pt x="476574" y="32936"/>
                    </a:cubicBezTo>
                    <a:lnTo>
                      <a:pt x="570527" y="32936"/>
                    </a:lnTo>
                    <a:lnTo>
                      <a:pt x="570527" y="32475"/>
                    </a:lnTo>
                    <a:lnTo>
                      <a:pt x="606108" y="32475"/>
                    </a:lnTo>
                    <a:close/>
                    <a:moveTo>
                      <a:pt x="778112" y="0"/>
                    </a:moveTo>
                    <a:lnTo>
                      <a:pt x="709619" y="0"/>
                    </a:lnTo>
                    <a:lnTo>
                      <a:pt x="651827" y="0"/>
                    </a:lnTo>
                    <a:lnTo>
                      <a:pt x="651827" y="712525"/>
                    </a:lnTo>
                    <a:lnTo>
                      <a:pt x="778112" y="712525"/>
                    </a:lnTo>
                    <a:close/>
                  </a:path>
                </a:pathLst>
              </a:custGeom>
              <a:solidFill>
                <a:srgbClr val="2C54A3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任意多边形 10"/>
              <p:cNvSpPr/>
              <p:nvPr/>
            </p:nvSpPr>
            <p:spPr>
              <a:xfrm>
                <a:off x="8094199" y="3324971"/>
                <a:ext cx="911400" cy="719740"/>
              </a:xfrm>
              <a:custGeom>
                <a:avLst/>
                <a:gdLst>
                  <a:gd name="connsiteX0" fmla="*/ 196366 w 911400"/>
                  <a:gd name="connsiteY0" fmla="*/ 2167 h 719740"/>
                  <a:gd name="connsiteX1" fmla="*/ 391293 w 911400"/>
                  <a:gd name="connsiteY1" fmla="*/ 2167 h 719740"/>
                  <a:gd name="connsiteX2" fmla="*/ 391293 w 911400"/>
                  <a:gd name="connsiteY2" fmla="*/ 47202 h 719740"/>
                  <a:gd name="connsiteX3" fmla="*/ 302447 w 911400"/>
                  <a:gd name="connsiteY3" fmla="*/ 47202 h 719740"/>
                  <a:gd name="connsiteX4" fmla="*/ 155172 w 911400"/>
                  <a:gd name="connsiteY4" fmla="*/ 182310 h 719740"/>
                  <a:gd name="connsiteX5" fmla="*/ 245124 w 911400"/>
                  <a:gd name="connsiteY5" fmla="*/ 306801 h 719740"/>
                  <a:gd name="connsiteX6" fmla="*/ 292913 w 911400"/>
                  <a:gd name="connsiteY6" fmla="*/ 315652 h 719740"/>
                  <a:gd name="connsiteX7" fmla="*/ 312006 w 911400"/>
                  <a:gd name="connsiteY7" fmla="*/ 317418 h 719740"/>
                  <a:gd name="connsiteX8" fmla="*/ 316066 w 911400"/>
                  <a:gd name="connsiteY8" fmla="*/ 317418 h 719740"/>
                  <a:gd name="connsiteX9" fmla="*/ 316066 w 911400"/>
                  <a:gd name="connsiteY9" fmla="*/ 317794 h 719740"/>
                  <a:gd name="connsiteX10" fmla="*/ 324073 w 911400"/>
                  <a:gd name="connsiteY10" fmla="*/ 318534 h 719740"/>
                  <a:gd name="connsiteX11" fmla="*/ 500467 w 911400"/>
                  <a:gd name="connsiteY11" fmla="*/ 517078 h 719740"/>
                  <a:gd name="connsiteX12" fmla="*/ 279555 w 911400"/>
                  <a:gd name="connsiteY12" fmla="*/ 719740 h 719740"/>
                  <a:gd name="connsiteX13" fmla="*/ 128673 w 911400"/>
                  <a:gd name="connsiteY13" fmla="*/ 719740 h 719740"/>
                  <a:gd name="connsiteX14" fmla="*/ 104391 w 911400"/>
                  <a:gd name="connsiteY14" fmla="*/ 669074 h 719740"/>
                  <a:gd name="connsiteX15" fmla="*/ 160214 w 911400"/>
                  <a:gd name="connsiteY15" fmla="*/ 669074 h 719740"/>
                  <a:gd name="connsiteX16" fmla="*/ 325899 w 911400"/>
                  <a:gd name="connsiteY16" fmla="*/ 517078 h 719740"/>
                  <a:gd name="connsiteX17" fmla="*/ 193603 w 911400"/>
                  <a:gd name="connsiteY17" fmla="*/ 368170 h 719740"/>
                  <a:gd name="connsiteX18" fmla="*/ 191107 w 911400"/>
                  <a:gd name="connsiteY18" fmla="*/ 367940 h 719740"/>
                  <a:gd name="connsiteX19" fmla="*/ 157521 w 911400"/>
                  <a:gd name="connsiteY19" fmla="*/ 358861 h 719740"/>
                  <a:gd name="connsiteX20" fmla="*/ 156795 w 911400"/>
                  <a:gd name="connsiteY20" fmla="*/ 358794 h 719740"/>
                  <a:gd name="connsiteX21" fmla="*/ 147870 w 911400"/>
                  <a:gd name="connsiteY21" fmla="*/ 356253 h 719740"/>
                  <a:gd name="connsiteX22" fmla="*/ 132987 w 911400"/>
                  <a:gd name="connsiteY22" fmla="*/ 352230 h 719740"/>
                  <a:gd name="connsiteX23" fmla="*/ 132987 w 911400"/>
                  <a:gd name="connsiteY23" fmla="*/ 352015 h 719740"/>
                  <a:gd name="connsiteX24" fmla="*/ 119936 w 911400"/>
                  <a:gd name="connsiteY24" fmla="*/ 348298 h 719740"/>
                  <a:gd name="connsiteX25" fmla="*/ 0 w 911400"/>
                  <a:gd name="connsiteY25" fmla="*/ 182310 h 719740"/>
                  <a:gd name="connsiteX26" fmla="*/ 196366 w 911400"/>
                  <a:gd name="connsiteY26" fmla="*/ 2167 h 719740"/>
                  <a:gd name="connsiteX27" fmla="*/ 557948 w 911400"/>
                  <a:gd name="connsiteY27" fmla="*/ 0 h 719740"/>
                  <a:gd name="connsiteX28" fmla="*/ 652298 w 911400"/>
                  <a:gd name="connsiteY28" fmla="*/ 0 h 719740"/>
                  <a:gd name="connsiteX29" fmla="*/ 707996 w 911400"/>
                  <a:gd name="connsiteY29" fmla="*/ 0 h 719740"/>
                  <a:gd name="connsiteX30" fmla="*/ 906914 w 911400"/>
                  <a:gd name="connsiteY30" fmla="*/ 0 h 719740"/>
                  <a:gd name="connsiteX31" fmla="*/ 906914 w 911400"/>
                  <a:gd name="connsiteY31" fmla="*/ 44848 h 719740"/>
                  <a:gd name="connsiteX32" fmla="*/ 707996 w 911400"/>
                  <a:gd name="connsiteY32" fmla="*/ 44848 h 719740"/>
                  <a:gd name="connsiteX33" fmla="*/ 707996 w 911400"/>
                  <a:gd name="connsiteY33" fmla="*/ 313938 h 719740"/>
                  <a:gd name="connsiteX34" fmla="*/ 906914 w 911400"/>
                  <a:gd name="connsiteY34" fmla="*/ 313938 h 719740"/>
                  <a:gd name="connsiteX35" fmla="*/ 906914 w 911400"/>
                  <a:gd name="connsiteY35" fmla="*/ 358787 h 719740"/>
                  <a:gd name="connsiteX36" fmla="*/ 707996 w 911400"/>
                  <a:gd name="connsiteY36" fmla="*/ 358787 h 719740"/>
                  <a:gd name="connsiteX37" fmla="*/ 707996 w 911400"/>
                  <a:gd name="connsiteY37" fmla="*/ 672725 h 719740"/>
                  <a:gd name="connsiteX38" fmla="*/ 911400 w 911400"/>
                  <a:gd name="connsiteY38" fmla="*/ 672725 h 719740"/>
                  <a:gd name="connsiteX39" fmla="*/ 911400 w 911400"/>
                  <a:gd name="connsiteY39" fmla="*/ 717573 h 719740"/>
                  <a:gd name="connsiteX40" fmla="*/ 707996 w 911400"/>
                  <a:gd name="connsiteY40" fmla="*/ 717573 h 719740"/>
                  <a:gd name="connsiteX41" fmla="*/ 656784 w 911400"/>
                  <a:gd name="connsiteY41" fmla="*/ 717573 h 719740"/>
                  <a:gd name="connsiteX42" fmla="*/ 557948 w 911400"/>
                  <a:gd name="connsiteY42" fmla="*/ 717573 h 719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911400" h="719740">
                    <a:moveTo>
                      <a:pt x="196366" y="2167"/>
                    </a:moveTo>
                    <a:lnTo>
                      <a:pt x="391293" y="2167"/>
                    </a:lnTo>
                    <a:lnTo>
                      <a:pt x="391293" y="47202"/>
                    </a:lnTo>
                    <a:lnTo>
                      <a:pt x="302447" y="47202"/>
                    </a:lnTo>
                    <a:cubicBezTo>
                      <a:pt x="221117" y="47202"/>
                      <a:pt x="155172" y="107688"/>
                      <a:pt x="155172" y="182310"/>
                    </a:cubicBezTo>
                    <a:cubicBezTo>
                      <a:pt x="155172" y="238277"/>
                      <a:pt x="192266" y="286291"/>
                      <a:pt x="245124" y="306801"/>
                    </a:cubicBezTo>
                    <a:lnTo>
                      <a:pt x="292913" y="315652"/>
                    </a:lnTo>
                    <a:lnTo>
                      <a:pt x="312006" y="317418"/>
                    </a:lnTo>
                    <a:lnTo>
                      <a:pt x="316066" y="317418"/>
                    </a:lnTo>
                    <a:lnTo>
                      <a:pt x="316066" y="317794"/>
                    </a:lnTo>
                    <a:lnTo>
                      <a:pt x="324073" y="318534"/>
                    </a:lnTo>
                    <a:cubicBezTo>
                      <a:pt x="424734" y="337430"/>
                      <a:pt x="500467" y="419137"/>
                      <a:pt x="500467" y="517078"/>
                    </a:cubicBezTo>
                    <a:cubicBezTo>
                      <a:pt x="500467" y="629012"/>
                      <a:pt x="401550" y="719740"/>
                      <a:pt x="279555" y="719740"/>
                    </a:cubicBezTo>
                    <a:lnTo>
                      <a:pt x="128673" y="719740"/>
                    </a:lnTo>
                    <a:lnTo>
                      <a:pt x="104391" y="669074"/>
                    </a:lnTo>
                    <a:lnTo>
                      <a:pt x="160214" y="669074"/>
                    </a:lnTo>
                    <a:cubicBezTo>
                      <a:pt x="251710" y="669074"/>
                      <a:pt x="325899" y="601028"/>
                      <a:pt x="325899" y="517078"/>
                    </a:cubicBezTo>
                    <a:cubicBezTo>
                      <a:pt x="325899" y="443623"/>
                      <a:pt x="269098" y="382342"/>
                      <a:pt x="193603" y="368170"/>
                    </a:cubicBezTo>
                    <a:lnTo>
                      <a:pt x="191107" y="367940"/>
                    </a:lnTo>
                    <a:lnTo>
                      <a:pt x="157521" y="358861"/>
                    </a:lnTo>
                    <a:lnTo>
                      <a:pt x="156795" y="358794"/>
                    </a:lnTo>
                    <a:lnTo>
                      <a:pt x="147870" y="356253"/>
                    </a:lnTo>
                    <a:lnTo>
                      <a:pt x="132987" y="352230"/>
                    </a:lnTo>
                    <a:lnTo>
                      <a:pt x="132987" y="352015"/>
                    </a:lnTo>
                    <a:lnTo>
                      <a:pt x="119936" y="348298"/>
                    </a:lnTo>
                    <a:cubicBezTo>
                      <a:pt x="49458" y="320952"/>
                      <a:pt x="0" y="256932"/>
                      <a:pt x="0" y="182310"/>
                    </a:cubicBezTo>
                    <a:cubicBezTo>
                      <a:pt x="0" y="82814"/>
                      <a:pt x="87926" y="2167"/>
                      <a:pt x="196366" y="2167"/>
                    </a:cubicBezTo>
                    <a:close/>
                    <a:moveTo>
                      <a:pt x="557948" y="0"/>
                    </a:moveTo>
                    <a:lnTo>
                      <a:pt x="652298" y="0"/>
                    </a:lnTo>
                    <a:lnTo>
                      <a:pt x="707996" y="0"/>
                    </a:lnTo>
                    <a:lnTo>
                      <a:pt x="906914" y="0"/>
                    </a:lnTo>
                    <a:lnTo>
                      <a:pt x="906914" y="44848"/>
                    </a:lnTo>
                    <a:lnTo>
                      <a:pt x="707996" y="44848"/>
                    </a:lnTo>
                    <a:lnTo>
                      <a:pt x="707996" y="313938"/>
                    </a:lnTo>
                    <a:lnTo>
                      <a:pt x="906914" y="313938"/>
                    </a:lnTo>
                    <a:lnTo>
                      <a:pt x="906914" y="358787"/>
                    </a:lnTo>
                    <a:lnTo>
                      <a:pt x="707996" y="358787"/>
                    </a:lnTo>
                    <a:lnTo>
                      <a:pt x="707996" y="672725"/>
                    </a:lnTo>
                    <a:lnTo>
                      <a:pt x="911400" y="672725"/>
                    </a:lnTo>
                    <a:lnTo>
                      <a:pt x="911400" y="717573"/>
                    </a:lnTo>
                    <a:lnTo>
                      <a:pt x="707996" y="717573"/>
                    </a:lnTo>
                    <a:lnTo>
                      <a:pt x="656784" y="717573"/>
                    </a:lnTo>
                    <a:lnTo>
                      <a:pt x="557948" y="717573"/>
                    </a:lnTo>
                    <a:close/>
                  </a:path>
                </a:pathLst>
              </a:custGeom>
              <a:solidFill>
                <a:srgbClr val="2C54A3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FCBC6-E20E-4B26-840C-ECA74C96374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4A099-EFD4-45D3-B217-7BD598724C0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30.e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29.emf"/><Relationship Id="rId1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4.emf"/><Relationship Id="rId1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5.v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6.jpeg"/><Relationship Id="rId2" Type="http://schemas.openxmlformats.org/officeDocument/2006/relationships/image" Target="../media/image35.emf"/><Relationship Id="rId1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GIF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6.v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0.jpeg"/><Relationship Id="rId3" Type="http://schemas.openxmlformats.org/officeDocument/2006/relationships/image" Target="../media/image35.emf"/><Relationship Id="rId2" Type="http://schemas.openxmlformats.org/officeDocument/2006/relationships/oleObject" Target="../embeddings/oleObject11.bin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tiff"/><Relationship Id="rId8" Type="http://schemas.openxmlformats.org/officeDocument/2006/relationships/image" Target="../media/image13.wmf"/><Relationship Id="rId7" Type="http://schemas.openxmlformats.org/officeDocument/2006/relationships/oleObject" Target="../embeddings/oleObject4.bin"/><Relationship Id="rId6" Type="http://schemas.openxmlformats.org/officeDocument/2006/relationships/image" Target="../media/image1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0.wmf"/><Relationship Id="rId11" Type="http://schemas.openxmlformats.org/officeDocument/2006/relationships/vmlDrawing" Target="../drawings/vmlDrawing1.vml"/><Relationship Id="rId10" Type="http://schemas.openxmlformats.org/officeDocument/2006/relationships/slideLayout" Target="../slideLayouts/slideLayout4.xml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7.jpe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26.GIF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28.e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27.emf"/><Relationship Id="rId1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轫致辐射同轴反射三极管</a:t>
            </a:r>
            <a:br>
              <a:rPr lang="zh-CN" altLang="en-US" dirty="0" smtClean="0"/>
            </a:br>
            <a:r>
              <a:rPr lang="zh-CN" altLang="en-US" dirty="0" smtClean="0"/>
              <a:t>技术研究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55308" y="5270291"/>
            <a:ext cx="6858000" cy="652044"/>
          </a:xfrm>
        </p:spPr>
        <p:txBody>
          <a:bodyPr/>
          <a:lstStyle/>
          <a:p>
            <a:r>
              <a:rPr lang="zh-CN" altLang="en-US" dirty="0" smtClean="0"/>
              <a:t>西北核技术研究所</a:t>
            </a:r>
            <a:r>
              <a:rPr lang="en-US" altLang="zh-CN" dirty="0" smtClean="0"/>
              <a:t>   </a:t>
            </a:r>
            <a:r>
              <a:rPr lang="zh-CN" altLang="en-US" dirty="0" smtClean="0"/>
              <a:t>来定国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三、数值模拟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8174" y="1304925"/>
            <a:ext cx="7981951" cy="19380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00CC"/>
                </a:solidFill>
              </a:rPr>
              <a:t>辐射场分布</a:t>
            </a:r>
            <a:endParaRPr lang="en-US" altLang="zh-CN" sz="2000" b="1" dirty="0" smtClean="0">
              <a:solidFill>
                <a:srgbClr val="0000CC"/>
              </a:solidFill>
            </a:endParaRPr>
          </a:p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000" b="1" dirty="0" smtClean="0"/>
              <a:t>对于</a:t>
            </a:r>
            <a:r>
              <a:rPr lang="en-US" altLang="zh-CN" sz="2000" b="1" dirty="0" smtClean="0"/>
              <a:t>300kV</a:t>
            </a:r>
            <a:r>
              <a:rPr lang="zh-CN" altLang="en-US" sz="2000" b="1" dirty="0" smtClean="0"/>
              <a:t>脉冲电压，相同束流下靶厚</a:t>
            </a:r>
            <a:r>
              <a:rPr lang="en-US" altLang="zh-CN" sz="2000" b="1" dirty="0" smtClean="0">
                <a:solidFill>
                  <a:srgbClr val="FF0000"/>
                </a:solidFill>
              </a:rPr>
              <a:t>15~20μm</a:t>
            </a:r>
            <a:r>
              <a:rPr lang="zh-CN" altLang="en-US" sz="2000" b="1" dirty="0" smtClean="0"/>
              <a:t>具有较高转换效率</a:t>
            </a:r>
            <a:endParaRPr lang="en-US" altLang="zh-CN" sz="2000" b="1" dirty="0" smtClean="0"/>
          </a:p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000" b="1" dirty="0" smtClean="0"/>
              <a:t>距靶</a:t>
            </a:r>
            <a:r>
              <a:rPr lang="en-US" altLang="zh-CN" sz="2000" b="1" dirty="0" smtClean="0"/>
              <a:t>5cm</a:t>
            </a:r>
            <a:r>
              <a:rPr lang="zh-CN" altLang="en-US" sz="2000" b="1" dirty="0" smtClean="0"/>
              <a:t>处阳极靶内空间</a:t>
            </a:r>
            <a:r>
              <a:rPr lang="en-US" altLang="zh-CN" sz="2000" b="1" dirty="0" smtClean="0"/>
              <a:t>X</a:t>
            </a:r>
            <a:r>
              <a:rPr lang="zh-CN" altLang="en-US" sz="2000" b="1" dirty="0" smtClean="0"/>
              <a:t>射线叠加，形成近似平面的辐射场，外侧迅速下降，由于靶自身吸收，正对靶位置强度最低</a:t>
            </a:r>
            <a:endParaRPr lang="en-US" altLang="zh-CN" sz="2000" b="1" dirty="0" smtClean="0"/>
          </a:p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000" b="1" dirty="0" smtClean="0"/>
              <a:t>相同驱动参数，取最佳靶厚度，反射三极管较平面二极管转换效率提高约</a:t>
            </a:r>
            <a:r>
              <a:rPr lang="en-US" altLang="zh-CN" sz="2000" b="1" dirty="0" smtClean="0">
                <a:solidFill>
                  <a:srgbClr val="FF0000"/>
                </a:solidFill>
              </a:rPr>
              <a:t>2</a:t>
            </a:r>
            <a:r>
              <a:rPr lang="zh-CN" altLang="en-US" sz="2000" b="1" dirty="0" smtClean="0"/>
              <a:t>倍，光子平均能量分别为</a:t>
            </a:r>
            <a:r>
              <a:rPr lang="en-US" sz="2000" b="1" dirty="0" smtClean="0">
                <a:solidFill>
                  <a:srgbClr val="FF0000"/>
                </a:solidFill>
              </a:rPr>
              <a:t>50keV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和</a:t>
            </a:r>
            <a:r>
              <a:rPr lang="en-US" sz="2000" b="1" dirty="0" smtClean="0">
                <a:solidFill>
                  <a:srgbClr val="FF0000"/>
                </a:solidFill>
              </a:rPr>
              <a:t>80keV</a:t>
            </a:r>
            <a:endParaRPr lang="en-US" altLang="zh-CN" sz="2000" b="1" dirty="0" smtClean="0">
              <a:solidFill>
                <a:srgbClr val="FF0000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342265" y="3416935"/>
          <a:ext cx="3952346" cy="277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Graph" r:id="rId1" imgW="4292600" imgH="3035300" progId="Origin50.Graph">
                  <p:embed/>
                </p:oleObj>
              </mc:Choice>
              <mc:Fallback>
                <p:oleObj name="Graph" r:id="rId1" imgW="4292600" imgH="3035300" progId="Origin50.Graph">
                  <p:embed/>
                  <p:pic>
                    <p:nvPicPr>
                      <p:cNvPr id="0" name="图片 3074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rcRect l="4486" t="7953" r="8972" b="6363"/>
                      <a:stretch>
                        <a:fillRect/>
                      </a:stretch>
                    </p:blipFill>
                    <p:spPr>
                      <a:xfrm>
                        <a:off x="342265" y="3416935"/>
                        <a:ext cx="3952346" cy="27717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4838065" y="3550285"/>
          <a:ext cx="3781744" cy="2638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Graph" r:id="rId3" imgW="4292600" imgH="3035300" progId="Origin50.Graph">
                  <p:embed/>
                </p:oleObj>
              </mc:Choice>
              <mc:Fallback>
                <p:oleObj name="Graph" r:id="rId3" imgW="4292600" imgH="3035300" progId="Origin50.Graph">
                  <p:embed/>
                  <p:pic>
                    <p:nvPicPr>
                      <p:cNvPr id="0" name="图片 3074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rcRect l="4486" t="9543" r="8972" b="4771"/>
                      <a:stretch>
                        <a:fillRect/>
                      </a:stretch>
                    </p:blipFill>
                    <p:spPr>
                      <a:xfrm>
                        <a:off x="4838065" y="3550285"/>
                        <a:ext cx="3781744" cy="263842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四、同轴反射三极管结构</a:t>
            </a:r>
            <a:endParaRPr lang="zh-CN" altLang="en-US" dirty="0"/>
          </a:p>
        </p:txBody>
      </p:sp>
      <p:pic>
        <p:nvPicPr>
          <p:cNvPr id="4" name="图片 3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973955" y="3762375"/>
            <a:ext cx="3819526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E:\工作相关★秘密\工作★秘密\2020\同轴反射三极管实验\HX-4FLTD-20200727\IMG_20200727_171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1" y="4127630"/>
            <a:ext cx="3619500" cy="2273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7306" y="1300481"/>
            <a:ext cx="3943350" cy="2427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8745" y="1619250"/>
            <a:ext cx="5043170" cy="2306955"/>
          </a:xfrm>
          <a:prstGeom prst="rect">
            <a:avLst/>
          </a:prstGeom>
          <a:noFill/>
          <a:ln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p"/>
            </a:pPr>
            <a:r>
              <a:rPr lang="en-US" altLang="zh-CN" dirty="0" smtClean="0"/>
              <a:t>4</a:t>
            </a:r>
            <a:r>
              <a:rPr lang="zh-CN" altLang="en-US" dirty="0" smtClean="0"/>
              <a:t>级</a:t>
            </a:r>
            <a:r>
              <a:rPr lang="en-US" altLang="zh-CN" dirty="0" smtClean="0"/>
              <a:t>FLTD</a:t>
            </a:r>
            <a:r>
              <a:rPr lang="zh-CN" altLang="en-US" dirty="0" smtClean="0"/>
              <a:t>输出电压</a:t>
            </a:r>
            <a:r>
              <a:rPr lang="en-US" altLang="zh-CN" dirty="0" smtClean="0">
                <a:solidFill>
                  <a:srgbClr val="FF0000"/>
                </a:solidFill>
              </a:rPr>
              <a:t>~280kV</a:t>
            </a:r>
            <a:r>
              <a:rPr lang="zh-CN" altLang="en-US" dirty="0" smtClean="0"/>
              <a:t>，前沿</a:t>
            </a:r>
            <a:r>
              <a:rPr lang="en-US" altLang="zh-CN" dirty="0" smtClean="0">
                <a:solidFill>
                  <a:srgbClr val="FF0000"/>
                </a:solidFill>
              </a:rPr>
              <a:t>~100ns</a:t>
            </a:r>
            <a:r>
              <a:rPr lang="zh-CN" altLang="en-US" dirty="0" smtClean="0"/>
              <a:t>，脉冲半高宽</a:t>
            </a:r>
            <a:r>
              <a:rPr lang="en-US" altLang="zh-CN" dirty="0" smtClean="0">
                <a:solidFill>
                  <a:srgbClr val="FF0000"/>
                </a:solidFill>
              </a:rPr>
              <a:t>~200ns</a:t>
            </a:r>
            <a:endParaRPr lang="en-US" altLang="zh-CN" dirty="0" smtClean="0"/>
          </a:p>
          <a:p>
            <a:pPr marL="285750" indent="-285750">
              <a:buFont typeface="Wingdings" panose="05000000000000000000" charset="0"/>
              <a:buChar char="p"/>
            </a:pPr>
            <a:r>
              <a:rPr lang="zh-CN" altLang="en-US" dirty="0" smtClean="0"/>
              <a:t>阴极采用“锯齿状”双环阴极，增加电场变化率，减小屏蔽效应、抑制短路</a:t>
            </a:r>
            <a:endParaRPr lang="en-US" altLang="zh-CN" dirty="0" smtClean="0"/>
          </a:p>
          <a:p>
            <a:pPr marL="285750" indent="-285750">
              <a:buFont typeface="Wingdings" panose="05000000000000000000" charset="0"/>
              <a:buChar char="p"/>
            </a:pPr>
            <a:r>
              <a:rPr lang="zh-CN" altLang="en-US" dirty="0" smtClean="0"/>
              <a:t>阳极为</a:t>
            </a:r>
            <a:r>
              <a:rPr lang="en-US" altLang="zh-CN" dirty="0" smtClean="0">
                <a:solidFill>
                  <a:srgbClr val="FF0000"/>
                </a:solidFill>
              </a:rPr>
              <a:t>10μm</a:t>
            </a:r>
            <a:r>
              <a:rPr lang="zh-CN" altLang="en-US" dirty="0" smtClean="0"/>
              <a:t>钽箔，通过柱孔引出结构固定</a:t>
            </a:r>
            <a:endParaRPr lang="en-US" altLang="zh-CN" dirty="0" smtClean="0"/>
          </a:p>
          <a:p>
            <a:pPr marL="285750" indent="-285750">
              <a:buFont typeface="Wingdings" panose="05000000000000000000" charset="0"/>
              <a:buChar char="p"/>
            </a:pPr>
            <a:r>
              <a:rPr lang="zh-CN" altLang="en-US" dirty="0" smtClean="0"/>
              <a:t>总电压、电流分别采用电容分压器和</a:t>
            </a:r>
            <a:r>
              <a:rPr lang="en-US" altLang="zh-CN" dirty="0" smtClean="0"/>
              <a:t>B-dot</a:t>
            </a:r>
            <a:r>
              <a:rPr lang="zh-CN" altLang="en-US" dirty="0" smtClean="0"/>
              <a:t>测量，内外层电流采用罗氏线圈，剂量分布“十字布局”剂量片测量，通过针孔诊断光斑</a:t>
            </a:r>
            <a:endParaRPr lang="en-US" altLang="zh-CN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五、实验结果</a:t>
            </a:r>
            <a:endParaRPr lang="zh-CN" altLang="en-US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4237990" y="1863725"/>
          <a:ext cx="4510405" cy="3684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Graph" r:id="rId1" imgW="4292600" imgH="3035300" progId="Origin50.Graph">
                  <p:embed/>
                </p:oleObj>
              </mc:Choice>
              <mc:Fallback>
                <p:oleObj name="Graph" r:id="rId1" imgW="4292600" imgH="3035300" progId="Origin50.Graph">
                  <p:embed/>
                  <p:pic>
                    <p:nvPicPr>
                      <p:cNvPr id="0" name="图片 409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rcRect l="4488" t="7951" r="5609" b="6361"/>
                      <a:stretch>
                        <a:fillRect/>
                      </a:stretch>
                    </p:blipFill>
                    <p:spPr>
                      <a:xfrm>
                        <a:off x="4237990" y="1863725"/>
                        <a:ext cx="4510405" cy="368427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327025" y="1967865"/>
            <a:ext cx="3825240" cy="3476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000" b="1" dirty="0" smtClean="0"/>
              <a:t>功率峰值处总电流约</a:t>
            </a:r>
            <a:r>
              <a:rPr lang="en-US" sz="2000" b="1" dirty="0" smtClean="0">
                <a:solidFill>
                  <a:srgbClr val="FF0000"/>
                </a:solidFill>
              </a:rPr>
              <a:t>600kA</a:t>
            </a:r>
            <a:r>
              <a:rPr lang="zh-CN" altLang="en-US" sz="2000" b="1" dirty="0" smtClean="0"/>
              <a:t>，电压</a:t>
            </a:r>
            <a:r>
              <a:rPr lang="en-US" sz="2000" b="1" dirty="0" smtClean="0">
                <a:solidFill>
                  <a:srgbClr val="FF0000"/>
                </a:solidFill>
              </a:rPr>
              <a:t>220kV</a:t>
            </a:r>
            <a:r>
              <a:rPr lang="zh-CN" altLang="en-US" sz="2000" b="1" dirty="0" smtClean="0"/>
              <a:t>，间隙减小使束流继续增加，反射三极管内外间隙束流基本一致。</a:t>
            </a:r>
            <a:endParaRPr lang="en-US" altLang="zh-CN" sz="2000" b="1" dirty="0" smtClean="0"/>
          </a:p>
          <a:p>
            <a:pPr marL="342900" indent="-342900">
              <a:buFont typeface="Wingdings" panose="05000000000000000000" charset="0"/>
              <a:buChar char="p"/>
            </a:pPr>
            <a:r>
              <a:rPr lang="en-US" sz="2000" b="1" dirty="0" smtClean="0"/>
              <a:t>X</a:t>
            </a:r>
            <a:r>
              <a:rPr lang="zh-CN" altLang="en-US" sz="2000" b="1" dirty="0" smtClean="0"/>
              <a:t>射线波形半高宽</a:t>
            </a:r>
            <a:r>
              <a:rPr lang="en-US" sz="2000" b="1" dirty="0" smtClean="0">
                <a:solidFill>
                  <a:srgbClr val="FF0000"/>
                </a:solidFill>
              </a:rPr>
              <a:t>106ns</a:t>
            </a:r>
            <a:r>
              <a:rPr lang="zh-CN" altLang="en-US" sz="2000" b="1" dirty="0" smtClean="0"/>
              <a:t>，底宽</a:t>
            </a:r>
            <a:r>
              <a:rPr lang="en-US" sz="2000" b="1" dirty="0" smtClean="0"/>
              <a:t>184ns</a:t>
            </a:r>
            <a:r>
              <a:rPr lang="zh-CN" altLang="en-US" sz="2000" b="1" dirty="0" smtClean="0"/>
              <a:t>，反射三极管间隙阻抗维持约</a:t>
            </a:r>
            <a:r>
              <a:rPr lang="en-US" sz="2000" b="1" dirty="0" smtClean="0">
                <a:solidFill>
                  <a:srgbClr val="FF0000"/>
                </a:solidFill>
              </a:rPr>
              <a:t>200ns</a:t>
            </a:r>
            <a:r>
              <a:rPr lang="zh-CN" altLang="en-US" sz="2000" b="1" dirty="0" smtClean="0"/>
              <a:t>。</a:t>
            </a:r>
            <a:endParaRPr lang="en-US" altLang="zh-CN" sz="2000" b="1" dirty="0" smtClean="0"/>
          </a:p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000" b="1" dirty="0" smtClean="0"/>
              <a:t>根据间隙和阻抗维持时间估算，等离子体运动速度约</a:t>
            </a:r>
            <a:r>
              <a:rPr lang="en-US" sz="2000" b="1" dirty="0" smtClean="0"/>
              <a:t>2.8cm/</a:t>
            </a:r>
            <a:r>
              <a:rPr lang="en-US" sz="2000" b="1" dirty="0" err="1" smtClean="0"/>
              <a:t>μs</a:t>
            </a:r>
            <a:r>
              <a:rPr lang="zh-CN" altLang="en-US" sz="2000" b="1" dirty="0" smtClean="0"/>
              <a:t>，峰值功率时的工作阻抗约</a:t>
            </a:r>
            <a:r>
              <a:rPr lang="en-US" sz="2000" b="1" dirty="0" smtClean="0">
                <a:solidFill>
                  <a:srgbClr val="FF0000"/>
                </a:solidFill>
              </a:rPr>
              <a:t>0.37Ω</a:t>
            </a:r>
            <a:r>
              <a:rPr lang="zh-CN" altLang="en-US" sz="2000" b="1" dirty="0" smtClean="0"/>
              <a:t>。</a:t>
            </a:r>
            <a:endParaRPr lang="zh-CN" alt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五、实验结果</a:t>
            </a:r>
            <a:endParaRPr lang="zh-CN" altLang="en-US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/>
        </p:nvGraphicFramePr>
        <p:xfrm>
          <a:off x="4646930" y="3718560"/>
          <a:ext cx="3420110" cy="2544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Graph" r:id="rId1" imgW="4292600" imgH="3035300" progId="Origin50.Graph">
                  <p:embed/>
                </p:oleObj>
              </mc:Choice>
              <mc:Fallback>
                <p:oleObj name="Graph" r:id="rId1" imgW="4292600" imgH="3035300" progId="Origin50.Graph">
                  <p:embed/>
                  <p:pic>
                    <p:nvPicPr>
                      <p:cNvPr id="0" name="图片 5120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rcRect l="5609" t="7951" r="10095" b="3180"/>
                      <a:stretch>
                        <a:fillRect/>
                      </a:stretch>
                    </p:blipFill>
                    <p:spPr>
                      <a:xfrm>
                        <a:off x="4646930" y="3718560"/>
                        <a:ext cx="3420110" cy="25444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 descr="E:\工作相关★秘密\工作★秘密\2020\同轴反射三极管实验\HX-4FLTD-20200727\IMG_20200727_171656.jpg"/>
          <p:cNvPicPr>
            <a:picLocks noChangeAspect="1" noChangeArrowheads="1"/>
          </p:cNvPicPr>
          <p:nvPr/>
        </p:nvPicPr>
        <p:blipFill>
          <a:blip r:embed="rId3" cstate="print"/>
          <a:srcRect l="18890" t="18203" r="5926" b="25963"/>
          <a:stretch>
            <a:fillRect/>
          </a:stretch>
        </p:blipFill>
        <p:spPr bwMode="auto">
          <a:xfrm>
            <a:off x="1162050" y="3790950"/>
            <a:ext cx="2602865" cy="2399665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495935" y="1487170"/>
            <a:ext cx="8152765" cy="19380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charset="0"/>
              <a:buChar char="p"/>
            </a:pPr>
            <a:r>
              <a:rPr lang="zh-CN" altLang="en-US" sz="2000" b="1" dirty="0" smtClean="0"/>
              <a:t>在靶直径范围内，各点的</a:t>
            </a:r>
            <a:r>
              <a:rPr lang="en-US" sz="2000" b="1" dirty="0" smtClean="0"/>
              <a:t>X</a:t>
            </a:r>
            <a:r>
              <a:rPr lang="zh-CN" altLang="en-US" sz="2000" b="1" dirty="0" smtClean="0"/>
              <a:t>射线叠加，形成均匀的辐射场，正对靶的位置，由于靶自身的吸收，出现最低值，在靶外侧，叠加效果降低、辐射面积增加，</a:t>
            </a:r>
            <a:r>
              <a:rPr lang="en-US" sz="2000" b="1" dirty="0" smtClean="0"/>
              <a:t>X</a:t>
            </a:r>
            <a:r>
              <a:rPr lang="zh-CN" altLang="en-US" sz="2000" b="1" dirty="0" smtClean="0"/>
              <a:t>射线剂量低于中心区域，结果与模拟给出的分布规律吻合。</a:t>
            </a:r>
            <a:endParaRPr lang="en-US" altLang="zh-CN" sz="2000" b="1" dirty="0" smtClean="0"/>
          </a:p>
          <a:p>
            <a:pPr marL="285750" indent="-285750">
              <a:buFont typeface="Wingdings" panose="05000000000000000000" charset="0"/>
              <a:buChar char="p"/>
            </a:pPr>
            <a:r>
              <a:rPr lang="zh-CN" altLang="en-US" sz="2000" b="1" dirty="0" smtClean="0"/>
              <a:t>在距离靶末端</a:t>
            </a:r>
            <a:r>
              <a:rPr lang="en-US" sz="2000" b="1" dirty="0" smtClean="0"/>
              <a:t>5cm</a:t>
            </a:r>
            <a:r>
              <a:rPr lang="zh-CN" altLang="en-US" sz="2000" b="1" dirty="0" smtClean="0"/>
              <a:t>、直径</a:t>
            </a:r>
            <a:r>
              <a:rPr lang="en-US" sz="2000" b="1" dirty="0" smtClean="0">
                <a:solidFill>
                  <a:srgbClr val="FF0000"/>
                </a:solidFill>
              </a:rPr>
              <a:t>28cm</a:t>
            </a:r>
            <a:r>
              <a:rPr lang="zh-CN" altLang="en-US" sz="2000" b="1" dirty="0" smtClean="0"/>
              <a:t>的区域内，连续三次实验</a:t>
            </a:r>
            <a:r>
              <a:rPr lang="en-US" sz="2000" b="1" dirty="0" smtClean="0"/>
              <a:t>X</a:t>
            </a:r>
            <a:r>
              <a:rPr lang="zh-CN" altLang="en-US" sz="2000" b="1" dirty="0" smtClean="0"/>
              <a:t>射线的剂量分布较为均匀，平均值</a:t>
            </a:r>
            <a:r>
              <a:rPr lang="en-US" sz="2000" b="1" dirty="0" smtClean="0">
                <a:solidFill>
                  <a:srgbClr val="FF0000"/>
                </a:solidFill>
              </a:rPr>
              <a:t>385rad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（</a:t>
            </a:r>
            <a:r>
              <a:rPr lang="en-US" sz="2000" b="1" dirty="0" smtClean="0">
                <a:solidFill>
                  <a:srgbClr val="FF0000"/>
                </a:solidFill>
              </a:rPr>
              <a:t>Si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）</a:t>
            </a:r>
            <a:r>
              <a:rPr lang="zh-CN" altLang="en-US" sz="2000" b="1" dirty="0" smtClean="0"/>
              <a:t>，最大值和最小值的比值小于</a:t>
            </a:r>
            <a:r>
              <a:rPr lang="en-US" sz="2000" b="1" dirty="0" smtClean="0">
                <a:solidFill>
                  <a:srgbClr val="FF0000"/>
                </a:solidFill>
              </a:rPr>
              <a:t>2:1</a:t>
            </a:r>
            <a:r>
              <a:rPr lang="zh-CN" altLang="en-US" sz="2000" b="1" dirty="0" smtClean="0"/>
              <a:t>。</a:t>
            </a:r>
            <a:endParaRPr lang="zh-CN" altLang="en-US" sz="2000" b="1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五、实验结果</a:t>
            </a:r>
            <a:endParaRPr lang="zh-CN" altLang="en-US" dirty="0"/>
          </a:p>
        </p:txBody>
      </p:sp>
      <p:pic>
        <p:nvPicPr>
          <p:cNvPr id="4" name="图片 3" descr="发光图像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4408" y="3775621"/>
            <a:ext cx="3671918" cy="2078444"/>
          </a:xfrm>
          <a:prstGeom prst="rect">
            <a:avLst/>
          </a:prstGeom>
        </p:spPr>
      </p:pic>
      <p:pic>
        <p:nvPicPr>
          <p:cNvPr id="5" name="图片 4" descr="E:\工作相关★秘密\工作★秘密\2020\同轴反射三极管实验\4处理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739" y="3739516"/>
            <a:ext cx="2193401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1000" y="3698240"/>
            <a:ext cx="2053425" cy="212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514349" y="1632288"/>
            <a:ext cx="8010526" cy="16300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000" b="1" dirty="0" smtClean="0"/>
              <a:t>电子轰击阳极靶产生均匀的</a:t>
            </a:r>
            <a:r>
              <a:rPr lang="en-US" sz="2000" b="1" dirty="0" smtClean="0"/>
              <a:t>X</a:t>
            </a:r>
            <a:r>
              <a:rPr lang="zh-CN" altLang="en-US" sz="2000" b="1" dirty="0" smtClean="0"/>
              <a:t>射线光斑，反射三极管内外间隙电子发射均匀，</a:t>
            </a:r>
            <a:endParaRPr lang="en-US" altLang="zh-CN" sz="2000" b="1" dirty="0" smtClean="0"/>
          </a:p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000" b="1" dirty="0" smtClean="0"/>
              <a:t>阴极正对及上方的钽靶全部汽化，现象表明在束流在自磁力作用下，大部分电子向辐射方向运动，多次反射并在靶材上沉积能量，致使其加热汽化，与模拟得到的靶面电子分布规律基本一致。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五、实验结果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866775" y="5349692"/>
          <a:ext cx="7467599" cy="1021326"/>
        </p:xfrm>
        <a:graphic>
          <a:graphicData uri="http://schemas.openxmlformats.org/drawingml/2006/table">
            <a:tbl>
              <a:tblPr/>
              <a:tblGrid>
                <a:gridCol w="1745848"/>
                <a:gridCol w="983951"/>
                <a:gridCol w="904433"/>
                <a:gridCol w="1304341"/>
                <a:gridCol w="1344145"/>
                <a:gridCol w="1184881"/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负载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类型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电压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/kV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电流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/kA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X</a:t>
                      </a:r>
                      <a:r>
                        <a:rPr lang="zh-CN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射线脉宽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 /ns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平均剂量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仿宋_GB2312"/>
                          <a:cs typeface="Times New Roman" panose="02020603050405020304"/>
                        </a:rPr>
                        <a:t>/</a:t>
                      </a:r>
                      <a:r>
                        <a:rPr lang="en-US" sz="1200" kern="100" dirty="0" err="1">
                          <a:solidFill>
                            <a:srgbClr val="000000"/>
                          </a:solidFill>
                          <a:latin typeface="Times New Roman" panose="02020603050405020304"/>
                          <a:ea typeface="仿宋_GB2312"/>
                          <a:cs typeface="Times New Roman" panose="02020603050405020304"/>
                        </a:rPr>
                        <a:t>rad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仿宋_GB2312"/>
                          <a:cs typeface="Times New Roman" panose="02020603050405020304"/>
                        </a:rPr>
                        <a:t>(Si)</a:t>
                      </a:r>
                      <a:endParaRPr lang="zh-CN" sz="12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辐照面积</a:t>
                      </a:r>
                      <a:endParaRPr lang="zh-CN" sz="12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/cm</a:t>
                      </a:r>
                      <a:r>
                        <a:rPr lang="en-US" sz="1200" kern="100" baseline="300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</a:t>
                      </a:r>
                      <a:endParaRPr lang="zh-CN" sz="12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06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同轴反射三极管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270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600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106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385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615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206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串级二极管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700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310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56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313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500</a:t>
                      </a:r>
                      <a:endParaRPr lang="zh-CN" sz="1600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600075" y="1480820"/>
            <a:ext cx="812038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chemeClr val="tx1"/>
                </a:solidFill>
              </a:rPr>
              <a:t>        通过粗略估算，在相同电脉冲能量下对比两种负载的剂量和辐照面积乘积，由电压引起的转换效率差别根据辐射理论按照线性计算，同轴反射三极管</a:t>
            </a:r>
            <a:r>
              <a:rPr lang="en-US" sz="2000" b="1" dirty="0" smtClean="0">
                <a:solidFill>
                  <a:schemeClr val="tx1"/>
                </a:solidFill>
              </a:rPr>
              <a:t>X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射线转换效率约为串级二极管的</a:t>
            </a:r>
            <a:r>
              <a:rPr lang="en-US" sz="2000" b="1" dirty="0" smtClean="0">
                <a:solidFill>
                  <a:srgbClr val="FF0000"/>
                </a:solidFill>
              </a:rPr>
              <a:t>1.7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倍。</a:t>
            </a:r>
            <a:endParaRPr lang="zh-CN" altLang="en-US" sz="20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999830" y="2571750"/>
          <a:ext cx="3392362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Graph" r:id="rId2" imgW="4292600" imgH="3035300" progId="Origin50.Graph">
                  <p:embed/>
                </p:oleObj>
              </mc:Choice>
              <mc:Fallback>
                <p:oleObj name="Graph" r:id="rId2" imgW="4292600" imgH="3035300" progId="Origin50.Graph">
                  <p:embed/>
                  <p:pic>
                    <p:nvPicPr>
                      <p:cNvPr id="0" name="图片 6144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rcRect l="5609" t="7951" r="10095" b="3180"/>
                      <a:stretch>
                        <a:fillRect/>
                      </a:stretch>
                    </p:blipFill>
                    <p:spPr>
                      <a:xfrm>
                        <a:off x="999830" y="2571750"/>
                        <a:ext cx="3392362" cy="25241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26" name="Picture 2" descr="E:\工作相关\工作★机密\2017\博士论文\论文图片处理\第6章\图6-17a中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3722" y="2527194"/>
            <a:ext cx="3595878" cy="2567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六、结论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876299" y="1348085"/>
            <a:ext cx="745807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p"/>
            </a:pPr>
            <a:r>
              <a:rPr lang="zh-CN" altLang="en-US" b="1" dirty="0" smtClean="0">
                <a:solidFill>
                  <a:srgbClr val="0000CC"/>
                </a:solidFill>
              </a:rPr>
              <a:t>模拟给出了同轴反射三极管空间粒子行为、靶面电子分布和辐射特性，基于</a:t>
            </a:r>
            <a:r>
              <a:rPr lang="en-US" b="1" dirty="0" smtClean="0">
                <a:solidFill>
                  <a:srgbClr val="0000CC"/>
                </a:solidFill>
              </a:rPr>
              <a:t>4</a:t>
            </a:r>
            <a:r>
              <a:rPr lang="zh-CN" altLang="en-US" b="1" dirty="0" smtClean="0">
                <a:solidFill>
                  <a:srgbClr val="0000CC"/>
                </a:solidFill>
              </a:rPr>
              <a:t>级</a:t>
            </a:r>
            <a:r>
              <a:rPr lang="en-US" b="1" dirty="0" smtClean="0">
                <a:solidFill>
                  <a:srgbClr val="0000CC"/>
                </a:solidFill>
              </a:rPr>
              <a:t>FLTD</a:t>
            </a:r>
            <a:r>
              <a:rPr lang="zh-CN" altLang="en-US" b="1" dirty="0" smtClean="0">
                <a:solidFill>
                  <a:srgbClr val="0000CC"/>
                </a:solidFill>
              </a:rPr>
              <a:t>平台，开展了同轴反射三极管实验研究</a:t>
            </a:r>
            <a:endParaRPr lang="en-US" altLang="zh-CN" b="1" dirty="0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p"/>
            </a:pPr>
            <a:r>
              <a:rPr lang="zh-CN" altLang="en-US" b="1" dirty="0" smtClean="0">
                <a:solidFill>
                  <a:srgbClr val="0000CC"/>
                </a:solidFill>
              </a:rPr>
              <a:t>实现了阴极均匀发射，在百</a:t>
            </a:r>
            <a:r>
              <a:rPr lang="en-US" b="1" dirty="0" smtClean="0">
                <a:solidFill>
                  <a:srgbClr val="0000CC"/>
                </a:solidFill>
              </a:rPr>
              <a:t>ns</a:t>
            </a:r>
            <a:r>
              <a:rPr lang="zh-CN" altLang="en-US" b="1" dirty="0" smtClean="0">
                <a:solidFill>
                  <a:srgbClr val="0000CC"/>
                </a:solidFill>
              </a:rPr>
              <a:t>前沿电压脉冲作用下，阻抗维持时间达到</a:t>
            </a:r>
            <a:r>
              <a:rPr lang="en-US" b="1" dirty="0" smtClean="0">
                <a:solidFill>
                  <a:srgbClr val="0000CC"/>
                </a:solidFill>
              </a:rPr>
              <a:t>200ns</a:t>
            </a:r>
            <a:r>
              <a:rPr lang="zh-CN" altLang="en-US" b="1" dirty="0" smtClean="0">
                <a:solidFill>
                  <a:srgbClr val="0000CC"/>
                </a:solidFill>
              </a:rPr>
              <a:t>，峰值功率时刻反射三极管工作电压</a:t>
            </a:r>
            <a:r>
              <a:rPr lang="en-US" b="1" dirty="0" smtClean="0">
                <a:solidFill>
                  <a:srgbClr val="0000CC"/>
                </a:solidFill>
              </a:rPr>
              <a:t>220kV</a:t>
            </a:r>
            <a:r>
              <a:rPr lang="zh-CN" altLang="en-US" b="1" dirty="0" smtClean="0">
                <a:solidFill>
                  <a:srgbClr val="0000CC"/>
                </a:solidFill>
              </a:rPr>
              <a:t>，束流约</a:t>
            </a:r>
            <a:r>
              <a:rPr lang="en-US" b="1" dirty="0" smtClean="0">
                <a:solidFill>
                  <a:srgbClr val="0000CC"/>
                </a:solidFill>
              </a:rPr>
              <a:t>600kA</a:t>
            </a:r>
            <a:r>
              <a:rPr lang="zh-CN" altLang="en-US" b="1" dirty="0" smtClean="0">
                <a:solidFill>
                  <a:srgbClr val="0000CC"/>
                </a:solidFill>
              </a:rPr>
              <a:t>距离转换靶</a:t>
            </a:r>
            <a:r>
              <a:rPr lang="en-US" b="1" dirty="0" smtClean="0">
                <a:solidFill>
                  <a:srgbClr val="0000CC"/>
                </a:solidFill>
              </a:rPr>
              <a:t>5cm</a:t>
            </a:r>
            <a:r>
              <a:rPr lang="zh-CN" altLang="en-US" b="1" dirty="0" smtClean="0">
                <a:solidFill>
                  <a:srgbClr val="0000CC"/>
                </a:solidFill>
              </a:rPr>
              <a:t>处</a:t>
            </a:r>
            <a:r>
              <a:rPr lang="en-US" b="1" dirty="0" smtClean="0">
                <a:solidFill>
                  <a:srgbClr val="0000CC"/>
                </a:solidFill>
              </a:rPr>
              <a:t>615cm</a:t>
            </a:r>
            <a:r>
              <a:rPr lang="en-US" b="1" baseline="30000" dirty="0" smtClean="0">
                <a:solidFill>
                  <a:srgbClr val="0000CC"/>
                </a:solidFill>
              </a:rPr>
              <a:t>2</a:t>
            </a:r>
            <a:r>
              <a:rPr lang="zh-CN" altLang="en-US" b="1" dirty="0" smtClean="0">
                <a:solidFill>
                  <a:srgbClr val="0000CC"/>
                </a:solidFill>
              </a:rPr>
              <a:t>上的平均剂量</a:t>
            </a:r>
            <a:r>
              <a:rPr lang="en-US" b="1" dirty="0" smtClean="0">
                <a:solidFill>
                  <a:srgbClr val="0000CC"/>
                </a:solidFill>
              </a:rPr>
              <a:t>385rad</a:t>
            </a:r>
            <a:r>
              <a:rPr lang="zh-CN" altLang="en-US" b="1" dirty="0" smtClean="0">
                <a:solidFill>
                  <a:srgbClr val="0000CC"/>
                </a:solidFill>
              </a:rPr>
              <a:t>（</a:t>
            </a:r>
            <a:r>
              <a:rPr lang="en-US" b="1" dirty="0" smtClean="0">
                <a:solidFill>
                  <a:srgbClr val="0000CC"/>
                </a:solidFill>
              </a:rPr>
              <a:t>Si</a:t>
            </a:r>
            <a:r>
              <a:rPr lang="zh-CN" altLang="en-US" b="1" dirty="0" smtClean="0">
                <a:solidFill>
                  <a:srgbClr val="0000CC"/>
                </a:solidFill>
              </a:rPr>
              <a:t>），均匀性小于</a:t>
            </a:r>
            <a:r>
              <a:rPr lang="en-US" b="1" dirty="0" smtClean="0">
                <a:solidFill>
                  <a:srgbClr val="0000CC"/>
                </a:solidFill>
              </a:rPr>
              <a:t>2:1</a:t>
            </a:r>
            <a:endParaRPr lang="en-US" b="1" dirty="0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p"/>
            </a:pPr>
            <a:r>
              <a:rPr lang="zh-CN" altLang="en-US" b="1" dirty="0" smtClean="0">
                <a:solidFill>
                  <a:srgbClr val="0000CC"/>
                </a:solidFill>
              </a:rPr>
              <a:t>与“闪光二号”串级二极管比较，同轴反射三极管</a:t>
            </a:r>
            <a:r>
              <a:rPr lang="en-US" b="1" dirty="0" smtClean="0">
                <a:solidFill>
                  <a:srgbClr val="0000CC"/>
                </a:solidFill>
              </a:rPr>
              <a:t>X</a:t>
            </a:r>
            <a:r>
              <a:rPr lang="zh-CN" altLang="en-US" b="1" dirty="0" smtClean="0">
                <a:solidFill>
                  <a:srgbClr val="0000CC"/>
                </a:solidFill>
              </a:rPr>
              <a:t>射线转换效率提高了约</a:t>
            </a:r>
            <a:r>
              <a:rPr lang="en-US" b="1" dirty="0" smtClean="0">
                <a:solidFill>
                  <a:srgbClr val="0000CC"/>
                </a:solidFill>
              </a:rPr>
              <a:t>1.7</a:t>
            </a:r>
            <a:r>
              <a:rPr lang="zh-CN" altLang="en-US" b="1" dirty="0" smtClean="0">
                <a:solidFill>
                  <a:srgbClr val="0000CC"/>
                </a:solidFill>
              </a:rPr>
              <a:t>倍。实测辐射场分布和图像诊断结果与模拟得到的物理规律吻合。</a:t>
            </a:r>
            <a:endParaRPr lang="en-US" altLang="zh-CN" b="1" dirty="0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p"/>
            </a:pPr>
            <a:r>
              <a:rPr lang="en-US" altLang="zh-CN" b="1" dirty="0" smtClean="0">
                <a:solidFill>
                  <a:srgbClr val="0000CC"/>
                </a:solidFill>
              </a:rPr>
              <a:t>FLTD</a:t>
            </a:r>
            <a:r>
              <a:rPr lang="zh-CN" altLang="en-US" b="1" dirty="0" smtClean="0">
                <a:solidFill>
                  <a:srgbClr val="0000CC"/>
                </a:solidFill>
              </a:rPr>
              <a:t>直接驱动同轴反射三极管产生脉冲硬</a:t>
            </a:r>
            <a:r>
              <a:rPr lang="en-US" altLang="zh-CN" b="1" dirty="0" smtClean="0">
                <a:solidFill>
                  <a:srgbClr val="0000CC"/>
                </a:solidFill>
              </a:rPr>
              <a:t>X</a:t>
            </a:r>
            <a:r>
              <a:rPr lang="zh-CN" altLang="en-US" b="1" dirty="0" smtClean="0">
                <a:solidFill>
                  <a:srgbClr val="0000CC"/>
                </a:solidFill>
              </a:rPr>
              <a:t>射线技术方法可行，采用串级反射三极管可在高电压下产生更高强度的大面积脉冲硬</a:t>
            </a:r>
            <a:r>
              <a:rPr lang="en-US" altLang="zh-CN" b="1" dirty="0" smtClean="0">
                <a:solidFill>
                  <a:srgbClr val="0000CC"/>
                </a:solidFill>
              </a:rPr>
              <a:t>X</a:t>
            </a:r>
            <a:r>
              <a:rPr lang="zh-CN" altLang="en-US" b="1" dirty="0" smtClean="0">
                <a:solidFill>
                  <a:srgbClr val="0000CC"/>
                </a:solidFill>
              </a:rPr>
              <a:t>射线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30722" name="Picture 2" descr="E:\工作相关\工作★机密\2020\图片\图片新\图片\12Snap1.tif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649855" y="1687195"/>
            <a:ext cx="4132580" cy="4251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00780" y="2470081"/>
            <a:ext cx="482055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gradFill>
                  <a:gsLst>
                    <a:gs pos="0">
                      <a:srgbClr val="2340A4"/>
                    </a:gs>
                    <a:gs pos="100000">
                      <a:srgbClr val="554281"/>
                    </a:gs>
                  </a:gsLst>
                  <a:lin ang="16200000" scaled="1"/>
                </a:gradFill>
                <a:latin typeface="黑体" panose="02010609060101010101" pitchFamily="49" charset="-122"/>
                <a:ea typeface="黑体" panose="02010609060101010101" pitchFamily="49" charset="-122"/>
              </a:rPr>
              <a:t>请批评指正！</a:t>
            </a:r>
            <a:endParaRPr lang="zh-CN" altLang="en-US" sz="6000" b="1" dirty="0">
              <a:gradFill>
                <a:gsLst>
                  <a:gs pos="0">
                    <a:srgbClr val="2340A4"/>
                  </a:gs>
                  <a:gs pos="100000">
                    <a:srgbClr val="554281"/>
                  </a:gs>
                </a:gsLst>
                <a:lin ang="16200000" scaled="1"/>
              </a:gra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主要内容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8396" y="1878550"/>
            <a:ext cx="7349332" cy="4351338"/>
          </a:xfrm>
        </p:spPr>
        <p:txBody>
          <a:bodyPr/>
          <a:lstStyle/>
          <a:p>
            <a:r>
              <a:rPr lang="zh-CN" dirty="0" smtClean="0"/>
              <a:t>研究背景</a:t>
            </a:r>
            <a:endParaRPr lang="zh-CN" dirty="0" smtClean="0"/>
          </a:p>
          <a:p>
            <a:r>
              <a:rPr lang="zh-CN" altLang="en-US" dirty="0" smtClean="0"/>
              <a:t>同轴反射三极管工作原理</a:t>
            </a:r>
            <a:endParaRPr lang="en-US" altLang="zh-CN" dirty="0" smtClean="0"/>
          </a:p>
          <a:p>
            <a:r>
              <a:rPr lang="zh-CN" altLang="en-US" dirty="0" smtClean="0"/>
              <a:t>数值模拟</a:t>
            </a:r>
            <a:endParaRPr lang="en-US" altLang="zh-CN" dirty="0" smtClean="0"/>
          </a:p>
          <a:p>
            <a:r>
              <a:rPr lang="zh-CN" altLang="en-US" dirty="0" smtClean="0"/>
              <a:t>同轴反射三极管结构</a:t>
            </a:r>
            <a:endParaRPr lang="en-US" altLang="zh-CN" dirty="0" smtClean="0"/>
          </a:p>
          <a:p>
            <a:r>
              <a:rPr lang="zh-CN" altLang="en-US" dirty="0" smtClean="0"/>
              <a:t>实验结果</a:t>
            </a:r>
            <a:endParaRPr lang="en-US" altLang="zh-CN" dirty="0" smtClean="0"/>
          </a:p>
          <a:p>
            <a:r>
              <a:rPr lang="zh-CN" altLang="en-US" dirty="0" smtClean="0"/>
              <a:t>结论</a:t>
            </a:r>
            <a:endParaRPr lang="en-US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一、研究背景</a:t>
            </a:r>
            <a:endParaRPr lang="zh-CN" altLang="en-US" dirty="0"/>
          </a:p>
        </p:txBody>
      </p:sp>
      <p:sp>
        <p:nvSpPr>
          <p:cNvPr id="6" name="内容占位符 1"/>
          <p:cNvSpPr txBox="1"/>
          <p:nvPr/>
        </p:nvSpPr>
        <p:spPr>
          <a:xfrm>
            <a:off x="439552" y="1351527"/>
            <a:ext cx="8255618" cy="24104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71450" lvl="0" indent="-252095">
              <a:spcBef>
                <a:spcPts val="600"/>
              </a:spcBef>
              <a:buSzPct val="85000"/>
              <a:buFont typeface="Wingdings" panose="05000000000000000000" pitchFamily="2" charset="2"/>
              <a:buChar char="p"/>
            </a:pPr>
            <a:r>
              <a:rPr lang="zh-CN" altLang="en-US" sz="2600" b="1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脉冲硬</a:t>
            </a:r>
            <a:r>
              <a:rPr lang="en-US" altLang="zh-CN" sz="2600" b="1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X</a:t>
            </a:r>
            <a:r>
              <a:rPr lang="zh-CN" altLang="en-US" sz="2600" b="1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射线应用中存在的问题</a:t>
            </a: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25000"/>
              </a:lnSpc>
              <a:spcBef>
                <a:spcPts val="600"/>
              </a:spcBef>
              <a:buSzPct val="85000"/>
            </a:pPr>
            <a:r>
              <a:rPr lang="zh-CN" altLang="en-US" sz="20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低能电子轫致辐射效率低</a:t>
            </a:r>
            <a:endParaRPr lang="en-US" altLang="zh-CN" sz="20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25000"/>
              </a:lnSpc>
              <a:spcBef>
                <a:spcPts val="600"/>
              </a:spcBef>
              <a:buSzPct val="85000"/>
            </a:pPr>
            <a:r>
              <a:rPr lang="zh-CN" altLang="en-US" sz="20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脉冲源驱动能力利用效率低</a:t>
            </a:r>
            <a:endParaRPr lang="en-US" altLang="zh-CN" sz="20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25000"/>
              </a:lnSpc>
              <a:spcBef>
                <a:spcPts val="600"/>
              </a:spcBef>
              <a:buSzPct val="85000"/>
            </a:pPr>
            <a:r>
              <a:rPr lang="zh-CN" altLang="en-US" sz="20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空间辐射利用效率低</a:t>
            </a:r>
            <a:endParaRPr lang="en-US" altLang="zh-CN" sz="20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aphicFrame>
        <p:nvGraphicFramePr>
          <p:cNvPr id="7" name="Object 1"/>
          <p:cNvGraphicFramePr>
            <a:graphicFrameLocks noChangeAspect="1"/>
          </p:cNvGraphicFramePr>
          <p:nvPr/>
        </p:nvGraphicFramePr>
        <p:xfrm>
          <a:off x="5655969" y="2536493"/>
          <a:ext cx="1840676" cy="707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Equation" r:id="rId1" imgW="26212800" imgH="10058400" progId="Equation.DSMT4">
                  <p:embed/>
                </p:oleObj>
              </mc:Choice>
              <mc:Fallback>
                <p:oleObj name="Equation" r:id="rId1" imgW="26212800" imgH="10058400" progId="Equation.DSMT4">
                  <p:embed/>
                  <p:pic>
                    <p:nvPicPr>
                      <p:cNvPr id="0" name="图片 1024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55969" y="2536493"/>
                        <a:ext cx="1840676" cy="70713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5595194" y="3387513"/>
          <a:ext cx="3281476" cy="740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3" imgW="52425600" imgH="11582400" progId="Equation.DSMT4">
                  <p:embed/>
                </p:oleObj>
              </mc:Choice>
              <mc:Fallback>
                <p:oleObj name="Equation" r:id="rId3" imgW="52425600" imgH="11582400" progId="Equation.DSMT4">
                  <p:embed/>
                  <p:pic>
                    <p:nvPicPr>
                      <p:cNvPr id="0" name="图片 1026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95194" y="3387513"/>
                        <a:ext cx="3281476" cy="74028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5566489" y="4365431"/>
          <a:ext cx="2980707" cy="659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5" imgW="49987200" imgH="11277600" progId="Equation.DSMT4">
                  <p:embed/>
                </p:oleObj>
              </mc:Choice>
              <mc:Fallback>
                <p:oleObj name="Equation" r:id="rId5" imgW="49987200" imgH="11277600" progId="Equation.DSMT4">
                  <p:embed/>
                  <p:pic>
                    <p:nvPicPr>
                      <p:cNvPr id="0" name="图片 1027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66489" y="4365431"/>
                        <a:ext cx="2980707" cy="65932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5492751" y="5222111"/>
          <a:ext cx="3070787" cy="67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7" imgW="42672000" imgH="9753600" progId="Equation.DSMT4">
                  <p:embed/>
                </p:oleObj>
              </mc:Choice>
              <mc:Fallback>
                <p:oleObj name="Equation" r:id="rId7" imgW="42672000" imgH="9753600" progId="Equation.DSMT4">
                  <p:embed/>
                  <p:pic>
                    <p:nvPicPr>
                      <p:cNvPr id="0" name="图片 1028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92751" y="5222111"/>
                        <a:ext cx="3070787" cy="67689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9" descr="C:\Users\lenovo\AppData\Local\Temp\css\Graph4(30fcf9f8-7532-42bc-9991-e8034bea80be).t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3200598"/>
            <a:ext cx="5213268" cy="281453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967563" y="5932967"/>
            <a:ext cx="3817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不同能量电子打靶的功率辐射角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一、研究背景</a:t>
            </a:r>
            <a:endParaRPr lang="zh-CN" altLang="en-US" dirty="0"/>
          </a:p>
        </p:txBody>
      </p:sp>
      <p:pic>
        <p:nvPicPr>
          <p:cNvPr id="7" name="图片 5" descr="E:\非涉密文件\工作\2017\博士论文\论文图片处理\第1-2章\图2-1改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27965" y="3170526"/>
            <a:ext cx="3600120" cy="2203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5" descr="E:\非涉密文件\工作\2017\博士论文\论文图片处理\第6章\图6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1427" y="2605501"/>
            <a:ext cx="3527662" cy="304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内容占位符 1"/>
          <p:cNvSpPr txBox="1"/>
          <p:nvPr/>
        </p:nvSpPr>
        <p:spPr>
          <a:xfrm>
            <a:off x="555404" y="1255754"/>
            <a:ext cx="8035704" cy="1508711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/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zh-CN" altLang="en-US" sz="3100" b="1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串级二极管技术</a:t>
            </a:r>
            <a:endParaRPr lang="en-US" altLang="zh-CN" sz="31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zh-CN" altLang="en-US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电子单次作用，</a:t>
            </a:r>
            <a:r>
              <a:rPr lang="en-US" altLang="zh-CN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X</a:t>
            </a:r>
            <a:r>
              <a:rPr lang="zh-CN" altLang="en-US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射线转换效率低</a:t>
            </a:r>
            <a:endParaRPr lang="en-US" altLang="zh-CN" sz="26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zh-CN" altLang="en-US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透射电子屏蔽，低能</a:t>
            </a:r>
            <a:r>
              <a:rPr lang="en-US" altLang="zh-CN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X</a:t>
            </a:r>
            <a:r>
              <a:rPr lang="zh-CN" altLang="en-US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射线损失大</a:t>
            </a:r>
            <a:endParaRPr lang="en-US" altLang="zh-CN" sz="26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93692" y="2924785"/>
            <a:ext cx="2947187" cy="280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lenovo\AppData\Local\Temp\Rar$DIa9752.39070\横向三极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19402" y="2945496"/>
            <a:ext cx="2893199" cy="286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一、研究背景</a:t>
            </a:r>
            <a:endParaRPr lang="zh-CN" altLang="en-US" dirty="0"/>
          </a:p>
        </p:txBody>
      </p:sp>
      <p:sp>
        <p:nvSpPr>
          <p:cNvPr id="7" name="内容占位符 1"/>
          <p:cNvSpPr txBox="1"/>
          <p:nvPr/>
        </p:nvSpPr>
        <p:spPr>
          <a:xfrm>
            <a:off x="640464" y="1277020"/>
            <a:ext cx="8035704" cy="1508711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/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zh-CN" altLang="en-US" sz="3100" b="1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平面反射三极管技术</a:t>
            </a:r>
            <a:endParaRPr lang="en-US" altLang="zh-CN" sz="31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zh-CN" altLang="en-US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背向</a:t>
            </a:r>
            <a:r>
              <a:rPr lang="en-US" altLang="zh-CN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X</a:t>
            </a:r>
            <a:r>
              <a:rPr lang="zh-CN" altLang="en-US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射线难以利用</a:t>
            </a:r>
            <a:endParaRPr lang="en-US" altLang="zh-CN" sz="26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zh-CN" altLang="en-US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结构复杂，</a:t>
            </a:r>
            <a:r>
              <a:rPr lang="zh-CN" altLang="en-US" sz="2600" b="1" dirty="0" smtClean="0"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串联工作</a:t>
            </a:r>
            <a:r>
              <a:rPr lang="zh-CN" altLang="en-US" sz="26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难度大</a:t>
            </a:r>
            <a:endParaRPr lang="en-US" altLang="zh-CN" sz="26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endParaRPr lang="en-US" altLang="zh-CN" sz="26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370910" y="311336"/>
            <a:ext cx="7144440" cy="954799"/>
          </a:xfrm>
        </p:spPr>
        <p:txBody>
          <a:bodyPr/>
          <a:lstStyle/>
          <a:p>
            <a:r>
              <a:rPr lang="zh-CN" altLang="en-US" dirty="0" smtClean="0"/>
              <a:t>一、研究背景</a:t>
            </a:r>
            <a:endParaRPr lang="zh-CN" altLang="en-US" dirty="0"/>
          </a:p>
        </p:txBody>
      </p:sp>
      <p:pic>
        <p:nvPicPr>
          <p:cNvPr id="5" name="图片 4" descr="E:\工作相关\工作★机密\2020\图片\串级示意.jpg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93134" y="2493104"/>
            <a:ext cx="6964327" cy="2812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内容占位符 1"/>
          <p:cNvSpPr txBox="1"/>
          <p:nvPr/>
        </p:nvSpPr>
        <p:spPr>
          <a:xfrm>
            <a:off x="640464" y="1181327"/>
            <a:ext cx="8035704" cy="1508711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20000"/>
          </a:bodyPr>
          <a:lstStyle/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zh-CN" altLang="en-US" sz="2600" b="1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同轴反射三极管技术</a:t>
            </a: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en-US" altLang="zh-CN" sz="21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X</a:t>
            </a:r>
            <a:r>
              <a:rPr lang="zh-CN" altLang="en-US" sz="21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射线转换和利用效率高，辐射场电子份额低</a:t>
            </a:r>
            <a:endParaRPr lang="en-US" altLang="zh-CN" sz="21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zh-CN" altLang="en-US" sz="21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可串联工作，应用于高电压大型脉冲功率装置</a:t>
            </a:r>
            <a:endParaRPr lang="en-US" altLang="zh-CN" sz="2100" b="1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335665" y="5193345"/>
            <a:ext cx="8212912" cy="150871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r>
              <a:rPr lang="en-US" altLang="zh-CN" sz="2000" b="1" dirty="0" smtClean="0">
                <a:solidFill>
                  <a:srgbClr val="0000CC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</a:t>
            </a:r>
            <a:r>
              <a:rPr lang="en-US" altLang="zh-CN" b="1" dirty="0" smtClean="0">
                <a:solidFill>
                  <a:srgbClr val="0000CC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FLTD</a:t>
            </a:r>
            <a:r>
              <a:rPr lang="zh-CN" altLang="en-US" b="1" dirty="0" smtClean="0">
                <a:solidFill>
                  <a:srgbClr val="0000CC"/>
                </a:solidFill>
              </a:rPr>
              <a:t>具有体积小、功率密度高的优点，利用</a:t>
            </a:r>
            <a:r>
              <a:rPr lang="en-US" altLang="zh-CN" b="1" dirty="0" smtClean="0">
                <a:solidFill>
                  <a:srgbClr val="0000CC"/>
                </a:solidFill>
              </a:rPr>
              <a:t>FLTD</a:t>
            </a:r>
            <a:r>
              <a:rPr lang="zh-CN" altLang="en-US" b="1" dirty="0" smtClean="0">
                <a:solidFill>
                  <a:srgbClr val="0000CC"/>
                </a:solidFill>
              </a:rPr>
              <a:t>直接驱动同轴反射三极管，研究其工作特性，掌握设计方法，为产生高强度脉冲硬</a:t>
            </a:r>
            <a:r>
              <a:rPr lang="en-US" altLang="zh-CN" b="1" dirty="0" smtClean="0">
                <a:solidFill>
                  <a:srgbClr val="0000CC"/>
                </a:solidFill>
              </a:rPr>
              <a:t>X</a:t>
            </a:r>
            <a:r>
              <a:rPr lang="zh-CN" altLang="en-US" b="1" dirty="0" smtClean="0">
                <a:solidFill>
                  <a:srgbClr val="0000CC"/>
                </a:solidFill>
              </a:rPr>
              <a:t>射线提供一条技术途径。</a:t>
            </a:r>
            <a:endParaRPr lang="en-US" altLang="zh-CN" sz="2000" b="1" dirty="0" smtClean="0">
              <a:solidFill>
                <a:srgbClr val="0000CC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171450" lvl="0" indent="-252095">
              <a:lnSpc>
                <a:spcPct val="150000"/>
              </a:lnSpc>
              <a:spcBef>
                <a:spcPts val="600"/>
              </a:spcBef>
              <a:buSzPct val="85000"/>
            </a:pPr>
            <a:endParaRPr lang="en-US" altLang="zh-CN" sz="2600" b="1" dirty="0" smtClean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二、同轴反射三极管工作原理</a:t>
            </a:r>
            <a:endParaRPr lang="zh-CN" altLang="en-US" dirty="0"/>
          </a:p>
        </p:txBody>
      </p:sp>
      <p:pic>
        <p:nvPicPr>
          <p:cNvPr id="4" name="图片 3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28773" y="3115946"/>
            <a:ext cx="4283282" cy="287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2056" y="3335801"/>
            <a:ext cx="3086100" cy="292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19125" y="1485900"/>
            <a:ext cx="7867650" cy="16300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p"/>
            </a:pPr>
            <a:r>
              <a:rPr lang="zh-CN" altLang="en-US" sz="2000" b="1" dirty="0" smtClean="0"/>
              <a:t>正极性加载，内外阴极发射电子打靶，相同间隙下获得更强束流，减小间隙短路概率</a:t>
            </a:r>
            <a:endParaRPr lang="en-US" altLang="zh-CN" sz="2000" b="1" dirty="0" smtClean="0"/>
          </a:p>
          <a:p>
            <a:pPr marL="285750" indent="-285750">
              <a:buFont typeface="Wingdings" panose="05000000000000000000" charset="0"/>
              <a:buChar char="p"/>
            </a:pPr>
            <a:r>
              <a:rPr lang="zh-CN" altLang="en-US" sz="2000" b="1" dirty="0" smtClean="0"/>
              <a:t>电子多次反射打靶，提高转换效率，降低</a:t>
            </a:r>
            <a:r>
              <a:rPr lang="en-US" altLang="zh-CN" sz="2000" b="1" dirty="0" smtClean="0"/>
              <a:t>X</a:t>
            </a:r>
            <a:r>
              <a:rPr lang="zh-CN" altLang="en-US" sz="2000" b="1" dirty="0" smtClean="0"/>
              <a:t>射线能谱</a:t>
            </a:r>
            <a:endParaRPr lang="en-US" altLang="zh-CN" sz="2000" b="1" dirty="0" smtClean="0"/>
          </a:p>
          <a:p>
            <a:pPr marL="285750" indent="-285750">
              <a:buFont typeface="Wingdings" panose="05000000000000000000" charset="0"/>
              <a:buChar char="p"/>
            </a:pPr>
            <a:r>
              <a:rPr lang="zh-CN" altLang="en-US" sz="2000" b="1" dirty="0" smtClean="0"/>
              <a:t>自磁场使电子箍缩，向辐射方向运动，提高</a:t>
            </a:r>
            <a:r>
              <a:rPr lang="en-US" altLang="zh-CN" sz="2000" b="1" dirty="0" smtClean="0"/>
              <a:t>X</a:t>
            </a:r>
            <a:r>
              <a:rPr lang="zh-CN" altLang="en-US" sz="2000" b="1" dirty="0" smtClean="0"/>
              <a:t>射线利用效率</a:t>
            </a:r>
            <a:endParaRPr lang="en-US" altLang="zh-CN" sz="2000" b="1" dirty="0" smtClean="0"/>
          </a:p>
          <a:p>
            <a:pPr marL="285750" indent="-285750">
              <a:buFont typeface="Wingdings" panose="05000000000000000000" charset="0"/>
              <a:buChar char="p"/>
            </a:pPr>
            <a:r>
              <a:rPr lang="zh-CN" altLang="en-US" sz="2000" b="1" dirty="0" smtClean="0"/>
              <a:t>同轴结构实现负载串并联运行，提高功率源的驱动能力</a:t>
            </a:r>
            <a:endParaRPr lang="zh-CN" altLang="en-US" sz="2000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三、数值模拟</a:t>
            </a:r>
            <a:endParaRPr lang="zh-CN" altLang="en-US" dirty="0"/>
          </a:p>
        </p:txBody>
      </p:sp>
      <p:pic>
        <p:nvPicPr>
          <p:cNvPr id="2056" name="图片 10" descr="frm0000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18449" y="2016125"/>
            <a:ext cx="2366244" cy="1815016"/>
          </a:xfrm>
          <a:prstGeom prst="rect">
            <a:avLst/>
          </a:prstGeom>
          <a:noFill/>
        </p:spPr>
      </p:pic>
      <p:pic>
        <p:nvPicPr>
          <p:cNvPr id="2055" name="图片 11" descr="frm000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8256" y="2006600"/>
            <a:ext cx="2363451" cy="1819141"/>
          </a:xfrm>
          <a:prstGeom prst="rect">
            <a:avLst/>
          </a:prstGeom>
          <a:noFill/>
        </p:spPr>
      </p:pic>
      <p:pic>
        <p:nvPicPr>
          <p:cNvPr id="2054" name="图片 12" descr="frm001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7632" y="2049966"/>
            <a:ext cx="2307218" cy="1775859"/>
          </a:xfrm>
          <a:prstGeom prst="rect">
            <a:avLst/>
          </a:prstGeom>
          <a:noFill/>
        </p:spPr>
      </p:pic>
      <p:pic>
        <p:nvPicPr>
          <p:cNvPr id="2053" name="图片 13" descr="frm001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0208" y="4282036"/>
            <a:ext cx="2284917" cy="1747289"/>
          </a:xfrm>
          <a:prstGeom prst="rect">
            <a:avLst/>
          </a:prstGeom>
          <a:noFill/>
        </p:spPr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pic>
        <p:nvPicPr>
          <p:cNvPr id="2059" name="Picture 11" descr="E:\工作相关\工作★机密\2019\Magicfortriode\yibqfsA001mm-d2.8\PHASESPACE,002 All Particles @Axes(X1,X2)\frm0020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3577" y="4156085"/>
            <a:ext cx="2435224" cy="1854189"/>
          </a:xfrm>
          <a:prstGeom prst="rect">
            <a:avLst/>
          </a:prstGeom>
          <a:noFill/>
        </p:spPr>
      </p:pic>
      <p:pic>
        <p:nvPicPr>
          <p:cNvPr id="17" name="Picture 2" descr="E:\工作相关★秘密\工作★机密\2019\Magicfortriode\11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15844" y="4067175"/>
            <a:ext cx="2501958" cy="19050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676275" y="1419225"/>
            <a:ext cx="50228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00CC"/>
                </a:solidFill>
              </a:rPr>
              <a:t>同轴反射三极管工作过程和空间粒子行为</a:t>
            </a:r>
            <a:endParaRPr lang="zh-CN" altLang="en-US" sz="2000" b="1" dirty="0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三、数值模拟</a:t>
            </a:r>
            <a:endParaRPr lang="zh-CN" altLang="en-US" dirty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4866005" y="3415665"/>
          <a:ext cx="3532628" cy="266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Graph" r:id="rId1" imgW="4292600" imgH="3035300" progId="Origin50.Graph">
                  <p:embed/>
                </p:oleObj>
              </mc:Choice>
              <mc:Fallback>
                <p:oleObj name="Graph" r:id="rId1" imgW="4292600" imgH="3035300" progId="Origin50.Graph">
                  <p:embed/>
                  <p:pic>
                    <p:nvPicPr>
                      <p:cNvPr id="0" name="图片 2048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rcRect l="5893" t="5956" r="10101" b="4764"/>
                      <a:stretch>
                        <a:fillRect/>
                      </a:stretch>
                    </p:blipFill>
                    <p:spPr>
                      <a:xfrm>
                        <a:off x="4866005" y="3415665"/>
                        <a:ext cx="3532628" cy="26606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671194" y="3434080"/>
          <a:ext cx="4194719" cy="266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Graph" r:id="rId3" imgW="4292600" imgH="3035300" progId="Origin50.Graph">
                  <p:embed/>
                </p:oleObj>
              </mc:Choice>
              <mc:Fallback>
                <p:oleObj name="Graph" r:id="rId3" imgW="4292600" imgH="3035300" progId="Origin50.Graph">
                  <p:embed/>
                  <p:pic>
                    <p:nvPicPr>
                      <p:cNvPr id="0" name="图片 2049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rcRect t="6363" b="3181"/>
                      <a:stretch>
                        <a:fillRect/>
                      </a:stretch>
                    </p:blipFill>
                    <p:spPr>
                      <a:xfrm>
                        <a:off x="671194" y="3434080"/>
                        <a:ext cx="4194719" cy="26606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4195" y="1476375"/>
            <a:ext cx="7742555" cy="17837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00CC"/>
                </a:solidFill>
              </a:rPr>
              <a:t>靶面电子分布和阻抗特性</a:t>
            </a:r>
            <a:endParaRPr lang="en-US" altLang="zh-CN" sz="2000" b="1" dirty="0" smtClean="0">
              <a:solidFill>
                <a:srgbClr val="0000CC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p"/>
            </a:pPr>
            <a:r>
              <a:rPr lang="zh-CN" altLang="en-US" sz="2000" b="1" dirty="0" smtClean="0"/>
              <a:t>阴极区和靶外侧电子</a:t>
            </a:r>
            <a:r>
              <a:rPr lang="en-US" sz="2000" b="1" dirty="0" smtClean="0">
                <a:solidFill>
                  <a:srgbClr val="FF0000"/>
                </a:solidFill>
              </a:rPr>
              <a:t>41%</a:t>
            </a:r>
            <a:r>
              <a:rPr lang="zh-CN" altLang="en-US" sz="2000" b="1" dirty="0" smtClean="0"/>
              <a:t>和</a:t>
            </a:r>
            <a:r>
              <a:rPr lang="en-US" sz="2000" b="1" dirty="0" smtClean="0">
                <a:solidFill>
                  <a:srgbClr val="FF0000"/>
                </a:solidFill>
              </a:rPr>
              <a:t>44%</a:t>
            </a:r>
            <a:r>
              <a:rPr lang="zh-CN" altLang="en-US" sz="2000" b="1" dirty="0" smtClean="0"/>
              <a:t>，电子向辐射方向聚集</a:t>
            </a:r>
            <a:endParaRPr lang="en-US" altLang="zh-CN" sz="2000" b="1" dirty="0" smtClean="0"/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p"/>
            </a:pPr>
            <a:r>
              <a:rPr lang="zh-CN" altLang="en-US" sz="2000" b="1" dirty="0" smtClean="0"/>
              <a:t>转换靶厚度增加，电子反射次数减少，空间电子密度降低，相同间隙下反射三极管阻抗降低</a:t>
            </a:r>
            <a:endParaRPr lang="zh-CN" altLang="en-US" sz="2000" b="1" dirty="0" smtClean="0"/>
          </a:p>
        </p:txBody>
      </p:sp>
      <p:sp>
        <p:nvSpPr>
          <p:cNvPr id="8" name="矩形 7"/>
          <p:cNvSpPr/>
          <p:nvPr/>
        </p:nvSpPr>
        <p:spPr>
          <a:xfrm>
            <a:off x="1730676" y="6094849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靶面电子分布</a:t>
            </a:r>
            <a:endParaRPr lang="zh-CN" altLang="en-US" sz="1400" dirty="0"/>
          </a:p>
        </p:txBody>
      </p:sp>
      <p:sp>
        <p:nvSpPr>
          <p:cNvPr id="9" name="矩形 8"/>
          <p:cNvSpPr/>
          <p:nvPr/>
        </p:nvSpPr>
        <p:spPr>
          <a:xfrm>
            <a:off x="5955966" y="6094849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阻抗随阳极靶的变化</a:t>
            </a:r>
            <a:endParaRPr lang="zh-CN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8c250b6b-2f2d-46a9-8096-d01a78621455}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1830</Words>
  <Application>WPS 演示</Application>
  <PresentationFormat>全屏显示(4:3)</PresentationFormat>
  <Paragraphs>157</Paragraphs>
  <Slides>18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11</vt:i4>
      </vt:variant>
      <vt:variant>
        <vt:lpstr>幻灯片标题</vt:lpstr>
      </vt:variant>
      <vt:variant>
        <vt:i4>18</vt:i4>
      </vt:variant>
    </vt:vector>
  </HeadingPairs>
  <TitlesOfParts>
    <vt:vector size="45" baseType="lpstr">
      <vt:lpstr>Arial</vt:lpstr>
      <vt:lpstr>宋体</vt:lpstr>
      <vt:lpstr>Wingdings</vt:lpstr>
      <vt:lpstr>黑体</vt:lpstr>
      <vt:lpstr>Times New Roman</vt:lpstr>
      <vt:lpstr>华文中宋</vt:lpstr>
      <vt:lpstr>Wingdings</vt:lpstr>
      <vt:lpstr>Times New Roman</vt:lpstr>
      <vt:lpstr>Calibri</vt:lpstr>
      <vt:lpstr>仿宋_GB2312</vt:lpstr>
      <vt:lpstr>仿宋</vt:lpstr>
      <vt:lpstr>微软雅黑</vt:lpstr>
      <vt:lpstr>Arial Unicode MS</vt:lpstr>
      <vt:lpstr>Calibri Light</vt:lpstr>
      <vt:lpstr>Calibri</vt:lpstr>
      <vt:lpstr>Office 主题</vt:lpstr>
      <vt:lpstr>Equation.DSMT4</vt:lpstr>
      <vt:lpstr>Origin50.Graph</vt:lpstr>
      <vt:lpstr>Origin50.Graph</vt:lpstr>
      <vt:lpstr>Equation.DSMT4</vt:lpstr>
      <vt:lpstr>Equation.DSMT4</vt:lpstr>
      <vt:lpstr>Equation.DSMT4</vt:lpstr>
      <vt:lpstr>Origin50.Graph</vt:lpstr>
      <vt:lpstr>Origin50.Graph</vt:lpstr>
      <vt:lpstr>Origin50.Graph</vt:lpstr>
      <vt:lpstr>Origin50.Graph</vt:lpstr>
      <vt:lpstr>Origin50.Graph</vt:lpstr>
      <vt:lpstr>轫致辐射同轴反射三极管 技术研究</vt:lpstr>
      <vt:lpstr>提纲</vt:lpstr>
      <vt:lpstr>一、引言</vt:lpstr>
      <vt:lpstr>一、引言</vt:lpstr>
      <vt:lpstr>一、引言</vt:lpstr>
      <vt:lpstr>一、引言</vt:lpstr>
      <vt:lpstr>二、同轴反射三极管工作原理</vt:lpstr>
      <vt:lpstr>三、数值模拟</vt:lpstr>
      <vt:lpstr>三、数值模拟</vt:lpstr>
      <vt:lpstr>三、数值模拟</vt:lpstr>
      <vt:lpstr>四、同轴反射三极管结构</vt:lpstr>
      <vt:lpstr>五、实验结果</vt:lpstr>
      <vt:lpstr>五、实验结果</vt:lpstr>
      <vt:lpstr>五、实验结果</vt:lpstr>
      <vt:lpstr>五、实验结果</vt:lpstr>
      <vt:lpstr>六、结论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laidingguo</cp:lastModifiedBy>
  <cp:revision>83</cp:revision>
  <dcterms:created xsi:type="dcterms:W3CDTF">2020-11-24T09:22:00Z</dcterms:created>
  <dcterms:modified xsi:type="dcterms:W3CDTF">2021-10-11T06:57:54Z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449A750954DA4A71BE00B2D35470C9A7</vt:lpwstr>
  </property>
  <property fmtid="{D5CDD505-2E9C-101B-9397-08002B2CF9AE}" pid="3" name="KSOProductBuildVer">
    <vt:lpwstr>2052-11.1.0.10723</vt:lpwstr>
  </property>
</Properties>
</file>