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33" r:id="rId2"/>
    <p:sldId id="334" r:id="rId3"/>
    <p:sldId id="357" r:id="rId4"/>
    <p:sldId id="276" r:id="rId5"/>
    <p:sldId id="294" r:id="rId6"/>
    <p:sldId id="295" r:id="rId7"/>
    <p:sldId id="282" r:id="rId8"/>
    <p:sldId id="307" r:id="rId9"/>
    <p:sldId id="304" r:id="rId10"/>
    <p:sldId id="308" r:id="rId11"/>
    <p:sldId id="309" r:id="rId12"/>
    <p:sldId id="310" r:id="rId13"/>
    <p:sldId id="340" r:id="rId14"/>
    <p:sldId id="341" r:id="rId15"/>
    <p:sldId id="311" r:id="rId16"/>
    <p:sldId id="327" r:id="rId17"/>
    <p:sldId id="335" r:id="rId18"/>
    <p:sldId id="306" r:id="rId19"/>
    <p:sldId id="336" r:id="rId20"/>
    <p:sldId id="337" r:id="rId21"/>
    <p:sldId id="342" r:id="rId22"/>
    <p:sldId id="356" r:id="rId23"/>
    <p:sldId id="267" r:id="rId24"/>
    <p:sldId id="344" r:id="rId25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mbria Math" panose="02040503050406030204" pitchFamily="18" charset="0"/>
      <p:regular r:id="rId32"/>
    </p:embeddedFont>
    <p:embeddedFont>
      <p:font typeface="微软雅黑" panose="020B0503020204020204" pitchFamily="34" charset="-122"/>
      <p:regular r:id="rId33"/>
      <p:bold r:id="rId34"/>
    </p:embeddedFont>
  </p:embeddedFont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2A3DE"/>
    <a:srgbClr val="89DCE7"/>
    <a:srgbClr val="A6DD79"/>
    <a:srgbClr val="E0F888"/>
    <a:srgbClr val="DBAFEF"/>
    <a:srgbClr val="00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8" autoAdjust="0"/>
    <p:restoredTop sz="81682" autoAdjust="0"/>
  </p:normalViewPr>
  <p:slideViewPr>
    <p:cSldViewPr>
      <p:cViewPr>
        <p:scale>
          <a:sx n="46" d="100"/>
          <a:sy n="46" d="100"/>
        </p:scale>
        <p:origin x="58" y="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10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60376EBD-89B9-46C1-8123-92D94D05D73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7305F92-ED09-45A8-A496-E6877AD508B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BE147EC3-EA7D-4187-813F-FCCC5C0D243C}" type="datetimeFigureOut">
              <a:rPr lang="zh-CN" altLang="en-US"/>
              <a:pPr>
                <a:defRPr/>
              </a:pPr>
              <a:t>2021/10/11</a:t>
            </a:fld>
            <a:endParaRPr lang="en-US" altLang="zh-CN"/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71E617C4-E3EC-4BE2-8845-2DF55A9848E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D7517F8D-197B-449A-81D4-590E7AE315F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B14317-6F70-4A67-981F-C3D20C2D6AC6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D36F120F-D588-42BC-8773-1A5C396486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0AB4DB3-267E-41EB-946B-5DA71332590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F28EB0F7-6E8D-452A-BBE0-4629CF890859}" type="datetimeFigureOut">
              <a:rPr lang="zh-CN" altLang="en-US"/>
              <a:pPr>
                <a:defRPr/>
              </a:pPr>
              <a:t>2021/10/11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AB2BFBFF-5FE1-4874-9825-F1AE33B39E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16925C8F-4B50-42D1-9D96-E6F2C48AC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5754CBB-D5BB-46A2-937F-FBE08A1BD98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147E2BF-40C3-4BC5-8100-9FAB00FB2C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F083AC4-C1FB-4A41-8391-499868D6533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>
            <a:extLst>
              <a:ext uri="{FF2B5EF4-FFF2-40B4-BE49-F238E27FC236}">
                <a16:creationId xmlns:a16="http://schemas.microsoft.com/office/drawing/2014/main" id="{640C70A3-0D88-4783-B03B-57CB5EEA55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>
            <a:extLst>
              <a:ext uri="{FF2B5EF4-FFF2-40B4-BE49-F238E27FC236}">
                <a16:creationId xmlns:a16="http://schemas.microsoft.com/office/drawing/2014/main" id="{F886EA5E-E744-4C8C-9AFA-4B829F30D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/>
          </a:p>
        </p:txBody>
      </p:sp>
      <p:sp>
        <p:nvSpPr>
          <p:cNvPr id="9220" name="灯片编号占位符 3">
            <a:extLst>
              <a:ext uri="{FF2B5EF4-FFF2-40B4-BE49-F238E27FC236}">
                <a16:creationId xmlns:a16="http://schemas.microsoft.com/office/drawing/2014/main" id="{9648AE8C-57C3-408F-8079-6A4421FE68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7B42B2F-21E4-4D48-A9EF-AFD7C753A58E}" type="slidenum">
              <a:rPr lang="zh-CN" altLang="en-US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每个工作周期只进行单次谐振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3931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放电开始于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谐振电容电压波形刚穿过坐标轴时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放电期间谐振过程仍在持续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26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当负载阻值较高时，电压顶降可以忽略不计，不需要进行补偿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163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在放电脉冲后，即放电管关断后，关断谐振管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Qres</a:t>
            </a:r>
            <a:r>
              <a:rPr lang="en-US" altLang="zh-CN" sz="1800" i="1" kern="100" baseline="-25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是安全的，因为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Qres</a:t>
            </a:r>
            <a:r>
              <a:rPr lang="en-US" altLang="zh-CN" sz="1800" i="1" kern="100" baseline="-25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的续流二极管将会确保电流的连续性，电感上的能量会通过反并联体二极管回到电容中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8757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Qares</a:t>
            </a:r>
            <a:r>
              <a:rPr lang="en-US" altLang="zh-CN" sz="1800" i="1" kern="100" baseline="-25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1800" i="1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Qa</a:t>
            </a:r>
            <a:r>
              <a:rPr lang="en-US" altLang="zh-CN" sz="1800" i="1" kern="100" baseline="-25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为充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电管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Qbres</a:t>
            </a:r>
            <a:r>
              <a:rPr lang="en-US" altLang="zh-CN" sz="1200" i="1" kern="100" baseline="-25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1200" i="1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sz="12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Qb</a:t>
            </a:r>
            <a:r>
              <a:rPr lang="en-US" altLang="zh-CN" sz="1200" i="1" kern="100" baseline="-25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为放</a:t>
            </a:r>
            <a:r>
              <a:rPr lang="zh-CN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电管</a:t>
            </a:r>
            <a:r>
              <a:rPr lang="zh-CN" altLang="en-US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12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Qres</a:t>
            </a:r>
            <a:r>
              <a:rPr lang="en-US" altLang="zh-CN" sz="1200" i="1" kern="100" baseline="-25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1200" i="1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为谐振</a:t>
            </a:r>
            <a:r>
              <a:rPr lang="zh-CN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管</a:t>
            </a:r>
            <a:r>
              <a:rPr lang="zh-CN" altLang="en-US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12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8024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备注占位符 1">
                <a:extLst>
                  <a:ext uri="{FF2B5EF4-FFF2-40B4-BE49-F238E27FC236}">
                    <a16:creationId xmlns:a16="http://schemas.microsoft.com/office/drawing/2014/main" id="{2630A174-7897-4C77-ACC6-2E272FE13FF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谐振电容值为</a:t>
                </a:r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 </a:t>
                </a:r>
                <a:r>
                  <a:rPr lang="en-US" altLang="zh-CN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μF</a:t>
                </a:r>
                <a:r>
                  <a:rPr lang="zh-CN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，谐振电感值为</a:t>
                </a:r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10 </a:t>
                </a:r>
                <a:r>
                  <a:rPr lang="en-US" altLang="zh-CN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μH</a:t>
                </a:r>
                <a:r>
                  <a:rPr lang="zh-CN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，谐振周期约为</a:t>
                </a:r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19.87 </a:t>
                </a:r>
                <a:r>
                  <a:rPr lang="en-US" altLang="zh-CN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μs</a:t>
                </a:r>
                <a:r>
                  <a:rPr lang="zh-CN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。电路工作在</a:t>
                </a:r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 kHz</a:t>
                </a:r>
                <a:r>
                  <a:rPr lang="zh-CN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频率</a:t>
                </a:r>
                <a:r>
                  <a:rPr lang="zh-CN" alt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。</a:t>
                </a:r>
                <a:r>
                  <a:rPr lang="zh-CN" altLang="en-US" dirty="0"/>
                  <a:t>采用增大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思源黑体" panose="020B05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𝐶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dirty="0"/>
                  <a:t> 的方法时，由幻灯片</a:t>
                </a:r>
                <a:r>
                  <a:rPr lang="en-US" altLang="zh-CN" dirty="0"/>
                  <a:t>2</a:t>
                </a:r>
                <a:r>
                  <a:rPr lang="zh-CN" altLang="en-US" dirty="0"/>
                  <a:t>中式子倒推出所需的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思源黑体" panose="020B05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𝐶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dirty="0"/>
                  <a:t> 值，计算条件是使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altLang="zh-CN" dirty="0"/>
                  <a:t>=1V</a:t>
                </a:r>
                <a:r>
                  <a:rPr lang="zh-CN" altLang="en-US" dirty="0"/>
                  <a:t>，需</a:t>
                </a:r>
                <a:r>
                  <a:rPr lang="en-US" altLang="zh-CN" dirty="0"/>
                  <a:t>150uF</a:t>
                </a:r>
                <a:r>
                  <a:rPr lang="zh-CN" altLang="en-US" dirty="0"/>
                  <a:t>。</a:t>
                </a:r>
              </a:p>
            </p:txBody>
          </p:sp>
        </mc:Choice>
        <mc:Fallback xmlns="">
          <p:sp>
            <p:nvSpPr>
              <p:cNvPr id="2" name="备注占位符 1">
                <a:extLst>
                  <a:ext uri="{FF2B5EF4-FFF2-40B4-BE49-F238E27FC236}">
                    <a16:creationId xmlns:a16="http://schemas.microsoft.com/office/drawing/2014/main" id="{2630A174-7897-4C77-ACC6-2E272FE13FF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i="0">
                    <a:latin typeface="Cambria Math" panose="02040503050406030204" pitchFamily="18" charset="0"/>
                  </a:rPr>
                  <a:t>Δ𝑈</a:t>
                </a:r>
                <a:r>
                  <a:rPr lang="en-US" altLang="zh-CN" i="0">
                    <a:latin typeface="Cambria Math" panose="02040503050406030204" pitchFamily="18" charset="0"/>
                  </a:rPr>
                  <a:t>_𝑜</a:t>
                </a:r>
                <a:r>
                  <a:rPr lang="zh-CN" altLang="en-US" i="0">
                    <a:latin typeface="Cambria Math" panose="02040503050406030204" pitchFamily="18" charset="0"/>
                  </a:rPr>
                  <a:t> 可于</a:t>
                </a:r>
                <a:r>
                  <a:rPr lang="zh-CN" altLang="en-US" dirty="0"/>
                  <a:t>实验前由幻灯片</a:t>
                </a:r>
                <a:r>
                  <a:rPr lang="en-US" altLang="zh-CN" dirty="0"/>
                  <a:t>2</a:t>
                </a:r>
                <a:r>
                  <a:rPr lang="zh-CN" altLang="en-US" dirty="0"/>
                  <a:t>中式子算出；</a:t>
                </a:r>
                <a:endParaRPr lang="en-US" altLang="zh-CN" dirty="0"/>
              </a:p>
              <a:p>
                <a:r>
                  <a:rPr lang="zh-CN" altLang="en-US" dirty="0"/>
                  <a:t>采用增大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思源黑体" panose="020B0500000000000000" pitchFamily="34" charset="-122"/>
                  </a:rPr>
                  <a:t> </a:t>
                </a:r>
                <a:r>
                  <a:rPr lang="en-US" altLang="zh-CN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  <a:ea typeface="字魂58号-创中黑" panose="00000500000000000000" pitchFamily="2" charset="-122"/>
                    <a:sym typeface="思源黑体" panose="020B0500000000000000" pitchFamily="34" charset="-122"/>
                  </a:rPr>
                  <a:t>𝐶_𝑖</a:t>
                </a:r>
                <a:r>
                  <a:rPr lang="zh-CN" altLang="en-US" dirty="0"/>
                  <a:t> 的方法时，由幻灯片</a:t>
                </a:r>
                <a:r>
                  <a:rPr lang="en-US" altLang="zh-CN" dirty="0"/>
                  <a:t>2</a:t>
                </a:r>
                <a:r>
                  <a:rPr lang="zh-CN" altLang="en-US" dirty="0"/>
                  <a:t>中式子倒推出所需的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思源黑体" panose="020B0500000000000000" pitchFamily="34" charset="-122"/>
                  </a:rPr>
                  <a:t> </a:t>
                </a:r>
                <a:r>
                  <a:rPr lang="en-US" altLang="zh-CN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  <a:ea typeface="字魂58号-创中黑" panose="00000500000000000000" pitchFamily="2" charset="-122"/>
                    <a:sym typeface="思源黑体" panose="020B0500000000000000" pitchFamily="34" charset="-122"/>
                  </a:rPr>
                  <a:t>𝐶_𝑖</a:t>
                </a:r>
                <a:r>
                  <a:rPr lang="zh-CN" altLang="en-US" dirty="0"/>
                  <a:t> 值，计算条件是使</a:t>
                </a:r>
                <a:r>
                  <a:rPr lang="zh-CN" altLang="en-US" i="0">
                    <a:latin typeface="Cambria Math" panose="02040503050406030204" pitchFamily="18" charset="0"/>
                  </a:rPr>
                  <a:t>Δ𝑈</a:t>
                </a:r>
                <a:r>
                  <a:rPr lang="en-US" altLang="zh-CN" i="0">
                    <a:latin typeface="Cambria Math" panose="02040503050406030204" pitchFamily="18" charset="0"/>
                  </a:rPr>
                  <a:t>_𝑜</a:t>
                </a:r>
                <a:r>
                  <a:rPr lang="en-US" altLang="zh-CN" dirty="0"/>
                  <a:t>=1V</a:t>
                </a:r>
                <a:r>
                  <a:rPr lang="zh-CN" altLang="en-US" dirty="0"/>
                  <a:t>。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4923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备注占位符 1">
                <a:extLst>
                  <a:ext uri="{FF2B5EF4-FFF2-40B4-BE49-F238E27FC236}">
                    <a16:creationId xmlns:a16="http://schemas.microsoft.com/office/drawing/2014/main" id="{33C34945-116D-406E-90C4-AFB569E9FF66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若增大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𝐶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 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,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则需约为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100 </a:t>
                </a:r>
                <a:r>
                  <a:rPr lang="el-GR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μ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F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，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1V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。</a:t>
                </a:r>
                <a:endPara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sym typeface="思源黑体" panose="020B0500000000000000" pitchFamily="34" charset="-122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2" name="备注占位符 1">
                <a:extLst>
                  <a:ext uri="{FF2B5EF4-FFF2-40B4-BE49-F238E27FC236}">
                    <a16:creationId xmlns:a16="http://schemas.microsoft.com/office/drawing/2014/main" id="{33C34945-116D-406E-90C4-AFB569E9FF66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若增大 </a:t>
                </a:r>
                <a:r>
                  <a:rPr lang="en-US" altLang="zh-CN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  <a:ea typeface="字魂58号-创中黑" panose="00000500000000000000" pitchFamily="2" charset="-122"/>
                    <a:sym typeface="思源黑体" panose="020B0500000000000000" pitchFamily="34" charset="-122"/>
                  </a:rPr>
                  <a:t>𝐶_𝑖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 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,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则需约为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100 </a:t>
                </a:r>
                <a:r>
                  <a:rPr lang="el-GR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μ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F</a:t>
                </a:r>
                <a:endPara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sym typeface="思源黑体" panose="020B0500000000000000" pitchFamily="34" charset="-122"/>
                </a:endParaRPr>
              </a:p>
              <a:p>
                <a:endParaRPr lang="zh-CN" altLang="en-US" dirty="0"/>
              </a:p>
            </p:txBody>
          </p:sp>
        </mc:Fallback>
      </mc:AlternateContent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在添加了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级补偿后，输出电压波形达到平顶，而当谐振补偿级为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级时，补偿溢出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740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>
            <a:extLst>
              <a:ext uri="{FF2B5EF4-FFF2-40B4-BE49-F238E27FC236}">
                <a16:creationId xmlns:a16="http://schemas.microsoft.com/office/drawing/2014/main" id="{2ECB74B4-C390-4973-8FAA-9727B8AF3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脉宽决定了施加到放电脉冲上的谐振补偿电压。当补偿的谐振电压为近线性部分时，每级补偿电压为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1/2</a:t>
            </a:r>
            <a:r>
              <a:rPr lang="en-US" altLang="zh-CN" sz="1800" i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1800" i="1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dc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电压顶降除以</a:t>
            </a:r>
            <a:r>
              <a:rPr lang="zh-CN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每级补偿电压</a:t>
            </a:r>
            <a:r>
              <a:rPr lang="zh-CN" altLang="en-US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就得到了补偿级数，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为了不使补偿溢出，对</a:t>
            </a:r>
            <a:r>
              <a:rPr lang="en-US" altLang="zh-CN" sz="1800" i="1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en-US" altLang="zh-CN" sz="1800" i="1" kern="100" baseline="-25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res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取整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理想状态下，补偿进入放电脉冲的谐振幅值为充电电压的一半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dirty="0"/>
              <a:t>但谐振回路内阻的存在限制谐振补偿方案效率，诸多手段被采取来降低内阻，使单谐振过程的谐振幅值尽可能高。</a:t>
            </a:r>
          </a:p>
        </p:txBody>
      </p:sp>
    </p:spTree>
    <p:extLst>
      <p:ext uri="{BB962C8B-B14F-4D97-AF65-F5344CB8AC3E}">
        <p14:creationId xmlns:p14="http://schemas.microsoft.com/office/powerpoint/2010/main" val="1070041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>
            <a:extLst>
              <a:ext uri="{FF2B5EF4-FFF2-40B4-BE49-F238E27FC236}">
                <a16:creationId xmlns:a16="http://schemas.microsoft.com/office/drawing/2014/main" id="{3B74FC94-228A-49A2-B0D4-CA7D61E37B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谐振周期为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19.87 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μs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C=1 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μF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L=19.87 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μH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en-US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谐振电压过零后的近线性部分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谐振周期的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1/12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en-US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实际可补偿的最长脉宽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5μs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谐振周期的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1/4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en-US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en-US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49914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50nF/100kV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83AC4-C1FB-4A41-8391-499868D6533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1872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16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级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MARX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输出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10.5kV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，充电后不导通谐振管，跳过谐振过程，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级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补偿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级作为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MARX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增加输出电压到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13.3kV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7047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>
            <a:extLst>
              <a:ext uri="{FF2B5EF4-FFF2-40B4-BE49-F238E27FC236}">
                <a16:creationId xmlns:a16="http://schemas.microsoft.com/office/drawing/2014/main" id="{7A2AB499-5694-4791-B7D6-0B50B46D7B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备注占位符 2">
            <a:extLst>
              <a:ext uri="{FF2B5EF4-FFF2-40B4-BE49-F238E27FC236}">
                <a16:creationId xmlns:a16="http://schemas.microsoft.com/office/drawing/2014/main" id="{5D59BFC2-355F-4971-AED5-0D57677CCB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516" name="灯片编号占位符 3">
            <a:extLst>
              <a:ext uri="{FF2B5EF4-FFF2-40B4-BE49-F238E27FC236}">
                <a16:creationId xmlns:a16="http://schemas.microsoft.com/office/drawing/2014/main" id="{33CDAB46-3DD1-444A-9F25-50A75B4B35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FD97F02-C56C-4125-A36F-5AA81839005C}" type="slidenum">
              <a:rPr lang="zh-CN" altLang="en-US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9936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112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98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292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239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本方案原理与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Redondo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相同，</a:t>
            </a:r>
            <a:r>
              <a:rPr lang="zh-CN" altLang="en-US" dirty="0"/>
              <a:t>不需额外充电源</a:t>
            </a:r>
            <a:endParaRPr lang="en-US" altLang="zh-CN" dirty="0"/>
          </a:p>
          <a:p>
            <a:r>
              <a:rPr lang="zh-CN" altLang="en-US" dirty="0"/>
              <a:t>改变是：所有补偿级都在低压侧；补偿级可叠加；可灵活应对负载改变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959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919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补偿级电容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Cres</a:t>
            </a:r>
            <a:r>
              <a:rPr lang="en-US" altLang="zh-CN" sz="1800" i="1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需要额外的辅助电源给其充电，与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Marx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主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电容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sz="1800" i="1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并联充电，只需一个直流源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46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9">
            <a:extLst>
              <a:ext uri="{FF2B5EF4-FFF2-40B4-BE49-F238E27FC236}">
                <a16:creationId xmlns:a16="http://schemas.microsoft.com/office/drawing/2014/main" id="{1202F82A-507B-4BA6-81C4-1905C5F6DE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50" y="80963"/>
            <a:ext cx="44958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62050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27515" y="764704"/>
            <a:ext cx="8736971" cy="8640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1773432"/>
            <a:ext cx="10668000" cy="1871593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3BB62A-4CF9-4169-AF42-EAE088FA4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D20C1-7AA1-4023-A976-B107FC34775B}" type="datetime1">
              <a:rPr lang="zh-CN" altLang="en-US"/>
              <a:pPr>
                <a:defRPr/>
              </a:pPr>
              <a:t>2021/10/11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804D9D-086B-4899-A527-E89516332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A6AEF3-2E33-45D2-84CC-B33B62B53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AB208-9AC2-4154-A4BE-9B52CD29B54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5467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10D30E33-C156-4FFA-90FF-09F0AE3E0B57}"/>
              </a:ext>
            </a:extLst>
          </p:cNvPr>
          <p:cNvSpPr txBox="1">
            <a:spLocks/>
          </p:cNvSpPr>
          <p:nvPr userDrawn="1"/>
        </p:nvSpPr>
        <p:spPr>
          <a:xfrm>
            <a:off x="7521575" y="6616700"/>
            <a:ext cx="4719638" cy="268288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954B0A-1C0D-429A-81B6-2F946F03B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F01C2-889F-4664-B99E-57D84F5D85A3}" type="datetime1">
              <a:rPr lang="zh-CN" altLang="en-US"/>
              <a:pPr>
                <a:defRPr/>
              </a:pPr>
              <a:t>2021/10/11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98C395-F51F-4B6D-9CF6-CF4779EE1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792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29B327-6DC4-489C-A130-8CF667D3C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6EB504-E0E5-46C5-B6D0-95B1660E2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030CF13-8903-4992-88F7-C55D7F4E7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DAE1-EB67-42CF-B593-56AA292DA8C8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41C592-991D-4A88-81B0-FA07E26D1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6A61AE-DFB6-4E40-B78C-76E64498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6056-67A1-460C-8D55-8E07980926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406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CF9C8728-F53F-4C54-904C-23CF232A5CF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B6B326-A427-40C9-979B-58A2E412EE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F48313D-CAAD-4218-8846-5F565F1C85F1}" type="datetime1">
              <a:rPr lang="zh-CN" altLang="en-US"/>
              <a:pPr>
                <a:defRPr/>
              </a:pPr>
              <a:t>2021/10/11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629F7C-7EEE-4101-9095-B564DAE7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28D90E-B78E-45AA-981D-35383CE61F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B60278B-15C5-41BF-A9FA-5C2312206C90}" type="slidenum">
              <a:rPr lang="zh-CN" altLang="en-US"/>
              <a:pPr/>
              <a:t>‹#›</a:t>
            </a:fld>
            <a:endParaRPr lang="zh-CN" altLang="en-US"/>
          </a:p>
        </p:txBody>
      </p:sp>
      <p:pic>
        <p:nvPicPr>
          <p:cNvPr id="1030" name="Picture 7" descr="123">
            <a:extLst>
              <a:ext uri="{FF2B5EF4-FFF2-40B4-BE49-F238E27FC236}">
                <a16:creationId xmlns:a16="http://schemas.microsoft.com/office/drawing/2014/main" id="{94920B93-CB2E-489C-B447-2B1B85CDB8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8">
            <a:extLst>
              <a:ext uri="{FF2B5EF4-FFF2-40B4-BE49-F238E27FC236}">
                <a16:creationId xmlns:a16="http://schemas.microsoft.com/office/drawing/2014/main" id="{BB7CB1D7-974A-4643-BA58-B2B7EDEAE4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127000" y="2565400"/>
            <a:ext cx="461963" cy="3743325"/>
          </a:xfrm>
          <a:prstGeom prst="rect">
            <a:avLst/>
          </a:prstGeom>
          <a:noFill/>
          <a:ln>
            <a:noFill/>
          </a:ln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/>
          </a:p>
        </p:txBody>
      </p:sp>
      <p:pic>
        <p:nvPicPr>
          <p:cNvPr id="1032" name="图片 8">
            <a:extLst>
              <a:ext uri="{FF2B5EF4-FFF2-40B4-BE49-F238E27FC236}">
                <a16:creationId xmlns:a16="http://schemas.microsoft.com/office/drawing/2014/main" id="{3722431D-ADA2-4FDD-870A-97DCFAE6C7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50" y="80963"/>
            <a:ext cx="44958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6BCAF0C9-4036-4DC5-8211-A05928AFCEF5}"/>
              </a:ext>
            </a:extLst>
          </p:cNvPr>
          <p:cNvSpPr txBox="1">
            <a:spLocks/>
          </p:cNvSpPr>
          <p:nvPr userDrawn="1"/>
        </p:nvSpPr>
        <p:spPr>
          <a:xfrm>
            <a:off x="6600825" y="6559550"/>
            <a:ext cx="5538788" cy="217488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r>
              <a:rPr lang="zh-CN" altLang="en-US"/>
              <a:t>版权归上海理工大学高功率电子及其应用课题组所有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9" r:id="rId2"/>
    <p:sldLayoutId id="2147483702" r:id="rId3"/>
    <p:sldLayoutId id="2147483703" r:id="rId4"/>
  </p:sldLayoutIdLst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2.png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>
            <a:extLst>
              <a:ext uri="{FF2B5EF4-FFF2-40B4-BE49-F238E27FC236}">
                <a16:creationId xmlns:a16="http://schemas.microsoft.com/office/drawing/2014/main" id="{5068C191-5BB0-445E-A415-F23E858C81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700808"/>
            <a:ext cx="7772400" cy="1470025"/>
          </a:xfrm>
        </p:spPr>
        <p:txBody>
          <a:bodyPr/>
          <a:lstStyle/>
          <a:p>
            <a:r>
              <a:rPr lang="zh-CN" altLang="en-US" b="1" dirty="0"/>
              <a:t>基于谐振电路的固态</a:t>
            </a:r>
            <a:r>
              <a:rPr lang="en-US" altLang="zh-CN" b="1" dirty="0"/>
              <a:t>Marx</a:t>
            </a:r>
            <a:r>
              <a:rPr lang="zh-CN" altLang="en-US" b="1" dirty="0"/>
              <a:t>发生器的多级电压顶降补偿</a:t>
            </a:r>
          </a:p>
        </p:txBody>
      </p:sp>
      <p:sp>
        <p:nvSpPr>
          <p:cNvPr id="8195" name="副标题 2">
            <a:extLst>
              <a:ext uri="{FF2B5EF4-FFF2-40B4-BE49-F238E27FC236}">
                <a16:creationId xmlns:a16="http://schemas.microsoft.com/office/drawing/2014/main" id="{E3421891-E883-46A4-AA1A-A8FC25D2340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895600" y="3908425"/>
            <a:ext cx="65849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/>
              <a:t>上海理工大学，电气工程系</a:t>
            </a:r>
            <a:endParaRPr lang="en-US" altLang="zh-CN" dirty="0"/>
          </a:p>
          <a:p>
            <a:r>
              <a:rPr lang="zh-CN" altLang="en-US" dirty="0"/>
              <a:t>饶俊峰，博士、副教授</a:t>
            </a:r>
            <a:endParaRPr lang="en-US" altLang="zh-CN" dirty="0"/>
          </a:p>
          <a:p>
            <a:r>
              <a:rPr lang="en-US" altLang="zh-CN" dirty="0"/>
              <a:t>2021.10.11</a:t>
            </a:r>
            <a:endParaRPr lang="zh-CN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AAA67C8-28A1-4DE6-B81D-88A391A5D385}"/>
              </a:ext>
            </a:extLst>
          </p:cNvPr>
          <p:cNvSpPr/>
          <p:nvPr/>
        </p:nvSpPr>
        <p:spPr>
          <a:xfrm>
            <a:off x="839416" y="260648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/>
              <a:t>2021</a:t>
            </a:r>
            <a:r>
              <a:rPr lang="zh-CN" altLang="en-US" sz="2400" b="1" dirty="0"/>
              <a:t>年第七届全国脉冲功率会议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2462C05-FA13-4FAD-ABB3-0BEB83AAB2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7" y="2070322"/>
            <a:ext cx="11890928" cy="3662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A29F5BC-2EA5-4988-88D7-430EE81E5305}"/>
              </a:ext>
            </a:extLst>
          </p:cNvPr>
          <p:cNvSpPr txBox="1"/>
          <p:nvPr/>
        </p:nvSpPr>
        <p:spPr>
          <a:xfrm>
            <a:off x="983432" y="338753"/>
            <a:ext cx="5928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2 </a:t>
            </a:r>
            <a:r>
              <a:rPr lang="zh-CN" altLang="en-US" sz="4000" b="1" dirty="0"/>
              <a:t>固态</a:t>
            </a:r>
            <a:r>
              <a:rPr lang="en-US" altLang="zh-CN" sz="4000" b="1" dirty="0"/>
              <a:t>Marx</a:t>
            </a:r>
            <a:r>
              <a:rPr lang="zh-CN" altLang="en-US" sz="4000" b="1" dirty="0"/>
              <a:t>多级电压补偿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C02172F-F215-4DC2-A914-3BD289ED37C6}"/>
              </a:ext>
            </a:extLst>
          </p:cNvPr>
          <p:cNvSpPr txBox="1"/>
          <p:nvPr/>
        </p:nvSpPr>
        <p:spPr>
          <a:xfrm>
            <a:off x="1269666" y="1064930"/>
            <a:ext cx="323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充电过程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589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ADD03333-1868-49B8-89A8-C502A4EC18F3}"/>
              </a:ext>
            </a:extLst>
          </p:cNvPr>
          <p:cNvSpPr txBox="1"/>
          <p:nvPr/>
        </p:nvSpPr>
        <p:spPr>
          <a:xfrm>
            <a:off x="1269666" y="1064930"/>
            <a:ext cx="323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谐振过程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AB10ADA-1624-482B-9DA1-FFA9553094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7" y="2070322"/>
            <a:ext cx="11828526" cy="3662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739012C-4EB2-42C6-B85D-90E3F41B8D1E}"/>
              </a:ext>
            </a:extLst>
          </p:cNvPr>
          <p:cNvSpPr txBox="1"/>
          <p:nvPr/>
        </p:nvSpPr>
        <p:spPr>
          <a:xfrm>
            <a:off x="983432" y="338753"/>
            <a:ext cx="5928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2 </a:t>
            </a:r>
            <a:r>
              <a:rPr lang="zh-CN" altLang="en-US" sz="4000" b="1" dirty="0"/>
              <a:t>固态</a:t>
            </a:r>
            <a:r>
              <a:rPr lang="en-US" altLang="zh-CN" sz="4000" b="1" dirty="0"/>
              <a:t>Marx</a:t>
            </a:r>
            <a:r>
              <a:rPr lang="zh-CN" altLang="en-US" sz="4000" b="1" dirty="0"/>
              <a:t>多级电压补偿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0584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ADD03333-1868-49B8-89A8-C502A4EC18F3}"/>
              </a:ext>
            </a:extLst>
          </p:cNvPr>
          <p:cNvSpPr txBox="1"/>
          <p:nvPr/>
        </p:nvSpPr>
        <p:spPr>
          <a:xfrm>
            <a:off x="1269666" y="992922"/>
            <a:ext cx="323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放电过程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56E5884-4742-418A-B32D-184E2F245B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7" y="1782290"/>
            <a:ext cx="11828526" cy="3662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7">
                <a:extLst>
                  <a:ext uri="{FF2B5EF4-FFF2-40B4-BE49-F238E27FC236}">
                    <a16:creationId xmlns:a16="http://schemas.microsoft.com/office/drawing/2014/main" id="{CB197ACF-13D2-4302-9D30-7F0FDFC49105}"/>
                  </a:ext>
                </a:extLst>
              </p:cNvPr>
              <p:cNvSpPr/>
              <p:nvPr/>
            </p:nvSpPr>
            <p:spPr>
              <a:xfrm>
                <a:off x="479376" y="5500430"/>
                <a:ext cx="7339830" cy="11580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谐振开始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𝑡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 后进行放电操作，</a:t>
                </a:r>
                <a:r>
                  <a:rPr lang="en-US" altLang="zh-CN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sym typeface="思源黑体" panose="020B05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𝑡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是放电管相对谐振管导通的延迟时间，这段时间为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3</m:t>
                        </m:r>
                      </m:num>
                      <m:den>
                        <m:r>
                          <a:rPr lang="en-US" altLang="zh-CN" sz="32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 个谐振周期，即</a:t>
                </a: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sym typeface="思源黑体" panose="020B0500000000000000" pitchFamily="34" charset="-122"/>
                </a:endParaRPr>
              </a:p>
            </p:txBody>
          </p:sp>
        </mc:Choice>
        <mc:Fallback xmlns="">
          <p:sp>
            <p:nvSpPr>
              <p:cNvPr id="5" name="Rectangle 7">
                <a:extLst>
                  <a:ext uri="{FF2B5EF4-FFF2-40B4-BE49-F238E27FC236}">
                    <a16:creationId xmlns:a16="http://schemas.microsoft.com/office/drawing/2014/main" id="{CB197ACF-13D2-4302-9D30-7F0FDFC491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5500430"/>
                <a:ext cx="7339830" cy="1158074"/>
              </a:xfrm>
              <a:prstGeom prst="rect">
                <a:avLst/>
              </a:prstGeom>
              <a:blipFill>
                <a:blip r:embed="rId5"/>
                <a:stretch>
                  <a:fillRect l="-1329" t="-5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C29AB20F-088F-4570-9C72-785390CD06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2183362"/>
              </p:ext>
            </p:extLst>
          </p:nvPr>
        </p:nvGraphicFramePr>
        <p:xfrm>
          <a:off x="7819206" y="5480384"/>
          <a:ext cx="2381250" cy="1178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5" name="Equation" r:id="rId6" imgW="2380498" imgH="990756" progId="Equation.DSMT4">
                  <p:embed/>
                </p:oleObj>
              </mc:Choice>
              <mc:Fallback>
                <p:oleObj name="Equation" r:id="rId6" imgW="2380498" imgH="990756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C29AB20F-088F-4570-9C72-785390CD06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19206" y="5480384"/>
                        <a:ext cx="2381250" cy="11781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1B86ECC9-B14B-4D46-AB41-671B9AB9EAA4}"/>
              </a:ext>
            </a:extLst>
          </p:cNvPr>
          <p:cNvSpPr txBox="1"/>
          <p:nvPr/>
        </p:nvSpPr>
        <p:spPr>
          <a:xfrm>
            <a:off x="983432" y="338753"/>
            <a:ext cx="5928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2 </a:t>
            </a:r>
            <a:r>
              <a:rPr lang="zh-CN" altLang="en-US" sz="4000" b="1" dirty="0"/>
              <a:t>固态</a:t>
            </a:r>
            <a:r>
              <a:rPr lang="en-US" altLang="zh-CN" sz="4000" b="1" dirty="0"/>
              <a:t>Marx</a:t>
            </a:r>
            <a:r>
              <a:rPr lang="zh-CN" altLang="en-US" sz="4000" b="1" dirty="0"/>
              <a:t>多级电压补偿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1769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ADD03333-1868-49B8-89A8-C502A4EC18F3}"/>
              </a:ext>
            </a:extLst>
          </p:cNvPr>
          <p:cNvSpPr txBox="1"/>
          <p:nvPr/>
        </p:nvSpPr>
        <p:spPr>
          <a:xfrm>
            <a:off x="1269666" y="1064930"/>
            <a:ext cx="7346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无谐振放电（无</a:t>
            </a:r>
            <a:r>
              <a:rPr lang="zh-CN" altLang="zh-CN" sz="40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需补偿</a:t>
            </a:r>
            <a:r>
              <a:rPr lang="zh-CN" altLang="en-US" sz="40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）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D1950EB-1C32-44A8-B5E3-EF84BD5AF3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7" y="1782290"/>
            <a:ext cx="11828526" cy="366293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3AD21265-C03C-42AA-B092-BC36E35B6C7D}"/>
              </a:ext>
            </a:extLst>
          </p:cNvPr>
          <p:cNvSpPr/>
          <p:nvPr/>
        </p:nvSpPr>
        <p:spPr>
          <a:xfrm>
            <a:off x="1256360" y="5944153"/>
            <a:ext cx="967928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补偿级可用于增加输出电压，只要充电完成后不导通谐振管，补偿级就相当于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Marx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电路在工作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4CF0FAF-00ED-4916-97FC-DFBF64C91B7A}"/>
              </a:ext>
            </a:extLst>
          </p:cNvPr>
          <p:cNvSpPr txBox="1"/>
          <p:nvPr/>
        </p:nvSpPr>
        <p:spPr>
          <a:xfrm>
            <a:off x="983432" y="338753"/>
            <a:ext cx="5928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2 </a:t>
            </a:r>
            <a:r>
              <a:rPr lang="zh-CN" altLang="en-US" sz="4000" b="1" dirty="0"/>
              <a:t>固态</a:t>
            </a:r>
            <a:r>
              <a:rPr lang="en-US" altLang="zh-CN" sz="4000" b="1" dirty="0"/>
              <a:t>Marx</a:t>
            </a:r>
            <a:r>
              <a:rPr lang="zh-CN" altLang="en-US" sz="4000" b="1" dirty="0"/>
              <a:t>多级电压补偿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0461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ADD03333-1868-49B8-89A8-C502A4EC18F3}"/>
              </a:ext>
            </a:extLst>
          </p:cNvPr>
          <p:cNvSpPr txBox="1"/>
          <p:nvPr/>
        </p:nvSpPr>
        <p:spPr>
          <a:xfrm>
            <a:off x="1269666" y="1064930"/>
            <a:ext cx="323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再充电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086EC57-8AB0-44B4-AE31-1E4BBA43E7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7" y="1597533"/>
            <a:ext cx="11828526" cy="36629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030CEFA4-A82A-4853-B108-C2498ECC9CCB}"/>
              </a:ext>
            </a:extLst>
          </p:cNvPr>
          <p:cNvSpPr/>
          <p:nvPr/>
        </p:nvSpPr>
        <p:spPr>
          <a:xfrm>
            <a:off x="2001105" y="5944153"/>
            <a:ext cx="81897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充电管再次导通，对放电波形进行“截尾”的同时，电路进入到下一个工作周期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1EA3DCF-7F2A-43DD-A0CF-C9EE43B2E7BE}"/>
              </a:ext>
            </a:extLst>
          </p:cNvPr>
          <p:cNvSpPr txBox="1"/>
          <p:nvPr/>
        </p:nvSpPr>
        <p:spPr>
          <a:xfrm>
            <a:off x="983432" y="338753"/>
            <a:ext cx="5928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2 </a:t>
            </a:r>
            <a:r>
              <a:rPr lang="zh-CN" altLang="en-US" sz="4000" b="1" dirty="0"/>
              <a:t>固态</a:t>
            </a:r>
            <a:r>
              <a:rPr lang="en-US" altLang="zh-CN" sz="4000" b="1" dirty="0"/>
              <a:t>Marx</a:t>
            </a:r>
            <a:r>
              <a:rPr lang="zh-CN" altLang="en-US" sz="4000" b="1" dirty="0"/>
              <a:t>多级电压补偿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1527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ADD03333-1868-49B8-89A8-C502A4EC18F3}"/>
              </a:ext>
            </a:extLst>
          </p:cNvPr>
          <p:cNvSpPr txBox="1"/>
          <p:nvPr/>
        </p:nvSpPr>
        <p:spPr>
          <a:xfrm>
            <a:off x="1269666" y="1352962"/>
            <a:ext cx="323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控制时序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0C5A3A5-7C8B-4EC3-987F-465D262E6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301" y="1269826"/>
            <a:ext cx="6772275" cy="5543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919AE703-9BCF-47EB-8EAD-359F91D76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5533" y="32067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D178F66-6BED-44D6-A693-90BC0CB5B560}"/>
              </a:ext>
            </a:extLst>
          </p:cNvPr>
          <p:cNvSpPr txBox="1"/>
          <p:nvPr/>
        </p:nvSpPr>
        <p:spPr>
          <a:xfrm>
            <a:off x="983432" y="172498"/>
            <a:ext cx="5928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2 </a:t>
            </a:r>
            <a:r>
              <a:rPr lang="zh-CN" altLang="en-US" sz="4000" b="1" dirty="0"/>
              <a:t>固态</a:t>
            </a:r>
            <a:r>
              <a:rPr lang="en-US" altLang="zh-CN" sz="4000" b="1" dirty="0"/>
              <a:t>Marx</a:t>
            </a:r>
            <a:r>
              <a:rPr lang="zh-CN" altLang="en-US" sz="4000" b="1" dirty="0"/>
              <a:t>多级电压补偿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8B65D69-1885-4C7A-8566-8AF180DBA27F}"/>
              </a:ext>
            </a:extLst>
          </p:cNvPr>
          <p:cNvSpPr/>
          <p:nvPr/>
        </p:nvSpPr>
        <p:spPr>
          <a:xfrm>
            <a:off x="1269666" y="3068960"/>
            <a:ext cx="3098142" cy="219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kern="100" dirty="0" err="1">
                <a:latin typeface="Times New Roman" panose="02020603050405020304" pitchFamily="18" charset="0"/>
              </a:rPr>
              <a:t>Qares</a:t>
            </a:r>
            <a:r>
              <a:rPr lang="en-US" altLang="zh-CN" sz="2400" i="1" kern="100" baseline="-25000" dirty="0" err="1">
                <a:latin typeface="Times New Roman" panose="02020603050405020304" pitchFamily="18" charset="0"/>
              </a:rPr>
              <a:t>i</a:t>
            </a:r>
            <a:r>
              <a:rPr lang="en-US" altLang="zh-CN" sz="2400" i="1" kern="100" baseline="-25000" dirty="0">
                <a:latin typeface="Times New Roman" panose="02020603050405020304" pitchFamily="18" charset="0"/>
              </a:rPr>
              <a:t>  </a:t>
            </a:r>
            <a:r>
              <a:rPr lang="en-US" altLang="zh-CN" sz="2400" kern="100" dirty="0" err="1">
                <a:latin typeface="Times New Roman" panose="02020603050405020304" pitchFamily="18" charset="0"/>
              </a:rPr>
              <a:t>Qa</a:t>
            </a:r>
            <a:r>
              <a:rPr lang="en-US" altLang="zh-CN" sz="2400" i="1" kern="100" baseline="-25000" dirty="0" err="1">
                <a:latin typeface="Times New Roman" panose="02020603050405020304" pitchFamily="18" charset="0"/>
              </a:rPr>
              <a:t>i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为充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电管</a:t>
            </a:r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kern="100" dirty="0" err="1">
                <a:latin typeface="Times New Roman" panose="02020603050405020304" pitchFamily="18" charset="0"/>
              </a:rPr>
              <a:t>Qbres</a:t>
            </a:r>
            <a:r>
              <a:rPr lang="en-US" altLang="zh-CN" sz="2400" i="1" kern="100" baseline="-25000" dirty="0" err="1">
                <a:latin typeface="Times New Roman" panose="02020603050405020304" pitchFamily="18" charset="0"/>
              </a:rPr>
              <a:t>i</a:t>
            </a:r>
            <a:r>
              <a:rPr lang="en-US" altLang="zh-CN" sz="2400" i="1" kern="100" baseline="-25000" dirty="0">
                <a:latin typeface="Times New Roman" panose="02020603050405020304" pitchFamily="18" charset="0"/>
              </a:rPr>
              <a:t>  </a:t>
            </a:r>
            <a:r>
              <a:rPr lang="en-US" altLang="zh-CN" sz="2400" kern="100" dirty="0" err="1">
                <a:latin typeface="Times New Roman" panose="02020603050405020304" pitchFamily="18" charset="0"/>
              </a:rPr>
              <a:t>Qb</a:t>
            </a:r>
            <a:r>
              <a:rPr lang="en-US" altLang="zh-CN" sz="2400" i="1" kern="100" baseline="-25000" dirty="0" err="1">
                <a:latin typeface="Times New Roman" panose="02020603050405020304" pitchFamily="18" charset="0"/>
              </a:rPr>
              <a:t>i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为放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电管</a:t>
            </a:r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kern="100" dirty="0" err="1">
                <a:latin typeface="Times New Roman" panose="02020603050405020304" pitchFamily="18" charset="0"/>
              </a:rPr>
              <a:t>Qres</a:t>
            </a:r>
            <a:r>
              <a:rPr lang="en-US" altLang="zh-CN" sz="2400" i="1" kern="100" baseline="-25000" dirty="0" err="1">
                <a:latin typeface="Times New Roman" panose="02020603050405020304" pitchFamily="18" charset="0"/>
              </a:rPr>
              <a:t>i</a:t>
            </a:r>
            <a:r>
              <a:rPr lang="en-US" altLang="zh-CN" sz="2400" i="1" kern="100" baseline="-25000" dirty="0">
                <a:latin typeface="Times New Roman" panose="02020603050405020304" pitchFamily="18" charset="0"/>
              </a:rPr>
              <a:t> </a:t>
            </a:r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为谐振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管</a:t>
            </a:r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477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27FD09E1-2F64-4D27-BE2A-B97B619CFA7C}"/>
              </a:ext>
            </a:extLst>
          </p:cNvPr>
          <p:cNvSpPr txBox="1"/>
          <p:nvPr/>
        </p:nvSpPr>
        <p:spPr>
          <a:xfrm>
            <a:off x="4446850" y="869375"/>
            <a:ext cx="3498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2.5kV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，带载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400Ω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A41A2E87-1015-41A5-B6CF-EAF6ADAE4BC4}"/>
                  </a:ext>
                </a:extLst>
              </p:cNvPr>
              <p:cNvSpPr/>
              <p:nvPr/>
            </p:nvSpPr>
            <p:spPr>
              <a:xfrm>
                <a:off x="1487489" y="5611427"/>
                <a:ext cx="3396440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𝐶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字魂58号-创中黑" panose="00000500000000000000" pitchFamily="2" charset="-122"/>
                        <a:sym typeface="思源黑体" panose="020B0500000000000000" pitchFamily="34" charset="-122"/>
                      </a:rPr>
                      <m:t>=1</m:t>
                    </m:r>
                    <m:r>
                      <a:rPr lang="en-US" altLang="zh-CN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字魂58号-创中黑" panose="00000500000000000000" pitchFamily="2" charset="-122"/>
                        <a:sym typeface="思源黑体" panose="020B0500000000000000" pitchFamily="34" charset="-122"/>
                      </a:rPr>
                      <m:t>𝑢𝐹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 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,1%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顶降需每级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17</a:t>
                </a:r>
                <a:r>
                  <a:rPr lang="el-GR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μ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F</a:t>
                </a: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sym typeface="思源黑体" panose="020B0500000000000000" pitchFamily="34" charset="-122"/>
                </a:endParaRPr>
              </a:p>
            </p:txBody>
          </p:sp>
        </mc:Choice>
        <mc:Fallback xmlns=""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A41A2E87-1015-41A5-B6CF-EAF6ADAE4B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9" y="5611427"/>
                <a:ext cx="3396440" cy="369332"/>
              </a:xfrm>
              <a:prstGeom prst="rect">
                <a:avLst/>
              </a:prstGeom>
              <a:blipFill>
                <a:blip r:embed="rId3"/>
                <a:stretch>
                  <a:fillRect t="-13333" b="-2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7">
            <a:extLst>
              <a:ext uri="{FF2B5EF4-FFF2-40B4-BE49-F238E27FC236}">
                <a16:creationId xmlns:a16="http://schemas.microsoft.com/office/drawing/2014/main" id="{E1483608-130C-4762-BB1B-51C756280FE9}"/>
              </a:ext>
            </a:extLst>
          </p:cNvPr>
          <p:cNvSpPr/>
          <p:nvPr/>
        </p:nvSpPr>
        <p:spPr>
          <a:xfrm>
            <a:off x="8256240" y="5611427"/>
            <a:ext cx="1025203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3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级补偿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4933BE0-256A-4307-84BE-57C57AE658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567532"/>
            <a:ext cx="5168900" cy="3949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ED7C0A4-8CE6-41F6-99B5-280B36D315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708" y="1567532"/>
            <a:ext cx="5168900" cy="3949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29D4E91-53E6-4889-BBF7-A317142D071D}"/>
              </a:ext>
            </a:extLst>
          </p:cNvPr>
          <p:cNvSpPr txBox="1"/>
          <p:nvPr/>
        </p:nvSpPr>
        <p:spPr>
          <a:xfrm>
            <a:off x="983432" y="172498"/>
            <a:ext cx="4214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3 </a:t>
            </a:r>
            <a:r>
              <a:rPr lang="zh-CN" altLang="en-US" sz="4000" b="1" dirty="0"/>
              <a:t>实验结果与分析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7204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27FD09E1-2F64-4D27-BE2A-B97B619CFA7C}"/>
              </a:ext>
            </a:extLst>
          </p:cNvPr>
          <p:cNvSpPr txBox="1"/>
          <p:nvPr/>
        </p:nvSpPr>
        <p:spPr>
          <a:xfrm>
            <a:off x="4417744" y="756241"/>
            <a:ext cx="3262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11kV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，带载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7kΩ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 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10726E65-0FD7-4F03-BE02-7E7F123CEC32}"/>
                  </a:ext>
                </a:extLst>
              </p:cNvPr>
              <p:cNvSpPr/>
              <p:nvPr/>
            </p:nvSpPr>
            <p:spPr>
              <a:xfrm>
                <a:off x="1847528" y="5611427"/>
                <a:ext cx="305147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若增大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𝐶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 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,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则需约为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100 </a:t>
                </a:r>
                <a:r>
                  <a:rPr lang="el-GR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μ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F</a:t>
                </a: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sym typeface="思源黑体" panose="020B0500000000000000" pitchFamily="34" charset="-122"/>
                </a:endParaRPr>
              </a:p>
            </p:txBody>
          </p:sp>
        </mc:Choice>
        <mc:Fallback xmlns=""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10726E65-0FD7-4F03-BE02-7E7F123CEC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5611427"/>
                <a:ext cx="3051475" cy="369332"/>
              </a:xfrm>
              <a:prstGeom prst="rect">
                <a:avLst/>
              </a:prstGeom>
              <a:blipFill>
                <a:blip r:embed="rId3"/>
                <a:stretch>
                  <a:fillRect l="-1597" t="-13333" r="-998" b="-2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7">
            <a:extLst>
              <a:ext uri="{FF2B5EF4-FFF2-40B4-BE49-F238E27FC236}">
                <a16:creationId xmlns:a16="http://schemas.microsoft.com/office/drawing/2014/main" id="{E436061F-89CA-4C8B-A768-817D03026AD7}"/>
              </a:ext>
            </a:extLst>
          </p:cNvPr>
          <p:cNvSpPr/>
          <p:nvPr/>
        </p:nvSpPr>
        <p:spPr>
          <a:xfrm>
            <a:off x="8128417" y="5611427"/>
            <a:ext cx="1141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4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级补偿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FB36DD9-B9DA-46A5-B319-F48FA78E07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5" y="1567532"/>
            <a:ext cx="5168900" cy="3949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76E1BA5-B29A-49E5-897D-ED7FE1DB2D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577" y="1567532"/>
            <a:ext cx="5168900" cy="3949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63F1D6C-DF87-4858-B4D5-0357AF5BAAA4}"/>
              </a:ext>
            </a:extLst>
          </p:cNvPr>
          <p:cNvSpPr txBox="1"/>
          <p:nvPr/>
        </p:nvSpPr>
        <p:spPr>
          <a:xfrm>
            <a:off x="983432" y="172498"/>
            <a:ext cx="4214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3 </a:t>
            </a:r>
            <a:r>
              <a:rPr lang="zh-CN" altLang="en-US" sz="4000" b="1" dirty="0"/>
              <a:t>实验结果与分析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F828C28-212C-4545-AD93-EC53BB02B14A}"/>
                  </a:ext>
                </a:extLst>
              </p:cNvPr>
              <p:cNvSpPr/>
              <p:nvPr/>
            </p:nvSpPr>
            <p:spPr>
              <a:xfrm>
                <a:off x="1487489" y="5611427"/>
                <a:ext cx="3396440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𝐶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思源黑体" panose="020B0500000000000000" pitchFamily="34" charset="-122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字魂58号-创中黑" panose="00000500000000000000" pitchFamily="2" charset="-122"/>
                        <a:sym typeface="思源黑体" panose="020B0500000000000000" pitchFamily="34" charset="-122"/>
                      </a:rPr>
                      <m:t>=1</m:t>
                    </m:r>
                    <m:r>
                      <a:rPr lang="en-US" altLang="zh-CN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字魂58号-创中黑" panose="00000500000000000000" pitchFamily="2" charset="-122"/>
                        <a:sym typeface="思源黑体" panose="020B0500000000000000" pitchFamily="34" charset="-122"/>
                      </a:rPr>
                      <m:t>𝑢𝐹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 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,1%</a:t>
                </a: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顶降需每级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思源黑体" panose="020B0500000000000000" pitchFamily="34" charset="-122"/>
                  </a:rPr>
                  <a:t>9</a:t>
                </a:r>
                <a:r>
                  <a:rPr lang="el-GR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μ</a:t>
                </a:r>
                <a:r>
                  <a: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思源黑体" panose="020B0500000000000000" pitchFamily="34" charset="-122"/>
                  </a:rPr>
                  <a:t>F</a:t>
                </a: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sym typeface="思源黑体" panose="020B0500000000000000" pitchFamily="34" charset="-122"/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F828C28-212C-4545-AD93-EC53BB02B1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9" y="5611427"/>
                <a:ext cx="3396440" cy="369332"/>
              </a:xfrm>
              <a:prstGeom prst="rect">
                <a:avLst/>
              </a:prstGeom>
              <a:blipFill>
                <a:blip r:embed="rId6"/>
                <a:stretch>
                  <a:fillRect t="-13333" b="-2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7">
            <a:extLst>
              <a:ext uri="{FF2B5EF4-FFF2-40B4-BE49-F238E27FC236}">
                <a16:creationId xmlns:a16="http://schemas.microsoft.com/office/drawing/2014/main" id="{56D26B9F-C73C-4553-8237-6C5E66B190A4}"/>
              </a:ext>
            </a:extLst>
          </p:cNvPr>
          <p:cNvSpPr/>
          <p:nvPr/>
        </p:nvSpPr>
        <p:spPr>
          <a:xfrm>
            <a:off x="8256240" y="5611427"/>
            <a:ext cx="1025203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4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级补偿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282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ADD03333-1868-49B8-89A8-C502A4EC18F3}"/>
              </a:ext>
            </a:extLst>
          </p:cNvPr>
          <p:cNvSpPr txBox="1"/>
          <p:nvPr/>
        </p:nvSpPr>
        <p:spPr>
          <a:xfrm>
            <a:off x="9696400" y="3075057"/>
            <a:ext cx="323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级数比较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DF6090A-00D9-4A43-B98A-6F26BCD8F1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7" y="1196752"/>
            <a:ext cx="6461125" cy="4937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7E483ED-C7A9-41FE-83C9-41BB1E65ED3C}"/>
              </a:ext>
            </a:extLst>
          </p:cNvPr>
          <p:cNvSpPr/>
          <p:nvPr/>
        </p:nvSpPr>
        <p:spPr>
          <a:xfrm>
            <a:off x="191344" y="6063679"/>
            <a:ext cx="1173730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在添加了</a:t>
            </a:r>
            <a:r>
              <a:rPr lang="en-US" altLang="zh-CN" sz="2400" kern="100" dirty="0">
                <a:latin typeface="Times New Roman" panose="02020603050405020304" pitchFamily="18" charset="0"/>
              </a:rPr>
              <a:t>3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级补偿后，输出电压波形达到平顶，而当谐振补偿级为</a:t>
            </a:r>
            <a:r>
              <a:rPr lang="en-US" altLang="zh-CN" sz="2400" kern="100" dirty="0">
                <a:latin typeface="Times New Roman" panose="02020603050405020304" pitchFamily="18" charset="0"/>
              </a:rPr>
              <a:t>4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级时，补偿溢出</a:t>
            </a:r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3F1A43-F08E-4FDE-8B63-D3C2FCF9669C}"/>
              </a:ext>
            </a:extLst>
          </p:cNvPr>
          <p:cNvSpPr txBox="1"/>
          <p:nvPr/>
        </p:nvSpPr>
        <p:spPr>
          <a:xfrm>
            <a:off x="983432" y="172498"/>
            <a:ext cx="4214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3 </a:t>
            </a:r>
            <a:r>
              <a:rPr lang="zh-CN" altLang="en-US" sz="4000" b="1" dirty="0"/>
              <a:t>实验结果与分析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018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F2B9C29-0386-4F4E-B902-6434F99D5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6435" y="3213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24F2E95-98C4-439F-91A7-A03041C9919D}"/>
              </a:ext>
            </a:extLst>
          </p:cNvPr>
          <p:cNvSpPr txBox="1"/>
          <p:nvPr/>
        </p:nvSpPr>
        <p:spPr>
          <a:xfrm>
            <a:off x="8256240" y="1772816"/>
            <a:ext cx="323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级数选择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6017F18-764A-4F6F-95D4-2663E6E750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1268760"/>
            <a:ext cx="6461125" cy="4937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CF4954C5-2C42-48B4-97DB-EAA33E0AB6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3243831"/>
              </p:ext>
            </p:extLst>
          </p:nvPr>
        </p:nvGraphicFramePr>
        <p:xfrm>
          <a:off x="8107363" y="3251200"/>
          <a:ext cx="2894012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9" name="Equation" r:id="rId5" imgW="1447560" imgH="609480" progId="Equation.DSMT4">
                  <p:embed/>
                </p:oleObj>
              </mc:Choice>
              <mc:Fallback>
                <p:oleObj name="Equation" r:id="rId5" imgW="1447560" imgH="60948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CF4954C5-2C42-48B4-97DB-EAA33E0AB6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107363" y="3251200"/>
                        <a:ext cx="2894012" cy="121920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B8AA2EF4-4720-46FC-8746-FEE6922E27BC}"/>
              </a:ext>
            </a:extLst>
          </p:cNvPr>
          <p:cNvSpPr txBox="1"/>
          <p:nvPr/>
        </p:nvSpPr>
        <p:spPr>
          <a:xfrm>
            <a:off x="983432" y="172498"/>
            <a:ext cx="4214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3 </a:t>
            </a:r>
            <a:r>
              <a:rPr lang="zh-CN" altLang="en-US" sz="4000" b="1" dirty="0"/>
              <a:t>实验结果与分析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1738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B583F1-D5DD-4D5C-954D-C9C8B63A5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636" y="609562"/>
            <a:ext cx="1542728" cy="863600"/>
          </a:xfrm>
        </p:spPr>
        <p:txBody>
          <a:bodyPr/>
          <a:lstStyle/>
          <a:p>
            <a:pPr>
              <a:defRPr/>
            </a:pP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目录</a:t>
            </a:r>
          </a:p>
        </p:txBody>
      </p:sp>
      <p:sp>
        <p:nvSpPr>
          <p:cNvPr id="10243" name="文本占位符 2">
            <a:extLst>
              <a:ext uri="{FF2B5EF4-FFF2-40B4-BE49-F238E27FC236}">
                <a16:creationId xmlns:a16="http://schemas.microsoft.com/office/drawing/2014/main" id="{D07105F6-9471-4402-8E2D-54521C4F9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359696" y="1484313"/>
            <a:ext cx="6696743" cy="332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zh-CN" dirty="0"/>
              <a:t>1</a:t>
            </a:r>
            <a:r>
              <a:rPr lang="zh-CN" altLang="en-US" dirty="0"/>
              <a:t>、研究现状</a:t>
            </a:r>
            <a:endParaRPr lang="en-US" altLang="zh-CN" dirty="0"/>
          </a:p>
          <a:p>
            <a:pPr>
              <a:spcBef>
                <a:spcPct val="0"/>
              </a:spcBef>
            </a:pPr>
            <a:r>
              <a:rPr lang="en-US" altLang="zh-CN" dirty="0"/>
              <a:t>2</a:t>
            </a:r>
            <a:r>
              <a:rPr lang="zh-CN" altLang="en-US" dirty="0"/>
              <a:t>、固态</a:t>
            </a:r>
            <a:r>
              <a:rPr lang="en-US" altLang="zh-CN" dirty="0"/>
              <a:t>Marx</a:t>
            </a:r>
            <a:r>
              <a:rPr lang="zh-CN" altLang="en-US" dirty="0"/>
              <a:t>多级电压补偿</a:t>
            </a:r>
            <a:endParaRPr lang="en-US" altLang="zh-CN" dirty="0"/>
          </a:p>
          <a:p>
            <a:pPr>
              <a:spcBef>
                <a:spcPct val="0"/>
              </a:spcBef>
            </a:pPr>
            <a:r>
              <a:rPr lang="en-US" altLang="zh-CN" dirty="0"/>
              <a:t>3</a:t>
            </a:r>
            <a:r>
              <a:rPr lang="zh-CN" altLang="en-US" dirty="0"/>
              <a:t>、实验结果与分析</a:t>
            </a:r>
            <a:endParaRPr lang="en-US" altLang="zh-CN" dirty="0"/>
          </a:p>
          <a:p>
            <a:pPr>
              <a:spcBef>
                <a:spcPct val="0"/>
              </a:spcBef>
            </a:pPr>
            <a:r>
              <a:rPr lang="en-US" altLang="zh-CN" dirty="0"/>
              <a:t>4</a:t>
            </a:r>
            <a:r>
              <a:rPr lang="zh-CN" altLang="en-US" dirty="0"/>
              <a:t>、总结</a:t>
            </a:r>
          </a:p>
        </p:txBody>
      </p:sp>
      <p:sp>
        <p:nvSpPr>
          <p:cNvPr id="10244" name="灯片编号占位符 3">
            <a:extLst>
              <a:ext uri="{FF2B5EF4-FFF2-40B4-BE49-F238E27FC236}">
                <a16:creationId xmlns:a16="http://schemas.microsoft.com/office/drawing/2014/main" id="{5B4396DE-AFFD-4C15-9344-A272158CCD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C1FF3BE-2E99-4A21-89F6-B57623518EE0}" type="slidenum">
              <a:rPr lang="zh-CN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2</a:t>
            </a:fld>
            <a:endParaRPr lang="zh-CN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0A1B83B-2667-4510-97E3-F1A77AD113E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356FEF-4BA6-4968-8AFA-341748DACC42}" type="datetime1">
              <a:rPr lang="zh-CN" altLang="en-US"/>
              <a:pPr>
                <a:defRPr/>
              </a:pPr>
              <a:t>2021/10/11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F2B9C29-0386-4F4E-B902-6434F99D5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6435" y="3213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24F2E95-98C4-439F-91A7-A03041C9919D}"/>
              </a:ext>
            </a:extLst>
          </p:cNvPr>
          <p:cNvSpPr txBox="1"/>
          <p:nvPr/>
        </p:nvSpPr>
        <p:spPr>
          <a:xfrm>
            <a:off x="2045783" y="867746"/>
            <a:ext cx="3231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脉宽影响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09D964F-D146-43CA-BE0D-4D41559841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22" y="1520190"/>
            <a:ext cx="6960870" cy="533781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4841069D-FB56-41FC-81E1-3C70D6BBE40E}"/>
              </a:ext>
            </a:extLst>
          </p:cNvPr>
          <p:cNvCxnSpPr/>
          <p:nvPr/>
        </p:nvCxnSpPr>
        <p:spPr>
          <a:xfrm flipV="1">
            <a:off x="10337606" y="1109844"/>
            <a:ext cx="1130785" cy="113078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angle 7">
            <a:extLst>
              <a:ext uri="{FF2B5EF4-FFF2-40B4-BE49-F238E27FC236}">
                <a16:creationId xmlns:a16="http://schemas.microsoft.com/office/drawing/2014/main" id="{8F260089-F5F3-4606-B7AF-BAE04D1E5BB4}"/>
              </a:ext>
            </a:extLst>
          </p:cNvPr>
          <p:cNvSpPr/>
          <p:nvPr/>
        </p:nvSpPr>
        <p:spPr>
          <a:xfrm>
            <a:off x="6859076" y="4077072"/>
            <a:ext cx="501752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谐振电压过零后的近线性部分补偿效果最佳，此后的部分可补偿到放电脉冲，但补偿效果略差。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3209304-6CD6-4A78-9049-4DEAF3A7AC5B}"/>
              </a:ext>
            </a:extLst>
          </p:cNvPr>
          <p:cNvSpPr/>
          <p:nvPr/>
        </p:nvSpPr>
        <p:spPr>
          <a:xfrm>
            <a:off x="6852137" y="4797152"/>
            <a:ext cx="5339862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谐振周期为</a:t>
            </a:r>
            <a:r>
              <a:rPr lang="en-US" altLang="zh-CN" kern="100" dirty="0">
                <a:latin typeface="Times New Roman" panose="02020603050405020304" pitchFamily="18" charset="0"/>
              </a:rPr>
              <a:t>19.87 </a:t>
            </a:r>
            <a:r>
              <a:rPr lang="en-US" altLang="zh-CN" kern="100" dirty="0" err="1">
                <a:latin typeface="Times New Roman" panose="02020603050405020304" pitchFamily="18" charset="0"/>
              </a:rPr>
              <a:t>μs</a:t>
            </a:r>
            <a:r>
              <a:rPr lang="en-US" altLang="zh-CN" kern="100" dirty="0">
                <a:latin typeface="Times New Roman" panose="02020603050405020304" pitchFamily="18" charset="0"/>
              </a:rPr>
              <a:t> </a:t>
            </a:r>
            <a:r>
              <a:rPr lang="zh-CN" altLang="en-US" kern="100" dirty="0">
                <a:latin typeface="Times New Roman" panose="02020603050405020304" pitchFamily="18" charset="0"/>
              </a:rPr>
              <a:t>（</a:t>
            </a:r>
            <a:r>
              <a:rPr lang="en-US" altLang="zh-CN" kern="100" dirty="0">
                <a:latin typeface="Times New Roman" panose="02020603050405020304" pitchFamily="18" charset="0"/>
              </a:rPr>
              <a:t>C=1 </a:t>
            </a:r>
            <a:r>
              <a:rPr lang="en-US" altLang="zh-CN" kern="100" dirty="0" err="1">
                <a:latin typeface="Times New Roman" panose="02020603050405020304" pitchFamily="18" charset="0"/>
              </a:rPr>
              <a:t>μF</a:t>
            </a:r>
            <a:r>
              <a:rPr lang="en-US" altLang="zh-CN" kern="100" dirty="0">
                <a:latin typeface="Times New Roman" panose="02020603050405020304" pitchFamily="18" charset="0"/>
              </a:rPr>
              <a:t> L=19.87 </a:t>
            </a:r>
            <a:r>
              <a:rPr lang="en-US" altLang="zh-CN" kern="100" dirty="0" err="1">
                <a:latin typeface="Times New Roman" panose="02020603050405020304" pitchFamily="18" charset="0"/>
              </a:rPr>
              <a:t>μH</a:t>
            </a:r>
            <a:r>
              <a:rPr lang="en-US" altLang="zh-CN" kern="100" dirty="0">
                <a:latin typeface="Times New Roman" panose="02020603050405020304" pitchFamily="18" charset="0"/>
              </a:rPr>
              <a:t> </a:t>
            </a:r>
            <a:r>
              <a:rPr lang="zh-CN" altLang="en-US" kern="100" dirty="0">
                <a:latin typeface="Times New Roman" panose="02020603050405020304" pitchFamily="18" charset="0"/>
              </a:rPr>
              <a:t>）</a:t>
            </a:r>
            <a:endParaRPr lang="en-US" altLang="zh-CN" kern="100" dirty="0">
              <a:latin typeface="Times New Roman" panose="02020603050405020304" pitchFamily="18" charset="0"/>
            </a:endParaRPr>
          </a:p>
          <a:p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谐振电压过零后的近线性部分</a:t>
            </a:r>
            <a:r>
              <a:rPr lang="zh-CN" altLang="en-US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谐振周期的</a:t>
            </a:r>
            <a:r>
              <a:rPr lang="en-US" altLang="zh-CN" kern="100" dirty="0">
                <a:latin typeface="Times New Roman" panose="02020603050405020304" pitchFamily="18" charset="0"/>
              </a:rPr>
              <a:t>1/12</a:t>
            </a:r>
            <a:r>
              <a:rPr lang="zh-CN" altLang="en-US" kern="100" dirty="0">
                <a:latin typeface="Times New Roman" panose="02020603050405020304" pitchFamily="18" charset="0"/>
              </a:rPr>
              <a:t>）</a:t>
            </a:r>
            <a:endParaRPr lang="en-US" altLang="zh-CN" kern="100" dirty="0">
              <a:latin typeface="Times New Roman" panose="02020603050405020304" pitchFamily="18" charset="0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kern="100" dirty="0">
                <a:latin typeface="Times New Roman" panose="02020603050405020304" pitchFamily="18" charset="0"/>
              </a:rPr>
              <a:t>实际可补偿的最长脉宽</a:t>
            </a:r>
            <a:r>
              <a:rPr lang="en-US" altLang="zh-CN" kern="100" dirty="0">
                <a:latin typeface="Times New Roman" panose="02020603050405020304" pitchFamily="18" charset="0"/>
              </a:rPr>
              <a:t>5μs</a:t>
            </a:r>
            <a:r>
              <a:rPr lang="zh-CN" altLang="en-US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谐振周期的</a:t>
            </a:r>
            <a:r>
              <a:rPr lang="en-US" altLang="zh-CN" kern="100" dirty="0">
                <a:latin typeface="Times New Roman" panose="02020603050405020304" pitchFamily="18" charset="0"/>
              </a:rPr>
              <a:t>1/4</a:t>
            </a:r>
            <a:r>
              <a:rPr lang="zh-CN" altLang="en-US" kern="100" dirty="0">
                <a:latin typeface="Times New Roman" panose="02020603050405020304" pitchFamily="18" charset="0"/>
              </a:rPr>
              <a:t>）</a:t>
            </a:r>
            <a:endParaRPr lang="en-US" altLang="zh-CN" kern="100" dirty="0">
              <a:latin typeface="Times New Roman" panose="02020603050405020304" pitchFamily="18" charset="0"/>
            </a:endParaRPr>
          </a:p>
        </p:txBody>
      </p:sp>
      <p:pic>
        <p:nvPicPr>
          <p:cNvPr id="9" name="图片 8" descr="图示&#10;&#10;描述已自动生成">
            <a:extLst>
              <a:ext uri="{FF2B5EF4-FFF2-40B4-BE49-F238E27FC236}">
                <a16:creationId xmlns:a16="http://schemas.microsoft.com/office/drawing/2014/main" id="{3339A248-37E5-4EF4-8426-8D3C708AC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674" y="1103628"/>
            <a:ext cx="5648325" cy="28194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4C681F9-EA06-4013-9FD5-BAC5D78CB631}"/>
              </a:ext>
            </a:extLst>
          </p:cNvPr>
          <p:cNvSpPr txBox="1"/>
          <p:nvPr/>
        </p:nvSpPr>
        <p:spPr>
          <a:xfrm>
            <a:off x="983432" y="172498"/>
            <a:ext cx="4214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3 </a:t>
            </a:r>
            <a:r>
              <a:rPr lang="zh-CN" altLang="en-US" sz="4000" b="1" dirty="0"/>
              <a:t>实验结果与分析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1800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ADD03333-1868-49B8-89A8-C502A4EC18F3}"/>
              </a:ext>
            </a:extLst>
          </p:cNvPr>
          <p:cNvSpPr txBox="1"/>
          <p:nvPr/>
        </p:nvSpPr>
        <p:spPr>
          <a:xfrm>
            <a:off x="8040216" y="2564904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不补偿时，可作为普通级放电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  <a:p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增加输出电压值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4A64DD5-C393-4340-B1EC-6D171AA127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1342723"/>
            <a:ext cx="6461125" cy="493712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C6AA143-829F-417A-8AB2-70ECB93B8B70}"/>
              </a:ext>
            </a:extLst>
          </p:cNvPr>
          <p:cNvSpPr txBox="1"/>
          <p:nvPr/>
        </p:nvSpPr>
        <p:spPr>
          <a:xfrm>
            <a:off x="983432" y="172498"/>
            <a:ext cx="4214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3 </a:t>
            </a:r>
            <a:r>
              <a:rPr lang="zh-CN" altLang="en-US" sz="4000" b="1" dirty="0"/>
              <a:t>实验结果与分析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6849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标题 1">
            <a:extLst>
              <a:ext uri="{FF2B5EF4-FFF2-40B4-BE49-F238E27FC236}">
                <a16:creationId xmlns:a16="http://schemas.microsoft.com/office/drawing/2014/main" id="{DB625EC0-AE73-4864-B0EA-79C191705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2863"/>
            <a:ext cx="6710536" cy="955675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sp>
        <p:nvSpPr>
          <p:cNvPr id="62467" name="灯片编号占位符 2">
            <a:extLst>
              <a:ext uri="{FF2B5EF4-FFF2-40B4-BE49-F238E27FC236}">
                <a16:creationId xmlns:a16="http://schemas.microsoft.com/office/drawing/2014/main" id="{5C57D409-1F56-46D8-883F-01958C6F4D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0" hangingPunct="0"/>
            <a:fld id="{0B616864-D751-4924-A008-556BD890D68F}" type="slidenum">
              <a:rPr lang="zh-CN" altLang="en-US" sz="1800" smtClean="0">
                <a:solidFill>
                  <a:srgbClr val="898989"/>
                </a:solidFill>
                <a:latin typeface="Calibri" panose="020F0502020204030204" pitchFamily="34" charset="0"/>
              </a:rPr>
              <a:pPr algn="l" eaLnBrk="0" hangingPunct="0"/>
              <a:t>22</a:t>
            </a:fld>
            <a:endParaRPr lang="zh-CN" altLang="en-US" sz="18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2468" name="文本框 3">
            <a:extLst>
              <a:ext uri="{FF2B5EF4-FFF2-40B4-BE49-F238E27FC236}">
                <a16:creationId xmlns:a16="http://schemas.microsoft.com/office/drawing/2014/main" id="{60D1C905-EA7F-4FB1-AC4C-1D18F9770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472" y="980413"/>
            <a:ext cx="10369152" cy="4968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400" dirty="0"/>
              <a:t>搭建了一台带四级基于谐振电路的补偿级的</a:t>
            </a:r>
            <a:r>
              <a:rPr lang="en-US" altLang="zh-CN" sz="2400" dirty="0"/>
              <a:t>16</a:t>
            </a:r>
            <a:r>
              <a:rPr lang="zh-CN" altLang="zh-CN" sz="2400" dirty="0"/>
              <a:t>级固态</a:t>
            </a:r>
            <a:r>
              <a:rPr lang="en-US" altLang="zh-CN" sz="2400" dirty="0"/>
              <a:t>Marx</a:t>
            </a:r>
            <a:r>
              <a:rPr lang="zh-CN" altLang="zh-CN" sz="2400" dirty="0"/>
              <a:t>发生器的实验样机。实验结果表明，</a:t>
            </a:r>
            <a:r>
              <a:rPr lang="zh-CN" altLang="zh-CN" sz="2400" b="1" dirty="0"/>
              <a:t>通过对不同开关的精确控制，补偿了不同负载、不同脉宽下的脉冲电压顶降。</a:t>
            </a:r>
            <a:endParaRPr lang="en-US" altLang="zh-CN" sz="2400" b="1" dirty="0"/>
          </a:p>
          <a:p>
            <a:pPr marL="457200" indent="-457200">
              <a:buFont typeface="+mj-lt"/>
              <a:buAutoNum type="arabicPeriod"/>
            </a:pPr>
            <a:r>
              <a:rPr lang="zh-CN" altLang="zh-CN" sz="2400" dirty="0"/>
              <a:t>通过适当的补偿级数，</a:t>
            </a:r>
            <a:r>
              <a:rPr lang="zh-CN" altLang="zh-CN" sz="2400" b="1" dirty="0"/>
              <a:t>可以灵活地补偿不同阻性负载上的电压顶降</a:t>
            </a:r>
            <a:r>
              <a:rPr lang="zh-CN" altLang="zh-CN" sz="2400" dirty="0"/>
              <a:t>，且补偿级也可以作为正常级运行，此方案</a:t>
            </a:r>
            <a:r>
              <a:rPr lang="zh-CN" altLang="zh-CN" sz="2400" b="1" dirty="0"/>
              <a:t>比单纯加大电容量降低电压顶降更高效、灵活。</a:t>
            </a:r>
          </a:p>
          <a:p>
            <a:pPr marL="457200" indent="-457200">
              <a:buFont typeface="+mj-lt"/>
              <a:buAutoNum type="arabicPeriod"/>
            </a:pPr>
            <a:r>
              <a:rPr lang="zh-CN" altLang="zh-CN" sz="2400" dirty="0"/>
              <a:t>基于谐振电路的</a:t>
            </a:r>
            <a:r>
              <a:rPr lang="zh-CN" altLang="zh-CN" sz="2400" b="1" dirty="0"/>
              <a:t>补偿级结构简单，易于模块化。不需要辅助直流电源</a:t>
            </a:r>
            <a:r>
              <a:rPr lang="zh-CN" altLang="zh-CN" sz="2400" dirty="0"/>
              <a:t>，由于可以在低压侧设置补偿级，因此电气绝缘易于处理。</a:t>
            </a:r>
          </a:p>
          <a:p>
            <a:pPr marL="457200" indent="-457200">
              <a:buFont typeface="+mj-lt"/>
              <a:buAutoNum type="arabicPeriod"/>
            </a:pPr>
            <a:r>
              <a:rPr lang="zh-CN" altLang="zh-CN" sz="2400" dirty="0"/>
              <a:t>选取谐振电容与</a:t>
            </a:r>
            <a:r>
              <a:rPr lang="en-US" altLang="zh-CN" sz="2400" dirty="0"/>
              <a:t>Marx</a:t>
            </a:r>
            <a:r>
              <a:rPr lang="zh-CN" altLang="zh-CN" sz="2400" dirty="0"/>
              <a:t>电容容值相等时，</a:t>
            </a:r>
            <a:r>
              <a:rPr lang="zh-CN" altLang="zh-CN" sz="2400" b="1" dirty="0"/>
              <a:t>只需根据脉宽和频率的要求确定谐振电感</a:t>
            </a:r>
            <a:r>
              <a:rPr lang="zh-CN" altLang="zh-CN" sz="2400" dirty="0"/>
              <a:t>即可。因此，谐振电路可以很</a:t>
            </a:r>
            <a:r>
              <a:rPr lang="zh-CN" altLang="zh-CN" sz="2400" b="1" dirty="0"/>
              <a:t>容易设计</a:t>
            </a:r>
            <a:r>
              <a:rPr lang="zh-CN" altLang="zh-CN" sz="2400" dirty="0"/>
              <a:t>。</a:t>
            </a:r>
          </a:p>
          <a:p>
            <a:pPr marL="457200" indent="-457200">
              <a:buFont typeface="+mj-lt"/>
              <a:buAutoNum type="arabicPeriod"/>
            </a:pPr>
            <a:r>
              <a:rPr lang="zh-CN" altLang="zh-CN" sz="2400" dirty="0"/>
              <a:t>只有当</a:t>
            </a:r>
            <a:r>
              <a:rPr lang="zh-CN" altLang="zh-CN" sz="2400" b="1" dirty="0"/>
              <a:t>脉冲宽度小于谐振正弦电压的线性部分</a:t>
            </a:r>
            <a:r>
              <a:rPr lang="zh-CN" altLang="zh-CN" sz="2400" dirty="0"/>
              <a:t>的持续时间时，才能获得满意的线性补偿。此外，脉冲重复频率也应低于谐振频率。如果存在多个补偿阶段，则所有补偿阶段必须同步运行。</a:t>
            </a: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110A22E-7001-4674-BA05-B5A4D7C0080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E947771-A8FF-4004-8C82-C722633C9E11}" type="datetime1">
              <a:rPr lang="zh-CN" altLang="en-US"/>
              <a:pPr>
                <a:defRPr/>
              </a:pPr>
              <a:t>2021/10/11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矩形 4">
            <a:extLst>
              <a:ext uri="{FF2B5EF4-FFF2-40B4-BE49-F238E27FC236}">
                <a16:creationId xmlns:a16="http://schemas.microsoft.com/office/drawing/2014/main" id="{CD90AB3B-2023-47EC-A992-784004E20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3" y="1196975"/>
            <a:ext cx="8966696" cy="1141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</a:pPr>
            <a:r>
              <a:rPr lang="zh-CN" altLang="en-US" sz="6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感谢聆听，恳请批评指正！</a:t>
            </a:r>
          </a:p>
        </p:txBody>
      </p:sp>
      <p:sp>
        <p:nvSpPr>
          <p:cNvPr id="63491" name="文本框 1">
            <a:extLst>
              <a:ext uri="{FF2B5EF4-FFF2-40B4-BE49-F238E27FC236}">
                <a16:creationId xmlns:a16="http://schemas.microsoft.com/office/drawing/2014/main" id="{6897AF40-49BA-41AB-9EA6-3ECD0404A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3140968"/>
            <a:ext cx="47498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饶俊峰，博士、副教授</a:t>
            </a:r>
            <a:endParaRPr kumimoji="1" lang="en-US" altLang="zh-C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kumimoji="1"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上海理工大学电气工程系</a:t>
            </a:r>
            <a:r>
              <a:rPr kumimoji="1"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15821723687</a:t>
            </a:r>
          </a:p>
          <a:p>
            <a:pPr algn="ctr" eaLnBrk="1" hangingPunct="1"/>
            <a:r>
              <a:rPr kumimoji="1"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raojunfeng1985@163.com</a:t>
            </a:r>
            <a:endParaRPr kumimoji="1" lang="zh-CN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492" name="图片 1">
            <a:extLst>
              <a:ext uri="{FF2B5EF4-FFF2-40B4-BE49-F238E27FC236}">
                <a16:creationId xmlns:a16="http://schemas.microsoft.com/office/drawing/2014/main" id="{AC3ED294-6245-416E-B991-3E1E2E94B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236" y="2636912"/>
            <a:ext cx="3384376" cy="338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89EDD61-4C99-44FD-A69F-6D72EEA55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983952"/>
            <a:ext cx="7054160" cy="589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73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032482-9DC7-4D47-BD27-C67935C29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515" y="764704"/>
            <a:ext cx="4152461" cy="864096"/>
          </a:xfrm>
        </p:spPr>
        <p:txBody>
          <a:bodyPr/>
          <a:lstStyle/>
          <a:p>
            <a:r>
              <a:rPr lang="en-US" altLang="zh-CN" sz="4800"/>
              <a:t>1 </a:t>
            </a:r>
            <a:r>
              <a:rPr lang="zh-CN" altLang="en-US" sz="4800"/>
              <a:t>研究现状</a:t>
            </a:r>
            <a:endParaRPr lang="zh-CN" altLang="en-US" sz="4800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88C0D3-23DA-482C-B3AB-9BA814FF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7408" y="1773432"/>
            <a:ext cx="10668000" cy="1871593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顶降原因：电容储能衰减</a:t>
            </a:r>
            <a:r>
              <a:rPr lang="en-US" altLang="zh-CN" dirty="0"/>
              <a:t>/RC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应对措施：增大电容量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脉冲电容器：重、大、贵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FF0000"/>
                </a:solidFill>
              </a:rPr>
              <a:t>电压补偿、减小容量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E60AC7-E092-49AD-A079-9427080B7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1D20C1-7AA1-4023-A976-B107FC34775B}" type="datetime1">
              <a:rPr lang="zh-CN" altLang="en-US" smtClean="0"/>
              <a:pPr>
                <a:defRPr/>
              </a:pPr>
              <a:t>2021/10/11</a:t>
            </a:fld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FFC049B-9023-4FA9-A144-05EFA8D67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B208-9AC2-4154-A4BE-9B52CD29B540}" type="slidenum">
              <a:rPr lang="zh-CN" altLang="en-US" smtClean="0"/>
              <a:pPr/>
              <a:t>3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8304647-97FE-4B1B-9A42-1D8028FA0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100" y="3727483"/>
            <a:ext cx="5109900" cy="32586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2E6B6B2-F17E-47E3-99DA-86550BA4B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152" y="764704"/>
            <a:ext cx="5043848" cy="295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2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440EB04-E88A-4FD5-803E-3850F0A22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439" y="2534546"/>
            <a:ext cx="7872561" cy="432345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931D7A5-0E55-4255-AFC6-F9D4EACD4790}"/>
              </a:ext>
            </a:extLst>
          </p:cNvPr>
          <p:cNvSpPr txBox="1"/>
          <p:nvPr/>
        </p:nvSpPr>
        <p:spPr>
          <a:xfrm>
            <a:off x="407368" y="1213826"/>
            <a:ext cx="11593289" cy="113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1994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年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，美国费米国家实验室，“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Bouncer”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的辅助电路，使用一个额外的电容器和电感器产生谐振，补偿放电电压顶降，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需额外电源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。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A6363EFF-03BF-4FF2-BD00-75C605CA1585}"/>
              </a:ext>
            </a:extLst>
          </p:cNvPr>
          <p:cNvSpPr/>
          <p:nvPr/>
        </p:nvSpPr>
        <p:spPr>
          <a:xfrm>
            <a:off x="2672000" y="5467297"/>
            <a:ext cx="558015" cy="55801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26AB519-B8B7-4205-A34C-C66E9FB89DCB}"/>
              </a:ext>
            </a:extLst>
          </p:cNvPr>
          <p:cNvSpPr txBox="1"/>
          <p:nvPr/>
        </p:nvSpPr>
        <p:spPr>
          <a:xfrm>
            <a:off x="132498" y="5657671"/>
            <a:ext cx="7691402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/>
              <a:t>Pfeffer, H.;  </a:t>
            </a:r>
            <a:r>
              <a:rPr lang="en-US" altLang="zh-CN" dirty="0" err="1"/>
              <a:t>Bartelson</a:t>
            </a:r>
            <a:r>
              <a:rPr lang="en-US" altLang="zh-CN" dirty="0"/>
              <a:t>, L.;  </a:t>
            </a:r>
            <a:r>
              <a:rPr lang="en-US" altLang="zh-CN" dirty="0" err="1"/>
              <a:t>Bourkland</a:t>
            </a:r>
            <a:r>
              <a:rPr lang="en-US" altLang="zh-CN" dirty="0"/>
              <a:t>, K.;  Jensen, C.;  Kerns, Q.;  Prieto, P.;  </a:t>
            </a:r>
            <a:r>
              <a:rPr lang="en-US" altLang="zh-CN" dirty="0" err="1"/>
              <a:t>Saewert</a:t>
            </a:r>
            <a:r>
              <a:rPr lang="en-US" altLang="zh-CN" dirty="0"/>
              <a:t>, G.; Wolff, D. In A Long Pulse Modulator For Reduced Size And Cost, Twenty-First International Power Modulator Symposium, Conference, 27-30 June 1994; 1994; pp 48-51.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1B21A81-7DA3-440D-912E-28AD493C60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3" y="2534546"/>
            <a:ext cx="3800402" cy="3106038"/>
          </a:xfrm>
          <a:prstGeom prst="rect">
            <a:avLst/>
          </a:prstGeo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id="{BB8545B6-6A85-4DB9-9F6E-9BA6E1573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256897"/>
            <a:ext cx="5832648" cy="864096"/>
          </a:xfrm>
        </p:spPr>
        <p:txBody>
          <a:bodyPr/>
          <a:lstStyle/>
          <a:p>
            <a:r>
              <a:rPr lang="en-US" altLang="zh-CN" sz="4800" b="1" dirty="0"/>
              <a:t>1 </a:t>
            </a:r>
            <a:r>
              <a:rPr lang="zh-CN" altLang="en-US" sz="4800" b="1" dirty="0"/>
              <a:t>研究现状</a:t>
            </a:r>
          </a:p>
        </p:txBody>
      </p:sp>
    </p:spTree>
    <p:extLst>
      <p:ext uri="{BB962C8B-B14F-4D97-AF65-F5344CB8AC3E}">
        <p14:creationId xmlns:p14="http://schemas.microsoft.com/office/powerpoint/2010/main" val="2352103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440EB04-E88A-4FD5-803E-3850F0A22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5235"/>
            <a:ext cx="6654323" cy="403292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931D7A5-0E55-4255-AFC6-F9D4EACD4790}"/>
              </a:ext>
            </a:extLst>
          </p:cNvPr>
          <p:cNvSpPr txBox="1"/>
          <p:nvPr/>
        </p:nvSpPr>
        <p:spPr>
          <a:xfrm>
            <a:off x="0" y="1084614"/>
            <a:ext cx="11928648" cy="166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2009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年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</a:t>
            </a:r>
            <a:r>
              <a:rPr lang="en-US" altLang="zh-CN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T.Tang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</a:t>
            </a:r>
            <a:r>
              <a:rPr lang="en-US" altLang="zh-CN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C.Burkhart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等，单极性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Marx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，使用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多路电源给多路辅助独立单元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充电，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依次导通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分时补偿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，实现了幅值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11kV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40%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掉落至粗调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±5%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、进一步调节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±0.5%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的顶降补偿。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92400A-3FAC-48B6-87EB-B75FC6B21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987564"/>
            <a:ext cx="4039104" cy="389782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B42A427-1E68-4E53-94F0-0EAC88A7517C}"/>
              </a:ext>
            </a:extLst>
          </p:cNvPr>
          <p:cNvSpPr txBox="1"/>
          <p:nvPr/>
        </p:nvSpPr>
        <p:spPr>
          <a:xfrm>
            <a:off x="2063552" y="2258904"/>
            <a:ext cx="972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T. Tang, C. Burkhart, and N. Nguyen, “A Vernier regulator for ILC Marx droop compensation,” in Proc. IEEE Pulsed Power Conf., Jun./Jul. 2009, pp. 1402–1405.</a:t>
            </a:r>
            <a:endParaRPr lang="zh-CN" altLang="en-US" dirty="0"/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4DEBD2C8-07A1-4E52-AD36-3E8AFAD69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256897"/>
            <a:ext cx="5832648" cy="864096"/>
          </a:xfrm>
        </p:spPr>
        <p:txBody>
          <a:bodyPr/>
          <a:lstStyle/>
          <a:p>
            <a:r>
              <a:rPr lang="en-US" altLang="zh-CN" sz="4800" b="1" dirty="0"/>
              <a:t>1 </a:t>
            </a:r>
            <a:r>
              <a:rPr lang="zh-CN" altLang="en-US" sz="4800" b="1" dirty="0"/>
              <a:t>研究现状</a:t>
            </a:r>
          </a:p>
        </p:txBody>
      </p:sp>
    </p:spTree>
    <p:extLst>
      <p:ext uri="{BB962C8B-B14F-4D97-AF65-F5344CB8AC3E}">
        <p14:creationId xmlns:p14="http://schemas.microsoft.com/office/powerpoint/2010/main" val="2668999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440EB04-E88A-4FD5-803E-3850F0A22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7032"/>
            <a:ext cx="8301516" cy="326603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931D7A5-0E55-4255-AFC6-F9D4EACD4790}"/>
              </a:ext>
            </a:extLst>
          </p:cNvPr>
          <p:cNvSpPr txBox="1"/>
          <p:nvPr/>
        </p:nvSpPr>
        <p:spPr>
          <a:xfrm>
            <a:off x="263352" y="1067252"/>
            <a:ext cx="11809312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2017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年，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Luís </a:t>
            </a:r>
            <a:r>
              <a:rPr lang="en-US" altLang="zh-CN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M.Redondo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等，双极性，谐振型电压降补偿的方案，实现了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1kV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，脉宽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100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微秒，正负脉冲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9.5ms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弛豫时间，重频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50Hz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的双极性脉冲源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10%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rPr>
              <a:t>的顶降补偿。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  <a:p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首尾两级补偿，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能补偿的电压顶降受直流源输出限制，无法灵活应对负载</a:t>
            </a:r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改变</a:t>
            </a:r>
            <a:r>
              <a:rPr lang="zh-CN" alt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0148008-92E7-40E7-83DC-21C6C01538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439" y="3791181"/>
            <a:ext cx="3978561" cy="319529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7A73592-B43E-4A9E-9ABE-627D8C048DCE}"/>
              </a:ext>
            </a:extLst>
          </p:cNvPr>
          <p:cNvSpPr txBox="1"/>
          <p:nvPr/>
        </p:nvSpPr>
        <p:spPr>
          <a:xfrm>
            <a:off x="0" y="2865710"/>
            <a:ext cx="12192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Canacsinh</a:t>
            </a:r>
            <a:r>
              <a:rPr lang="en-US" altLang="zh-CN" dirty="0"/>
              <a:t>, H.;  Silva, F. A.;  Redondo, L. M.; Botelho, P., Increasing the voltage droop compensation range in generalized bipolar solid-state Marx </a:t>
            </a:r>
            <a:r>
              <a:rPr lang="en-US" altLang="zh-CN" dirty="0" err="1"/>
              <a:t>modulador</a:t>
            </a:r>
            <a:r>
              <a:rPr lang="en-US" altLang="zh-CN" dirty="0"/>
              <a:t>. 2017 IEEE 21st International Conference on Pulsed Power (PPC) 2017, 4 pp.-4 pp.</a:t>
            </a:r>
            <a:endParaRPr lang="zh-CN" altLang="en-US" dirty="0"/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F6303086-12E7-499C-AD55-9A38969E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256897"/>
            <a:ext cx="5832648" cy="864096"/>
          </a:xfrm>
        </p:spPr>
        <p:txBody>
          <a:bodyPr/>
          <a:lstStyle/>
          <a:p>
            <a:r>
              <a:rPr lang="en-US" altLang="zh-CN" sz="4800" b="1" dirty="0"/>
              <a:t>1 </a:t>
            </a:r>
            <a:r>
              <a:rPr lang="zh-CN" altLang="en-US" sz="4800" b="1" dirty="0"/>
              <a:t>研究现状</a:t>
            </a:r>
          </a:p>
        </p:txBody>
      </p:sp>
    </p:spTree>
    <p:extLst>
      <p:ext uri="{BB962C8B-B14F-4D97-AF65-F5344CB8AC3E}">
        <p14:creationId xmlns:p14="http://schemas.microsoft.com/office/powerpoint/2010/main" val="2611112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27FD09E1-2F64-4D27-BE2A-B97B619CFA7C}"/>
              </a:ext>
            </a:extLst>
          </p:cNvPr>
          <p:cNvSpPr txBox="1"/>
          <p:nvPr/>
        </p:nvSpPr>
        <p:spPr>
          <a:xfrm>
            <a:off x="993505" y="276066"/>
            <a:ext cx="5928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2 </a:t>
            </a:r>
            <a:r>
              <a:rPr lang="zh-CN" altLang="en-US" sz="4000" b="1" dirty="0"/>
              <a:t>固态</a:t>
            </a:r>
            <a:r>
              <a:rPr lang="en-US" altLang="zh-CN" sz="4000" b="1" dirty="0"/>
              <a:t>Marx</a:t>
            </a:r>
            <a:r>
              <a:rPr lang="zh-CN" altLang="en-US" sz="4000" b="1" dirty="0"/>
              <a:t>多级电压补偿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5FB0EB3-015A-4677-A766-3BDD13C2F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05" y="1050420"/>
            <a:ext cx="4315962" cy="3442492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4F1CF07-AD94-428A-81A4-CD66C3793FAE}"/>
              </a:ext>
            </a:extLst>
          </p:cNvPr>
          <p:cNvSpPr txBox="1"/>
          <p:nvPr/>
        </p:nvSpPr>
        <p:spPr>
          <a:xfrm>
            <a:off x="4193600" y="3501008"/>
            <a:ext cx="9437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50us/div</a:t>
            </a:r>
            <a:endParaRPr lang="zh-CN" altLang="en-US" sz="12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788D6BB-A4AB-4BF8-A9F2-8CF20C5CF4DA}"/>
              </a:ext>
            </a:extLst>
          </p:cNvPr>
          <p:cNvSpPr txBox="1"/>
          <p:nvPr/>
        </p:nvSpPr>
        <p:spPr>
          <a:xfrm>
            <a:off x="4193599" y="1406990"/>
            <a:ext cx="9437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1000V/div</a:t>
            </a:r>
            <a:endParaRPr lang="zh-CN" alt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EBDCA2C-DAF3-464B-B16C-24DBE7FA1466}"/>
                  </a:ext>
                </a:extLst>
              </p:cNvPr>
              <p:cNvSpPr txBox="1"/>
              <p:nvPr/>
            </p:nvSpPr>
            <p:spPr>
              <a:xfrm>
                <a:off x="8569605" y="3284984"/>
                <a:ext cx="3150028" cy="6184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zh-CN" altLang="en-US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d>
                        <m:d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zh-CN" altLang="en-US" sz="240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>
                                  <a:latin typeface="Cambria Math" panose="02040503050406030204" pitchFamily="18" charset="0"/>
                                </a:rPr>
                                <m:t>ⅇ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𝑜𝑛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alt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400" i="1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𝑒𝑞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CN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  <m:t>eq</m:t>
                                      </m:r>
                                    </m:sub>
                                  </m:sSub>
                                </m:den>
                              </m:f>
                            </m:sup>
                          </m:sSup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EBDCA2C-DAF3-464B-B16C-24DBE7FA1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605" y="3284984"/>
                <a:ext cx="3150028" cy="618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ADA5A83-0245-4679-814B-ADD6F8A9042A}"/>
                  </a:ext>
                </a:extLst>
              </p:cNvPr>
              <p:cNvSpPr txBox="1"/>
              <p:nvPr/>
            </p:nvSpPr>
            <p:spPr>
              <a:xfrm>
                <a:off x="2999656" y="4341190"/>
                <a:ext cx="5469814" cy="645433"/>
              </a:xfrm>
              <a:prstGeom prst="rect">
                <a:avLst/>
              </a:prstGeom>
              <a:noFill/>
              <a:extLst>
                <a:ext uri="{909E8E84-426E-40DD-AFC4-6F175D3DCCD1}">
                  <a14:hiddenFill>
                    <a:solidFill>
                      <a:srgbClr val="E84C53"/>
                    </a:solidFill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indent="457200"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+mn-ea"/>
                  </a:rPr>
                  <a:t>假定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4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+mn-ea"/>
                          </a:rPr>
                          <m:t>𝑡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字魂58号-创中黑" panose="00000500000000000000" pitchFamily="2" charset="-122"/>
                            <a:sym typeface="+mn-ea"/>
                          </a:rPr>
                          <m:t>on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+mn-ea"/>
                  </a:rPr>
                  <a:t>＜＜</a:t>
                </a:r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eq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+mn-ea"/>
                  </a:rPr>
                  <a:t>，根据极限定义</a:t>
                </a:r>
                <a:endPara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sym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ADA5A83-0245-4679-814B-ADD6F8A90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341190"/>
                <a:ext cx="5469814" cy="645433"/>
              </a:xfrm>
              <a:prstGeom prst="rect">
                <a:avLst/>
              </a:prstGeom>
              <a:blipFill>
                <a:blip r:embed="rId5"/>
                <a:stretch>
                  <a:fillRect b="-12264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E84C53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A9B0CDB-4D35-46F5-801D-D4AF99E35A34}"/>
                  </a:ext>
                </a:extLst>
              </p:cNvPr>
              <p:cNvSpPr txBox="1"/>
              <p:nvPr/>
            </p:nvSpPr>
            <p:spPr>
              <a:xfrm>
                <a:off x="8569605" y="4356062"/>
                <a:ext cx="2311274" cy="774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zh-CN" altLang="en-US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f>
                        <m:f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𝑜𝑛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𝑒𝑞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eq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A9B0CDB-4D35-46F5-801D-D4AF99E35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605" y="4356062"/>
                <a:ext cx="2311274" cy="7745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CC8CDAC1-7073-4D49-BC70-CF0E98084BD5}"/>
              </a:ext>
            </a:extLst>
          </p:cNvPr>
          <p:cNvSpPr txBox="1"/>
          <p:nvPr/>
        </p:nvSpPr>
        <p:spPr>
          <a:xfrm>
            <a:off x="5879976" y="5173487"/>
            <a:ext cx="2689629" cy="55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+mn-ea"/>
              </a:rPr>
              <a:t>脉冲顶降率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+mn-ea"/>
              </a:rPr>
              <a:t>γ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8BA0842-F6F1-4608-9FAB-719208E86C88}"/>
                  </a:ext>
                </a:extLst>
              </p:cNvPr>
              <p:cNvSpPr txBox="1"/>
              <p:nvPr/>
            </p:nvSpPr>
            <p:spPr>
              <a:xfrm>
                <a:off x="8569605" y="5148035"/>
                <a:ext cx="3162532" cy="8012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CN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  <m:r>
                        <a:rPr lang="zh-CN" altLang="en-US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zh-CN" altLang="en-US" sz="240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zh-CN" altLang="en-US" sz="240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𝑜𝑛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𝑒𝑞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eq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𝑜𝑛</m:t>
                              </m:r>
                            </m:sub>
                          </m:sSub>
                        </m:num>
                        <m:den>
                          <m:r>
                            <a:rPr lang="zh-CN" altLang="en-US" sz="240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8BA0842-F6F1-4608-9FAB-719208E86C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605" y="5148035"/>
                <a:ext cx="3162532" cy="8012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7">
            <a:extLst>
              <a:ext uri="{FF2B5EF4-FFF2-40B4-BE49-F238E27FC236}">
                <a16:creationId xmlns:a16="http://schemas.microsoft.com/office/drawing/2014/main" id="{59FB26D4-2066-4D86-95B2-A60CC96B1A36}"/>
              </a:ext>
            </a:extLst>
          </p:cNvPr>
          <p:cNvSpPr/>
          <p:nvPr/>
        </p:nvSpPr>
        <p:spPr>
          <a:xfrm>
            <a:off x="6196135" y="1197775"/>
            <a:ext cx="40892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Marx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发生器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阻性负载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多级谐振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思源黑体" panose="020B0500000000000000" pitchFamily="34" charset="-122"/>
              </a:rPr>
              <a:t>压降补偿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思源黑体" panose="020B05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B2A056AA-CC4A-40D5-A2E4-48189ACF2879}"/>
                  </a:ext>
                </a:extLst>
              </p:cNvPr>
              <p:cNvSpPr txBox="1"/>
              <p:nvPr/>
            </p:nvSpPr>
            <p:spPr>
              <a:xfrm>
                <a:off x="5409603" y="3356992"/>
                <a:ext cx="3590014" cy="573298"/>
              </a:xfrm>
              <a:prstGeom prst="rect">
                <a:avLst/>
              </a:prstGeom>
              <a:noFill/>
              <a:extLst>
                <a:ext uri="{909E8E84-426E-40DD-AFC4-6F175D3DCCD1}">
                  <a14:hiddenFill>
                    <a:solidFill>
                      <a:srgbClr val="E84C53"/>
                    </a:solidFill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indent="457200"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sym typeface="+mn-ea"/>
                  </a:rPr>
                  <a:t>脉冲电压顶降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240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sym typeface="+mn-ea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B2A056AA-CC4A-40D5-A2E4-48189ACF2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603" y="3356992"/>
                <a:ext cx="3590014" cy="573298"/>
              </a:xfrm>
              <a:prstGeom prst="rect">
                <a:avLst/>
              </a:prstGeom>
              <a:blipFill>
                <a:blip r:embed="rId8"/>
                <a:stretch>
                  <a:fillRect b="-21277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E84C53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748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4">
            <a:extLst>
              <a:ext uri="{FF2B5EF4-FFF2-40B4-BE49-F238E27FC236}">
                <a16:creationId xmlns:a16="http://schemas.microsoft.com/office/drawing/2014/main" id="{9B9077BC-2178-4E47-ABA8-235E801EEF64}"/>
              </a:ext>
            </a:extLst>
          </p:cNvPr>
          <p:cNvSpPr txBox="1"/>
          <p:nvPr/>
        </p:nvSpPr>
        <p:spPr>
          <a:xfrm>
            <a:off x="7968208" y="1173569"/>
            <a:ext cx="3504125" cy="3347054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lvl="0" defTabSz="1217930">
              <a:lnSpc>
                <a:spcPct val="150000"/>
              </a:lnSpc>
              <a:defRPr/>
            </a:pPr>
            <a:r>
              <a:rPr lang="zh-CN" altLang="en-US" sz="2400" dirty="0"/>
              <a:t>谐振压降补偿：利用电容器正弦电压波形的</a:t>
            </a:r>
            <a:r>
              <a:rPr lang="zh-CN" altLang="en-US" sz="2400" b="1" dirty="0"/>
              <a:t>近线性</a:t>
            </a:r>
            <a:r>
              <a:rPr lang="zh-CN" altLang="en-US" sz="2400" dirty="0"/>
              <a:t>部分，并使脉冲开始于零谐振电压。 </a:t>
            </a:r>
            <a:endParaRPr lang="en-US" altLang="zh-CN" sz="2400" dirty="0"/>
          </a:p>
          <a:p>
            <a:pPr lvl="0" defTabSz="1217930">
              <a:lnSpc>
                <a:spcPct val="150000"/>
              </a:lnSpc>
              <a:defRPr/>
            </a:pPr>
            <a:r>
              <a:rPr lang="en-US" altLang="zh-CN" sz="2400" b="1" dirty="0">
                <a:latin typeface="宋体" panose="02010600030101010101" pitchFamily="2" charset="-122"/>
                <a:sym typeface="思源黑体" panose="020B0500000000000000" pitchFamily="34" charset="-122"/>
              </a:rPr>
              <a:t>sin(</a:t>
            </a:r>
            <a:r>
              <a:rPr lang="el-GR" altLang="zh-CN" sz="2400" b="1" dirty="0">
                <a:latin typeface="字魂58号-创中黑" panose="00000500000000000000" pitchFamily="2" charset="-122"/>
                <a:sym typeface="思源黑体" panose="020B0500000000000000" pitchFamily="34" charset="-122"/>
              </a:rPr>
              <a:t>ω</a:t>
            </a:r>
            <a:r>
              <a:rPr lang="en-US" altLang="zh-CN" sz="2400" b="1" dirty="0">
                <a:latin typeface="宋体" panose="02010600030101010101" pitchFamily="2" charset="-122"/>
                <a:sym typeface="思源黑体" panose="020B0500000000000000" pitchFamily="34" charset="-122"/>
              </a:rPr>
              <a:t>t) ≈ </a:t>
            </a:r>
            <a:r>
              <a:rPr lang="el-GR" altLang="zh-CN" sz="2400" b="1" dirty="0">
                <a:latin typeface="字魂58号-创中黑" panose="00000500000000000000" pitchFamily="2" charset="-122"/>
                <a:sym typeface="思源黑体" panose="020B0500000000000000" pitchFamily="34" charset="-122"/>
              </a:rPr>
              <a:t>ω</a:t>
            </a:r>
            <a:r>
              <a:rPr lang="en-US" altLang="zh-CN" sz="2400" b="1" dirty="0">
                <a:latin typeface="宋体" panose="02010600030101010101" pitchFamily="2" charset="-122"/>
                <a:sym typeface="思源黑体" panose="020B0500000000000000" pitchFamily="34" charset="-122"/>
              </a:rPr>
              <a:t>t ⇒ −</a:t>
            </a:r>
            <a:r>
              <a:rPr lang="el-GR" altLang="zh-CN" sz="2400" b="1" dirty="0">
                <a:latin typeface="字魂58号-创中黑" panose="00000500000000000000" pitchFamily="2" charset="-122"/>
                <a:sym typeface="思源黑体" panose="020B0500000000000000" pitchFamily="34" charset="-122"/>
              </a:rPr>
              <a:t>π/6 &lt; ω</a:t>
            </a:r>
            <a:r>
              <a:rPr lang="en-US" altLang="zh-CN" sz="2400" b="1" dirty="0">
                <a:latin typeface="宋体" panose="02010600030101010101" pitchFamily="2" charset="-122"/>
                <a:sym typeface="思源黑体" panose="020B0500000000000000" pitchFamily="34" charset="-122"/>
              </a:rPr>
              <a:t>t &lt; </a:t>
            </a:r>
            <a:r>
              <a:rPr lang="el-GR" altLang="zh-CN" sz="2400" b="1" dirty="0">
                <a:latin typeface="字魂58号-创中黑" panose="00000500000000000000" pitchFamily="2" charset="-122"/>
                <a:sym typeface="思源黑体" panose="020B0500000000000000" pitchFamily="34" charset="-122"/>
              </a:rPr>
              <a:t>π /6.</a:t>
            </a:r>
            <a:endParaRPr lang="en-US" altLang="zh-CN" sz="2400" b="1" dirty="0">
              <a:latin typeface="宋体" panose="02010600030101010101" pitchFamily="2" charset="-122"/>
              <a:sym typeface="思源黑体" panose="020B0500000000000000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8855A66-61EE-406D-9885-12618F73D1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" r="25765"/>
          <a:stretch/>
        </p:blipFill>
        <p:spPr>
          <a:xfrm>
            <a:off x="839416" y="1136104"/>
            <a:ext cx="6968474" cy="5029200"/>
          </a:xfrm>
          <a:prstGeom prst="rect">
            <a:avLst/>
          </a:prstGeom>
        </p:spPr>
      </p:pic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0FAEE6B1-8482-47A9-9E5E-C6604E4CE6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184700"/>
              </p:ext>
            </p:extLst>
          </p:nvPr>
        </p:nvGraphicFramePr>
        <p:xfrm>
          <a:off x="8472264" y="4802512"/>
          <a:ext cx="2057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1" name="Equation" r:id="rId5" imgW="1028520" imgH="444240" progId="Equation.DSMT4">
                  <p:embed/>
                </p:oleObj>
              </mc:Choice>
              <mc:Fallback>
                <p:oleObj name="Equation" r:id="rId5" imgW="1028520" imgH="44424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0FAEE6B1-8482-47A9-9E5E-C6604E4CE6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472264" y="4802512"/>
                        <a:ext cx="2057400" cy="88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ABA469EB-1FE2-4D76-AB80-FFC6F46DF45B}"/>
              </a:ext>
            </a:extLst>
          </p:cNvPr>
          <p:cNvSpPr txBox="1"/>
          <p:nvPr/>
        </p:nvSpPr>
        <p:spPr>
          <a:xfrm>
            <a:off x="983432" y="338753"/>
            <a:ext cx="5928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2 </a:t>
            </a:r>
            <a:r>
              <a:rPr lang="zh-CN" altLang="en-US" sz="4000" b="1" dirty="0"/>
              <a:t>固态</a:t>
            </a:r>
            <a:r>
              <a:rPr lang="en-US" altLang="zh-CN" sz="4000" b="1" dirty="0"/>
              <a:t>Marx</a:t>
            </a:r>
            <a:r>
              <a:rPr lang="zh-CN" altLang="en-US" sz="4000" b="1" dirty="0"/>
              <a:t>多级电压补偿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6873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573342C-C860-4C1C-B01A-BB45920CFE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5" y="2614311"/>
            <a:ext cx="12147157" cy="3767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640EE39-5FF9-47DA-9FBF-0ACA91D484F0}"/>
              </a:ext>
            </a:extLst>
          </p:cNvPr>
          <p:cNvSpPr txBox="1"/>
          <p:nvPr/>
        </p:nvSpPr>
        <p:spPr>
          <a:xfrm>
            <a:off x="983432" y="338753"/>
            <a:ext cx="5928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2 </a:t>
            </a:r>
            <a:r>
              <a:rPr lang="zh-CN" altLang="en-US" sz="4000" b="1" dirty="0"/>
              <a:t>固态</a:t>
            </a:r>
            <a:r>
              <a:rPr lang="en-US" altLang="zh-CN" sz="4000" b="1" dirty="0"/>
              <a:t>Marx</a:t>
            </a:r>
            <a:r>
              <a:rPr lang="zh-CN" altLang="en-US" sz="4000" b="1" dirty="0"/>
              <a:t>多级电压补偿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6B8F7E6-577A-41E1-813D-63AAD3E3AB1D}"/>
              </a:ext>
            </a:extLst>
          </p:cNvPr>
          <p:cNvSpPr/>
          <p:nvPr/>
        </p:nvSpPr>
        <p:spPr>
          <a:xfrm>
            <a:off x="983432" y="1340768"/>
            <a:ext cx="8160568" cy="1128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补偿级结构简单，</a:t>
            </a:r>
            <a:r>
              <a:rPr lang="zh-CN" altLang="en-US" sz="2400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在正常级增加一个开关和谐振电感；</a:t>
            </a:r>
            <a:endParaRPr lang="en-US" altLang="zh-CN" sz="2400" kern="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400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由于可以在低压侧设置补偿级，因此</a:t>
            </a:r>
            <a:r>
              <a:rPr lang="zh-CN" altLang="en-US" sz="2400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电气绝缘</a:t>
            </a:r>
            <a:r>
              <a:rPr lang="zh-CN" altLang="zh-CN" sz="2400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易于处理</a:t>
            </a:r>
            <a:r>
              <a:rPr lang="zh-CN" altLang="en-US" sz="2400" kern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dirty="0"/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D7CA2358-E52B-4F42-816D-1CC29244EADC}"/>
              </a:ext>
            </a:extLst>
          </p:cNvPr>
          <p:cNvSpPr/>
          <p:nvPr/>
        </p:nvSpPr>
        <p:spPr>
          <a:xfrm>
            <a:off x="1415480" y="2996952"/>
            <a:ext cx="2376264" cy="266429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49A28384-5B05-48BE-ABF3-0F64E38C9E71}"/>
              </a:ext>
            </a:extLst>
          </p:cNvPr>
          <p:cNvSpPr/>
          <p:nvPr/>
        </p:nvSpPr>
        <p:spPr>
          <a:xfrm>
            <a:off x="7824192" y="2968831"/>
            <a:ext cx="1319808" cy="269241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0DD853A8-A8C9-4A5E-9225-3ACD745F35B2}"/>
              </a:ext>
            </a:extLst>
          </p:cNvPr>
          <p:cNvSpPr/>
          <p:nvPr/>
        </p:nvSpPr>
        <p:spPr>
          <a:xfrm>
            <a:off x="2495600" y="3212976"/>
            <a:ext cx="432048" cy="158417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9451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theme/theme1.xml><?xml version="1.0" encoding="utf-8"?>
<a:theme xmlns:a="http://schemas.openxmlformats.org/drawingml/2006/main" name="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5235</TotalTime>
  <Words>1615</Words>
  <Application>Microsoft Office PowerPoint</Application>
  <PresentationFormat>宽屏</PresentationFormat>
  <Paragraphs>140</Paragraphs>
  <Slides>24</Slides>
  <Notes>22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字魂58号-创中黑</vt:lpstr>
      <vt:lpstr>宋体</vt:lpstr>
      <vt:lpstr>Cambria Math</vt:lpstr>
      <vt:lpstr>微软雅黑</vt:lpstr>
      <vt:lpstr>Calibri</vt:lpstr>
      <vt:lpstr>思源黑体</vt:lpstr>
      <vt:lpstr>Times New Roman</vt:lpstr>
      <vt:lpstr>Arial</vt:lpstr>
      <vt:lpstr>Office 主题</vt:lpstr>
      <vt:lpstr>Equation</vt:lpstr>
      <vt:lpstr>基于谐振电路的固态Marx发生器的多级电压顶降补偿</vt:lpstr>
      <vt:lpstr>目录</vt:lpstr>
      <vt:lpstr>1 研究现状</vt:lpstr>
      <vt:lpstr>1 研究现状</vt:lpstr>
      <vt:lpstr>1 研究现状</vt:lpstr>
      <vt:lpstr>1 研究现状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4 总结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lilin</dc:creator>
  <cp:lastModifiedBy>dell</cp:lastModifiedBy>
  <cp:revision>517</cp:revision>
  <dcterms:created xsi:type="dcterms:W3CDTF">2011-04-04T16:23:10Z</dcterms:created>
  <dcterms:modified xsi:type="dcterms:W3CDTF">2021-10-11T07:04:53Z</dcterms:modified>
</cp:coreProperties>
</file>