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</p:sldMasterIdLst>
  <p:notesMasterIdLst>
    <p:notesMasterId r:id="rId19"/>
  </p:notesMasterIdLst>
  <p:handoutMasterIdLst>
    <p:handoutMasterId r:id="rId20"/>
  </p:handoutMasterIdLst>
  <p:sldIdLst>
    <p:sldId id="1814" r:id="rId2"/>
    <p:sldId id="1607" r:id="rId3"/>
    <p:sldId id="1776" r:id="rId4"/>
    <p:sldId id="1819" r:id="rId5"/>
    <p:sldId id="1795" r:id="rId6"/>
    <p:sldId id="1815" r:id="rId7"/>
    <p:sldId id="1816" r:id="rId8"/>
    <p:sldId id="1817" r:id="rId9"/>
    <p:sldId id="1797" r:id="rId10"/>
    <p:sldId id="1818" r:id="rId11"/>
    <p:sldId id="1807" r:id="rId12"/>
    <p:sldId id="1801" r:id="rId13"/>
    <p:sldId id="1803" r:id="rId14"/>
    <p:sldId id="1811" r:id="rId15"/>
    <p:sldId id="1805" r:id="rId16"/>
    <p:sldId id="1812" r:id="rId17"/>
    <p:sldId id="1518" r:id="rId18"/>
  </p:sldIdLst>
  <p:sldSz cx="9144000" cy="6858000" type="screen4x3"/>
  <p:notesSz cx="9926638" cy="679767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黑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00"/>
    <a:srgbClr val="171CF5"/>
    <a:srgbClr val="FF6600"/>
    <a:srgbClr val="FF9933"/>
    <a:srgbClr val="CC6600"/>
    <a:srgbClr val="FF9900"/>
    <a:srgbClr val="FFFF00"/>
    <a:srgbClr val="0000FF"/>
    <a:srgbClr val="E3B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1" autoAdjust="0"/>
    <p:restoredTop sz="88160" autoAdjust="0"/>
  </p:normalViewPr>
  <p:slideViewPr>
    <p:cSldViewPr snapToGrid="0">
      <p:cViewPr>
        <p:scale>
          <a:sx n="66" d="100"/>
          <a:sy n="66" d="100"/>
        </p:scale>
        <p:origin x="-147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74"/>
    </p:cViewPr>
  </p:sorterViewPr>
  <p:notesViewPr>
    <p:cSldViewPr snapToGrid="0">
      <p:cViewPr varScale="1">
        <p:scale>
          <a:sx n="91" d="100"/>
          <a:sy n="91" d="100"/>
        </p:scale>
        <p:origin x="-1488" y="-108"/>
      </p:cViewPr>
      <p:guideLst>
        <p:guide orient="horz" pos="2142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72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4513" y="0"/>
            <a:ext cx="43005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DCB3BE99-2298-4F8F-BEC7-5592B61C7819}" type="datetime1">
              <a:rPr lang="en-US" altLang="zh-CN"/>
              <a:pPr>
                <a:defRPr/>
              </a:pPr>
              <a:t>10/10/2021</a:t>
            </a:fld>
            <a:endParaRPr lang="en-US" altLang="zh-CN"/>
          </a:p>
        </p:txBody>
      </p:sp>
      <p:sp>
        <p:nvSpPr>
          <p:cNvPr id="472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72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4513" y="6456363"/>
            <a:ext cx="43005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D4E5F58D-6FC5-4636-A593-C3E56FB103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45664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513" y="0"/>
            <a:ext cx="43005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6D6E060B-2143-44CC-B60E-6C2D8484C6DE}" type="datetime1">
              <a:rPr lang="en-US" altLang="zh-CN"/>
              <a:pPr>
                <a:defRPr/>
              </a:pPr>
              <a:t>10/10/2021</a:t>
            </a:fld>
            <a:endParaRPr lang="en-US" altLang="zh-CN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8975"/>
            <a:ext cx="7942262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05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8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513" y="6456363"/>
            <a:ext cx="43005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52C781F-FB4E-41A4-A648-F0BD03C8C9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5581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C781F-FB4E-41A4-A648-F0BD03C8C913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3005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C781F-FB4E-41A4-A648-F0BD03C8C913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3005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C781F-FB4E-41A4-A648-F0BD03C8C913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300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8A58-E51B-4CF6-A3B3-12242792CF40}" type="datetime1">
              <a:rPr lang="zh-CN" altLang="en-US"/>
              <a:pPr>
                <a:defRPr/>
              </a:pPr>
              <a:t>2021/10/10 Sunday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602C9-143D-4CD9-95D5-B982A3C6B1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BAD5E-9D1B-4AA6-8507-37E5DE078DC2}" type="datetime1">
              <a:rPr lang="zh-CN" altLang="en-US"/>
              <a:pPr>
                <a:defRPr/>
              </a:pPr>
              <a:t>2021/10/10 Sunday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D093-C681-4AEE-86FB-157C8B60E5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4B6E6AC-B991-4F86-BDBA-CB5ACB49BDD3}" type="datetime1">
              <a:rPr lang="zh-CN" altLang="en-US"/>
              <a:pPr>
                <a:defRPr/>
              </a:pPr>
              <a:t>2021/10/10 Sunday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50BFF4A-E344-4D50-83FB-0104AB5A3A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 rotWithShape="1">
          <a:blip r:embed="rId4"/>
          <a:srcRect b="4381"/>
          <a:stretch/>
        </p:blipFill>
        <p:spPr bwMode="auto">
          <a:xfrm>
            <a:off x="-3175" y="-14288"/>
            <a:ext cx="9147175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>
                <a:alpha val="50000"/>
              </a:schemeClr>
            </a:prstShdw>
          </a:effectLst>
        </p:spPr>
      </p:pic>
      <p:sp>
        <p:nvSpPr>
          <p:cNvPr id="2" name="矩形 1"/>
          <p:cNvSpPr/>
          <p:nvPr userDrawn="1"/>
        </p:nvSpPr>
        <p:spPr>
          <a:xfrm>
            <a:off x="0" y="4229100"/>
            <a:ext cx="9144000" cy="647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69" r:id="rId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wmf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wmf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wmf"/><Relationship Id="rId10" Type="http://schemas.openxmlformats.org/officeDocument/2006/relationships/image" Target="../media/image10.png"/><Relationship Id="rId4" Type="http://schemas.openxmlformats.org/officeDocument/2006/relationships/image" Target="../media/image4.wmf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__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22321" y="162235"/>
            <a:ext cx="7042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第七届</a:t>
            </a:r>
            <a:r>
              <a:rPr lang="en-US" altLang="zh-CN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CPPC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暨第八届</a:t>
            </a:r>
            <a:r>
              <a:rPr lang="en-US" altLang="zh-CN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SPS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学术交流会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80572" y="1800001"/>
            <a:ext cx="8084458" cy="435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zh-CN" altLang="en-US" sz="4000" b="1" dirty="0">
                <a:solidFill>
                  <a:srgbClr val="FF0000"/>
                </a:solidFill>
              </a:rPr>
              <a:t>一种新型紧凑固态脉冲驱动源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研究</a:t>
            </a:r>
            <a:endParaRPr kumimoji="0" lang="zh-CN" altLang="en-US" sz="2800" b="1" dirty="0">
              <a:solidFill>
                <a:srgbClr val="FF0000"/>
              </a:solidFill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kumimoji="0" lang="zh-CN" altLang="en-US" sz="2400" b="1" u="sng" dirty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高景</a:t>
            </a:r>
            <a:r>
              <a:rPr kumimoji="0" lang="zh-CN" altLang="en-US" sz="2400" b="1" u="sng" dirty="0" smtClean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明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，杨汉武，</a:t>
            </a:r>
            <a:r>
              <a:rPr lang="zh-CN" altLang="en-US" sz="2400" b="1" dirty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李嵩，晏龙波，刘啸</a:t>
            </a:r>
            <a:r>
              <a:rPr lang="zh-CN" altLang="en-US" sz="2400" b="1" dirty="0" smtClean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endParaRPr lang="en-US" altLang="zh-CN" sz="2400" b="1" dirty="0" smtClean="0">
              <a:solidFill>
                <a:srgbClr val="0033CC"/>
              </a:solidFill>
              <a:latin typeface="楷体_GB2312" pitchFamily="49" charset="-122"/>
              <a:ea typeface="楷体_GB2312" pitchFamily="49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彭伟</a:t>
            </a:r>
            <a:r>
              <a:rPr lang="zh-CN" altLang="en-US" sz="2400" b="1" dirty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，金尚东，钱宝良，</a:t>
            </a:r>
            <a:r>
              <a:rPr lang="zh-CN" altLang="en-US" sz="2400" b="1" dirty="0" smtClean="0">
                <a:solidFill>
                  <a:srgbClr val="0033CC"/>
                </a:solidFill>
                <a:latin typeface="楷体_GB2312" pitchFamily="49" charset="-122"/>
                <a:ea typeface="楷体_GB2312" pitchFamily="49" charset="-122"/>
              </a:rPr>
              <a:t>袁成卫</a:t>
            </a:r>
            <a:endParaRPr kumimoji="0" lang="zh-CN" altLang="en-US" sz="2400" b="1" dirty="0">
              <a:solidFill>
                <a:srgbClr val="0033CC"/>
              </a:solidFill>
              <a:latin typeface="楷体_GB2312" pitchFamily="49" charset="-122"/>
              <a:ea typeface="楷体_GB2312" pitchFamily="49" charset="-122"/>
            </a:endParaRPr>
          </a:p>
          <a:p>
            <a:pPr algn="ctr">
              <a:spcBef>
                <a:spcPts val="600"/>
              </a:spcBef>
              <a:buFont typeface="Wingdings" pitchFamily="2" charset="2"/>
              <a:buNone/>
            </a:pPr>
            <a:r>
              <a:rPr kumimoji="0" lang="zh-CN" altLang="en-US" sz="3200" b="1" dirty="0">
                <a:latin typeface="楷体_GB2312" pitchFamily="49" charset="-122"/>
                <a:ea typeface="楷体_GB2312" pitchFamily="49" charset="-122"/>
              </a:rPr>
              <a:t>国防科技</a:t>
            </a:r>
            <a:r>
              <a:rPr kumimoji="0" lang="zh-CN" altLang="en-US" sz="3200" b="1" dirty="0" smtClean="0">
                <a:latin typeface="楷体_GB2312" pitchFamily="49" charset="-122"/>
                <a:ea typeface="楷体_GB2312" pitchFamily="49" charset="-122"/>
              </a:rPr>
              <a:t>大学前沿交叉学科学院</a:t>
            </a:r>
            <a:endParaRPr kumimoji="0"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algn="ctr">
              <a:spcBef>
                <a:spcPts val="600"/>
              </a:spcBef>
              <a:buFont typeface="Wingdings" pitchFamily="2" charset="2"/>
              <a:buNone/>
            </a:pPr>
            <a:r>
              <a:rPr kumimoji="0" lang="zh-CN" altLang="en-US" sz="3200" b="1" dirty="0">
                <a:latin typeface="楷体_GB2312" pitchFamily="49" charset="-122"/>
                <a:ea typeface="楷体_GB2312" pitchFamily="49" charset="-122"/>
              </a:rPr>
              <a:t>高功率微波技术研究所</a:t>
            </a:r>
          </a:p>
          <a:p>
            <a:pPr algn="ctr">
              <a:spcBef>
                <a:spcPts val="600"/>
              </a:spcBef>
              <a:buFont typeface="Wingdings" pitchFamily="2" charset="2"/>
              <a:buNone/>
            </a:pPr>
            <a:r>
              <a:rPr kumimoji="0" lang="zh-CN" altLang="en-US" sz="3200" b="1" dirty="0" smtClean="0">
                <a:latin typeface="楷体_GB2312" pitchFamily="49" charset="-122"/>
                <a:ea typeface="楷体_GB2312" pitchFamily="49" charset="-122"/>
              </a:rPr>
              <a:t>重庆 </a:t>
            </a:r>
            <a:r>
              <a:rPr kumimoji="0" lang="en-US" altLang="zh-CN" sz="3200" b="1" dirty="0">
                <a:latin typeface="Times New Roman"/>
                <a:ea typeface="楷体_GB2312" pitchFamily="49" charset="-122"/>
              </a:rPr>
              <a:t>·</a:t>
            </a:r>
            <a:r>
              <a:rPr kumimoji="0" lang="en-US" altLang="zh-CN" sz="3200" b="1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0" lang="en-US" altLang="zh-CN" sz="3200" b="1" dirty="0" smtClean="0">
                <a:latin typeface="楷体_GB2312" pitchFamily="49" charset="-122"/>
                <a:ea typeface="楷体_GB2312" pitchFamily="49" charset="-122"/>
              </a:rPr>
              <a:t>2021</a:t>
            </a:r>
            <a:r>
              <a:rPr kumimoji="0" lang="zh-CN" altLang="en-US" sz="3200" b="1" dirty="0" smtClean="0">
                <a:latin typeface="楷体_GB2312" pitchFamily="49" charset="-122"/>
                <a:ea typeface="楷体_GB2312" pitchFamily="49" charset="-122"/>
              </a:rPr>
              <a:t>年</a:t>
            </a:r>
            <a:r>
              <a:rPr kumimoji="0" lang="en-US" altLang="zh-CN" sz="3200" b="1" dirty="0" smtClean="0">
                <a:latin typeface="楷体_GB2312" pitchFamily="49" charset="-122"/>
                <a:ea typeface="楷体_GB2312" pitchFamily="49" charset="-122"/>
              </a:rPr>
              <a:t>10</a:t>
            </a:r>
            <a:r>
              <a:rPr kumimoji="0" lang="zh-CN" altLang="en-US" sz="3200" b="1" dirty="0" smtClean="0">
                <a:latin typeface="楷体_GB2312" pitchFamily="49" charset="-122"/>
                <a:ea typeface="楷体_GB2312" pitchFamily="49" charset="-122"/>
              </a:rPr>
              <a:t>月</a:t>
            </a:r>
            <a:r>
              <a:rPr kumimoji="0" lang="zh-CN" altLang="en-US" sz="3200" b="1" dirty="0" smtClean="0"/>
              <a:t> </a:t>
            </a:r>
            <a:endParaRPr kumimoji="0"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6241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536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二、系统方案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SMART-2G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电路模拟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6" t="20383" r="29146" b="52863"/>
          <a:stretch>
            <a:fillRect/>
          </a:stretch>
        </p:blipFill>
        <p:spPr bwMode="auto">
          <a:xfrm>
            <a:off x="1032722" y="2569975"/>
            <a:ext cx="7112479" cy="19327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3"/>
          <p:cNvSpPr txBox="1">
            <a:spLocks noChangeArrowheads="1"/>
          </p:cNvSpPr>
          <p:nvPr/>
        </p:nvSpPr>
        <p:spPr>
          <a:xfrm>
            <a:off x="900000" y="1394542"/>
            <a:ext cx="8244000" cy="13021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继承和发展已有技术，更新百纳秒尺度的脉冲调制技术</a:t>
            </a:r>
            <a:endParaRPr lang="en-US" altLang="zh-CN" sz="2400" dirty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用户定义串</a:t>
            </a: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/</a:t>
            </a: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并联型磁开关模型，应用于全电路模型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电路模拟结果：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2.1GW/160ns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</p:txBody>
      </p:sp>
      <p:pic>
        <p:nvPicPr>
          <p:cNvPr id="5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74" y="4294625"/>
            <a:ext cx="3648075" cy="2532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11" y="4294625"/>
            <a:ext cx="3641725" cy="2532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2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5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三、关键技术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63264" y="777875"/>
            <a:ext cx="5190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初级开关</a:t>
            </a: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环形晶闸管组件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7" t="7228" r="6627" b="4083"/>
          <a:stretch>
            <a:fillRect/>
          </a:stretch>
        </p:blipFill>
        <p:spPr bwMode="auto">
          <a:xfrm>
            <a:off x="5917748" y="1698173"/>
            <a:ext cx="3024000" cy="2284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900000" y="1394541"/>
            <a:ext cx="5709558" cy="201631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储能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元件与初级开关紧凑化结构</a:t>
            </a: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静态测试，耐压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30kV/1mins</a:t>
            </a:r>
            <a:endParaRPr lang="zh-CN" altLang="en-US" sz="2400" dirty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动态测试：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30kV/10μs</a:t>
            </a:r>
            <a:endParaRPr lang="zh-CN" altLang="en-US" sz="2400" dirty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与直线型组件性能基本一致</a:t>
            </a:r>
          </a:p>
        </p:txBody>
      </p:sp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t="1822" r="1410" b="1822"/>
          <a:stretch>
            <a:fillRect/>
          </a:stretch>
        </p:blipFill>
        <p:spPr bwMode="auto">
          <a:xfrm>
            <a:off x="3156588" y="3882565"/>
            <a:ext cx="3104967" cy="239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" t="7269" r="5348" b="2969"/>
          <a:stretch>
            <a:fillRect/>
          </a:stretch>
        </p:blipFill>
        <p:spPr bwMode="auto">
          <a:xfrm>
            <a:off x="5960356" y="3882565"/>
            <a:ext cx="3024000" cy="239519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362983" y="3886809"/>
            <a:ext cx="2721768" cy="2323497"/>
            <a:chOff x="1175765" y="3886810"/>
            <a:chExt cx="2446003" cy="2088084"/>
          </a:xfrm>
        </p:grpSpPr>
        <p:pic>
          <p:nvPicPr>
            <p:cNvPr id="13" name="图片 7" descr="IMG_20171208_15183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42"/>
            <a:stretch/>
          </p:blipFill>
          <p:spPr bwMode="auto">
            <a:xfrm>
              <a:off x="1175765" y="3886810"/>
              <a:ext cx="2446003" cy="2088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83" name="Picture 11" descr="说明: 初级回路-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6" t="2809" b="1686"/>
            <a:stretch>
              <a:fillRect/>
            </a:stretch>
          </p:blipFill>
          <p:spPr bwMode="auto">
            <a:xfrm>
              <a:off x="1175765" y="4979345"/>
              <a:ext cx="967683" cy="99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106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并联型磁开关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900000" y="1394541"/>
            <a:ext cx="5709558" cy="27771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实现脉冲压缩和电压提升双重功能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测试不同绕组结构的影响规律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缩比测试匝数比</a:t>
            </a: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6:6</a:t>
            </a:r>
            <a:endParaRPr lang="zh-CN" altLang="en-US" sz="2400" dirty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XF2</a:t>
            </a: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应用匝数比</a:t>
            </a: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2:4</a:t>
            </a: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XF2</a:t>
            </a: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八组绕组并联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828" y="2627075"/>
            <a:ext cx="216535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94" y="2368313"/>
            <a:ext cx="2605088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127492"/>
              </p:ext>
            </p:extLst>
          </p:nvPr>
        </p:nvGraphicFramePr>
        <p:xfrm>
          <a:off x="4904238" y="4499429"/>
          <a:ext cx="4186923" cy="1567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247"/>
                <a:gridCol w="837247"/>
                <a:gridCol w="837247"/>
                <a:gridCol w="837247"/>
                <a:gridCol w="837935"/>
              </a:tblGrid>
              <a:tr h="26188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状态</a:t>
                      </a:r>
                      <a:r>
                        <a:rPr lang="en-US" sz="1200" kern="100" dirty="0">
                          <a:effectLst/>
                        </a:rPr>
                        <a:t>1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状态</a:t>
                      </a:r>
                      <a:r>
                        <a:rPr lang="en-US" sz="1200" kern="100">
                          <a:effectLst/>
                        </a:rPr>
                        <a:t>2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状态</a:t>
                      </a:r>
                      <a:r>
                        <a:rPr lang="en-US" sz="1200" kern="100">
                          <a:effectLst/>
                        </a:rPr>
                        <a:t>3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状态</a:t>
                      </a:r>
                      <a:r>
                        <a:rPr lang="en-US" sz="1200" kern="100">
                          <a:effectLst/>
                        </a:rPr>
                        <a:t>4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  <a:tr h="25091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effectLst/>
                        </a:rPr>
                        <a:t>绕组电感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95.5μH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95.9μH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96.1μH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96.1μH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  <a:tr h="27660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回路漏感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9.95μH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23.8μH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34.35μH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39μH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  <a:tr h="264033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耦合系数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0.946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0.867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0.802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0.771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  <a:tr h="21374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脉冲宽度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7.3μs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6.88μs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6.87μs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6.81μs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  <a:tr h="30036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饱和电感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5.399μH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4.796μH</a:t>
                      </a:r>
                      <a:endParaRPr lang="zh-CN" sz="12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4.782μH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4.699μH</a:t>
                      </a:r>
                      <a:endParaRPr lang="zh-CN" sz="12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3316" name="Picture 4" descr="TF2-12-A-2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8" r="19789"/>
          <a:stretch>
            <a:fillRect/>
          </a:stretch>
        </p:blipFill>
        <p:spPr bwMode="auto">
          <a:xfrm>
            <a:off x="320901" y="4400099"/>
            <a:ext cx="2105025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51" y="4400099"/>
            <a:ext cx="2587625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622321" y="162235"/>
            <a:ext cx="25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三、关键技术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674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F-C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5" t="6670" r="6873" b="9541"/>
          <a:stretch>
            <a:fillRect/>
          </a:stretch>
        </p:blipFill>
        <p:spPr bwMode="auto">
          <a:xfrm rot="10800000">
            <a:off x="3995030" y="4858886"/>
            <a:ext cx="1808525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7" t="7265" r="9514" b="13011"/>
          <a:stretch>
            <a:fillRect/>
          </a:stretch>
        </p:blipFill>
        <p:spPr bwMode="auto">
          <a:xfrm>
            <a:off x="2788099" y="3172222"/>
            <a:ext cx="3590925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33" y="4911065"/>
            <a:ext cx="3300639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899999" y="1394541"/>
            <a:ext cx="7692458" cy="201631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闭环磁芯式脉冲变压器</a:t>
            </a:r>
            <a:endParaRPr lang="en-US" altLang="zh-CN" sz="2400" dirty="0" smtClean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自耦结构，变比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1:4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，采用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4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块铁基非晶磁芯</a:t>
            </a: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输入阻抗约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2 Ω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，负载</a:t>
            </a:r>
            <a:r>
              <a:rPr lang="en-US" altLang="zh-CN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50Ω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，脉冲响应约</a:t>
            </a:r>
            <a:r>
              <a:rPr lang="en-US" altLang="zh-CN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35ns</a:t>
            </a:r>
            <a:endParaRPr lang="zh-CN" altLang="en-US" sz="2400" dirty="0">
              <a:latin typeface="Arial" pitchFamily="34" charset="0"/>
              <a:ea typeface="黑体" pitchFamily="2" charset="-122"/>
              <a:cs typeface="Arial" pitchFamily="34" charset="0"/>
            </a:endParaRPr>
          </a:p>
          <a:p>
            <a:pPr marL="342900" lvl="1" indent="-342900" eaLnBrk="1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Arial" pitchFamily="34" charset="0"/>
                <a:ea typeface="黑体" pitchFamily="2" charset="-122"/>
                <a:cs typeface="Arial" pitchFamily="34" charset="0"/>
              </a:rPr>
              <a:t>实际装置中，变压器</a:t>
            </a:r>
            <a:r>
              <a:rPr lang="zh-CN" altLang="en-US" sz="2400" dirty="0">
                <a:latin typeface="Arial" pitchFamily="34" charset="0"/>
                <a:ea typeface="黑体" pitchFamily="2" charset="-122"/>
                <a:cs typeface="Arial" pitchFamily="34" charset="0"/>
              </a:rPr>
              <a:t>原边绕组同时作为充电电感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快速脉冲变压器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22321" y="162235"/>
            <a:ext cx="25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三、关键技术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129" y="4756626"/>
            <a:ext cx="3006615" cy="21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3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36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四、实验结果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41" y="2484637"/>
            <a:ext cx="8180412" cy="4294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99998" y="1394541"/>
            <a:ext cx="8244002" cy="201631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基于半导体开关和磁开关实现固态化高</a:t>
            </a:r>
            <a:r>
              <a:rPr lang="zh-CN" altLang="en-US" sz="2400" dirty="0">
                <a:latin typeface="黑体" pitchFamily="2" charset="-122"/>
                <a:ea typeface="黑体" pitchFamily="2" charset="-122"/>
                <a:cs typeface="Times New Roman" pitchFamily="18" charset="0"/>
              </a:rPr>
              <a:t>功率长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脉冲调制</a:t>
            </a:r>
            <a:endParaRPr lang="en-US" altLang="zh-CN" sz="2400" dirty="0">
              <a:latin typeface="黑体" pitchFamily="2" charset="-122"/>
              <a:ea typeface="黑体" pitchFamily="2" charset="-122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黑体" pitchFamily="2" charset="-122"/>
                <a:ea typeface="黑体" pitchFamily="2" charset="-122"/>
                <a:cs typeface="Times New Roman" pitchFamily="18" charset="0"/>
              </a:rPr>
              <a:t>全系统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  <a:cs typeface="Times New Roman" pitchFamily="18" charset="0"/>
              </a:rPr>
              <a:t>实现了紧凑化结构，体积约</a:t>
            </a:r>
            <a:r>
              <a:rPr lang="en-US" altLang="zh-CN" sz="24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0.5m</a:t>
            </a:r>
            <a:r>
              <a:rPr lang="en-US" altLang="zh-CN" sz="2400" baseline="30000" dirty="0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</a:t>
            </a:r>
            <a:endParaRPr lang="en-US" altLang="zh-CN" sz="2400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SMART-2G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实验装置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065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900001" y="1394542"/>
            <a:ext cx="7924686" cy="13021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技术指标：</a:t>
            </a:r>
            <a:r>
              <a:rPr lang="en-US" altLang="zh-CN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350kV/5.8kA/150ns/50ns</a:t>
            </a: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，重频</a:t>
            </a:r>
            <a:r>
              <a:rPr lang="en-US" altLang="zh-CN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30Hz</a:t>
            </a:r>
          </a:p>
          <a:p>
            <a:pPr marL="342900" lvl="1" indent="-34290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峰值功率体积比为</a:t>
            </a:r>
            <a:r>
              <a:rPr lang="en-US" altLang="zh-CN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4MW/L</a:t>
            </a: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，平均功率体积比为</a:t>
            </a:r>
            <a:r>
              <a:rPr lang="en-US" altLang="zh-CN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18W/L</a:t>
            </a:r>
          </a:p>
          <a:p>
            <a:pPr marL="342900" lvl="1" indent="-342900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该装置抗短路能力较强，所得结果为</a:t>
            </a:r>
            <a:r>
              <a:rPr lang="en-US" altLang="zh-CN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GW</a:t>
            </a:r>
            <a:r>
              <a:rPr lang="zh-CN" altLang="en-US" sz="2400" dirty="0"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级紧凑固态脉冲驱动源和相关应用技术发展提供支撑</a:t>
            </a:r>
            <a:endParaRPr lang="en-US" altLang="zh-CN" sz="2400" dirty="0"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SMART-2G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实验测试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106" y="3350685"/>
            <a:ext cx="4745961" cy="329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22321" y="162235"/>
            <a:ext cx="236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四、实验结果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4496454" y="3193144"/>
            <a:ext cx="4195449" cy="3239999"/>
            <a:chOff x="3804557" y="2554515"/>
            <a:chExt cx="6386286" cy="4931906"/>
          </a:xfrm>
        </p:grpSpPr>
        <p:pic>
          <p:nvPicPr>
            <p:cNvPr id="13314" name="Picture 2" descr="F:\Temp\Data-YLB\20211009\5\Untitled.gif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4557" y="2696706"/>
              <a:ext cx="6386286" cy="4789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3804557" y="2554515"/>
              <a:ext cx="6386285" cy="4354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61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528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五、总结思考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668202" y="1334790"/>
            <a:ext cx="8247198" cy="505149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瞄准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HPM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应用需求，大力发展紧凑型固态化高功率长脉冲驱动源技术，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进一步提高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稳定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可靠性和运行时间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，以及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平均功率体积比，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实现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模块化、通用化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和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智能化</a:t>
            </a:r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紧凑型固态化高功率长脉冲驱动源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系统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复杂，技术难度高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，持续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探索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新型材料、器件及脉冲调制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方法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，优化系统方案；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联合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优势单位，协同攻关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，推动技术快速</a:t>
            </a: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发展</a:t>
            </a:r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8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持续发展固态化脉冲功率技术，大幅度提高重复频率，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丰富技术指标体系，拓展应用</a:t>
            </a:r>
            <a:endParaRPr lang="zh-CN" altLang="en-US" sz="2800" dirty="0">
              <a:solidFill>
                <a:srgbClr val="FF0000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14"/>
          <p:cNvSpPr txBox="1">
            <a:spLocks noChangeArrowheads="1"/>
          </p:cNvSpPr>
          <p:nvPr/>
        </p:nvSpPr>
        <p:spPr bwMode="auto">
          <a:xfrm>
            <a:off x="1799771" y="2251102"/>
            <a:ext cx="571862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defRPr/>
            </a:pPr>
            <a:r>
              <a:rPr lang="zh-CN" alt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谢　谢！</a:t>
            </a:r>
            <a:endParaRPr lang="en-US" altLang="zh-CN" sz="4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 eaLnBrk="0" hangingPunct="0">
              <a:lnSpc>
                <a:spcPct val="150000"/>
              </a:lnSpc>
              <a:defRPr/>
            </a:pPr>
            <a:r>
              <a:rPr lang="zh-CN" alt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请批评指正！</a:t>
            </a:r>
            <a:endParaRPr lang="en-US" altLang="zh-CN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2321" y="162235"/>
            <a:ext cx="7042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第七届</a:t>
            </a:r>
            <a:r>
              <a:rPr lang="en-US" altLang="zh-CN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CPPC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暨第八届</a:t>
            </a:r>
            <a:r>
              <a:rPr lang="en-US" altLang="zh-CN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SPS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学术交流会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5959" y="2279036"/>
            <a:ext cx="47784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3200" b="1" dirty="0" smtClean="0">
                <a:solidFill>
                  <a:srgbClr val="171CF5"/>
                </a:solidFill>
                <a:latin typeface="黑体" pitchFamily="2" charset="-122"/>
              </a:rPr>
              <a:t>一、研究背景</a:t>
            </a:r>
            <a:endParaRPr lang="en-US" altLang="zh-CN" sz="3200" b="1" dirty="0" smtClean="0">
              <a:solidFill>
                <a:srgbClr val="171CF5"/>
              </a:solidFill>
              <a:latin typeface="黑体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3200" b="1" dirty="0" smtClean="0">
                <a:solidFill>
                  <a:srgbClr val="171CF5"/>
                </a:solidFill>
                <a:latin typeface="黑体" pitchFamily="2" charset="-122"/>
              </a:rPr>
              <a:t>二、系统方案</a:t>
            </a:r>
            <a:endParaRPr lang="en-US" altLang="zh-CN" sz="3200" b="1" dirty="0" smtClean="0">
              <a:solidFill>
                <a:srgbClr val="171CF5"/>
              </a:solidFill>
              <a:latin typeface="黑体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3200" b="1" dirty="0" smtClean="0">
                <a:solidFill>
                  <a:srgbClr val="171CF5"/>
                </a:solidFill>
                <a:latin typeface="黑体" pitchFamily="2" charset="-122"/>
              </a:rPr>
              <a:t>三、关键技术</a:t>
            </a:r>
            <a:endParaRPr lang="en-US" altLang="zh-CN" sz="3200" b="1" dirty="0" smtClean="0">
              <a:solidFill>
                <a:srgbClr val="171CF5"/>
              </a:solidFill>
              <a:latin typeface="黑体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3200" b="1" dirty="0" smtClean="0">
                <a:solidFill>
                  <a:srgbClr val="171CF5"/>
                </a:solidFill>
                <a:latin typeface="黑体" pitchFamily="2" charset="-122"/>
              </a:rPr>
              <a:t>四、实验结果</a:t>
            </a:r>
            <a:endParaRPr lang="en-US" altLang="zh-CN" sz="3200" b="1" dirty="0" smtClean="0">
              <a:solidFill>
                <a:srgbClr val="171CF5"/>
              </a:solidFill>
              <a:latin typeface="黑体" pitchFamily="2" charset="-122"/>
            </a:endParaRPr>
          </a:p>
          <a:p>
            <a:pPr>
              <a:spcBef>
                <a:spcPts val="600"/>
              </a:spcBef>
            </a:pPr>
            <a:r>
              <a:rPr lang="zh-CN" altLang="en-US" sz="3200" b="1" dirty="0" smtClean="0">
                <a:solidFill>
                  <a:srgbClr val="171CF5"/>
                </a:solidFill>
                <a:latin typeface="黑体" pitchFamily="2" charset="-122"/>
              </a:rPr>
              <a:t>五</a:t>
            </a:r>
            <a:r>
              <a:rPr lang="zh-CN" altLang="en-US" sz="3200" b="1">
                <a:solidFill>
                  <a:srgbClr val="171CF5"/>
                </a:solidFill>
                <a:latin typeface="黑体" pitchFamily="2" charset="-122"/>
              </a:rPr>
              <a:t>、</a:t>
            </a:r>
            <a:r>
              <a:rPr lang="zh-CN" altLang="en-US" sz="3200" b="1" smtClean="0">
                <a:solidFill>
                  <a:srgbClr val="171CF5"/>
                </a:solidFill>
                <a:latin typeface="黑体" pitchFamily="2" charset="-122"/>
              </a:rPr>
              <a:t>总结思考</a:t>
            </a:r>
            <a:endParaRPr lang="zh-CN" altLang="en-US" sz="3200" b="1" dirty="0">
              <a:solidFill>
                <a:srgbClr val="171CF5"/>
              </a:solidFill>
              <a:latin typeface="黑体" pitchFamily="2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8121" y="1399765"/>
            <a:ext cx="33878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</a:rPr>
              <a:t>主要内容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58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544513" y="1447800"/>
            <a:ext cx="8236880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66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fontAlgn="base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algn="l" fontAlgn="base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algn="l" fontAlgn="base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algn="l" fontAlgn="base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algn="l" fontAlgn="base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kumimoji="0" lang="zh-CN" altLang="en-US" b="1" dirty="0" smtClean="0">
                <a:solidFill>
                  <a:schemeClr val="bg1"/>
                </a:solidFill>
              </a:rPr>
              <a:t>　</a:t>
            </a:r>
            <a:r>
              <a:rPr kumimoji="0" lang="zh-CN" altLang="en-US" b="1" dirty="0">
                <a:solidFill>
                  <a:srgbClr val="171CF5"/>
                </a:solidFill>
                <a:latin typeface="黑体" pitchFamily="49" charset="-122"/>
                <a:ea typeface="黑体" pitchFamily="49" charset="-122"/>
              </a:rPr>
              <a:t>　</a:t>
            </a:r>
            <a:r>
              <a:rPr kumimoji="0" lang="zh-CN" altLang="en-US" b="1" dirty="0">
                <a:solidFill>
                  <a:srgbClr val="171CF5"/>
                </a:solidFill>
                <a:latin typeface="黑体" pitchFamily="49" charset="-122"/>
                <a:ea typeface="黑体" pitchFamily="49" charset="-122"/>
              </a:rPr>
              <a:t>脉冲功率第五次技术</a:t>
            </a:r>
            <a:r>
              <a:rPr kumimoji="0" lang="zh-CN" altLang="en-US" b="1" dirty="0" smtClean="0">
                <a:solidFill>
                  <a:srgbClr val="171CF5"/>
                </a:solidFill>
                <a:latin typeface="黑体" pitchFamily="49" charset="-122"/>
                <a:ea typeface="黑体" pitchFamily="49" charset="-122"/>
              </a:rPr>
              <a:t>变革是重复频率</a:t>
            </a:r>
            <a:r>
              <a:rPr kumimoji="0" lang="zh-CN" altLang="en-US" b="1" dirty="0">
                <a:solidFill>
                  <a:srgbClr val="171CF5"/>
                </a:solidFill>
                <a:latin typeface="黑体" pitchFamily="49" charset="-122"/>
                <a:ea typeface="黑体" pitchFamily="49" charset="-122"/>
              </a:rPr>
              <a:t>技术，同时追求高峰值功率和高平均功率，</a:t>
            </a:r>
            <a:r>
              <a:rPr kumimoji="0" lang="zh-CN" altLang="en-US" b="1" dirty="0" smtClean="0">
                <a:solidFill>
                  <a:srgbClr val="171CF5"/>
                </a:solidFill>
                <a:latin typeface="黑体" pitchFamily="49" charset="-122"/>
                <a:ea typeface="黑体" pitchFamily="49" charset="-122"/>
              </a:rPr>
              <a:t>提高系统综合性能</a:t>
            </a:r>
            <a:endParaRPr kumimoji="0" lang="zh-CN" altLang="en-US" b="1" dirty="0">
              <a:solidFill>
                <a:srgbClr val="171CF5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固态脉冲功率技术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1393825" y="2627313"/>
            <a:ext cx="3709988" cy="228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fontAlgn="base">
              <a:spcBef>
                <a:spcPts val="600"/>
              </a:spcBef>
              <a:spcAft>
                <a:spcPts val="0"/>
              </a:spcAft>
              <a:buClrTx/>
              <a:buFontTx/>
              <a:buNone/>
            </a:pPr>
            <a:r>
              <a:rPr lang="en-US" altLang="zh-CN" sz="2400" dirty="0">
                <a:latin typeface="黑体" pitchFamily="49" charset="-122"/>
              </a:rPr>
              <a:t>   </a:t>
            </a:r>
            <a:r>
              <a:rPr lang="zh-CN" altLang="en-US" sz="2400" dirty="0" smtClean="0">
                <a:latin typeface="黑体" pitchFamily="49" charset="-122"/>
              </a:rPr>
              <a:t>峰值功率</a:t>
            </a:r>
            <a:endParaRPr lang="en-US" altLang="zh-CN" sz="2400" dirty="0" smtClean="0">
              <a:latin typeface="黑体" pitchFamily="49" charset="-122"/>
            </a:endParaRPr>
          </a:p>
          <a:p>
            <a:pPr algn="l" fontAlgn="base">
              <a:spcBef>
                <a:spcPts val="600"/>
              </a:spcBef>
              <a:spcAft>
                <a:spcPts val="0"/>
              </a:spcAft>
              <a:buClrTx/>
              <a:buFontTx/>
              <a:buNone/>
            </a:pPr>
            <a:r>
              <a:rPr lang="en-US" altLang="zh-CN" sz="2400" dirty="0">
                <a:latin typeface="黑体" pitchFamily="49" charset="-122"/>
              </a:rPr>
              <a:t> </a:t>
            </a:r>
            <a:r>
              <a:rPr lang="en-US" altLang="zh-CN" sz="2400" dirty="0" smtClean="0">
                <a:latin typeface="黑体" pitchFamily="49" charset="-122"/>
              </a:rPr>
              <a:t>  </a:t>
            </a:r>
            <a:r>
              <a:rPr lang="zh-CN" altLang="en-US" sz="2400" dirty="0" smtClean="0">
                <a:latin typeface="黑体" pitchFamily="49" charset="-122"/>
              </a:rPr>
              <a:t>重复</a:t>
            </a:r>
            <a:r>
              <a:rPr lang="zh-CN" altLang="en-US" sz="2400" dirty="0">
                <a:latin typeface="黑体" pitchFamily="49" charset="-122"/>
              </a:rPr>
              <a:t>频率</a:t>
            </a:r>
          </a:p>
          <a:p>
            <a:pPr algn="l" fontAlgn="base">
              <a:spcBef>
                <a:spcPts val="600"/>
              </a:spcBef>
              <a:spcAft>
                <a:spcPts val="0"/>
              </a:spcAft>
              <a:buClrTx/>
              <a:buFontTx/>
              <a:buNone/>
            </a:pPr>
            <a:r>
              <a:rPr lang="zh-CN" altLang="en-US" sz="2400" dirty="0">
                <a:latin typeface="黑体" pitchFamily="49" charset="-122"/>
              </a:rPr>
              <a:t>   平均功率</a:t>
            </a:r>
          </a:p>
          <a:p>
            <a:pPr algn="l" fontAlgn="base">
              <a:spcBef>
                <a:spcPts val="600"/>
              </a:spcBef>
              <a:spcAft>
                <a:spcPts val="0"/>
              </a:spcAft>
              <a:buClrTx/>
              <a:buFontTx/>
              <a:buNone/>
            </a:pPr>
            <a:r>
              <a:rPr lang="zh-CN" altLang="en-US" sz="2400" dirty="0">
                <a:latin typeface="黑体" pitchFamily="49" charset="-122"/>
              </a:rPr>
              <a:t>   使用寿命</a:t>
            </a:r>
          </a:p>
          <a:p>
            <a:pPr algn="l" fontAlgn="base">
              <a:lnSpc>
                <a:spcPct val="120000"/>
              </a:lnSpc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zh-CN" altLang="en-US" sz="2400" dirty="0">
                <a:solidFill>
                  <a:srgbClr val="FFFF66"/>
                </a:solidFill>
                <a:latin typeface="黑体" pitchFamily="49" charset="-122"/>
              </a:rPr>
              <a:t>　</a:t>
            </a: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4454525" y="2601913"/>
            <a:ext cx="37099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altLang="zh-CN" sz="2400" dirty="0">
                <a:latin typeface="黑体" pitchFamily="49" charset="-122"/>
              </a:rPr>
              <a:t>   </a:t>
            </a:r>
            <a:r>
              <a:rPr lang="zh-CN" altLang="en-US" sz="2400" dirty="0">
                <a:latin typeface="黑体" pitchFamily="49" charset="-122"/>
              </a:rPr>
              <a:t>稳定可靠性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CN" altLang="en-US" sz="2400" dirty="0">
                <a:latin typeface="黑体" pitchFamily="49" charset="-122"/>
              </a:rPr>
              <a:t>   </a:t>
            </a:r>
            <a:r>
              <a:rPr lang="zh-CN" altLang="en-US" sz="2400" dirty="0" smtClean="0">
                <a:latin typeface="黑体" pitchFamily="49" charset="-122"/>
              </a:rPr>
              <a:t>重复一致性</a:t>
            </a:r>
            <a:endParaRPr lang="en-US" altLang="zh-CN" sz="2400" dirty="0" smtClean="0">
              <a:latin typeface="黑体" pitchFamily="49" charset="-122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CN" altLang="en-US" sz="2400" dirty="0" smtClean="0">
                <a:latin typeface="黑体" pitchFamily="49" charset="-122"/>
              </a:rPr>
              <a:t>   环境适应性</a:t>
            </a:r>
            <a:endParaRPr lang="zh-CN" altLang="en-US" sz="2400" dirty="0">
              <a:latin typeface="黑体" pitchFamily="49" charset="-122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CN" altLang="en-US" sz="2400" dirty="0" smtClean="0">
                <a:latin typeface="黑体" pitchFamily="49" charset="-122"/>
              </a:rPr>
              <a:t>   系统维护性</a:t>
            </a:r>
            <a:endParaRPr lang="zh-CN" altLang="en-US" sz="2400" dirty="0">
              <a:latin typeface="黑体" pitchFamily="49" charset="-122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CN" altLang="en-US" sz="2400" dirty="0">
                <a:latin typeface="黑体" pitchFamily="49" charset="-122"/>
              </a:rPr>
              <a:t>   </a:t>
            </a:r>
            <a:endParaRPr lang="en-US" altLang="zh-CN" sz="2400" dirty="0">
              <a:latin typeface="黑体" pitchFamily="49" charset="-122"/>
            </a:endParaRP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4203700" y="2708274"/>
            <a:ext cx="0" cy="172800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639763" y="4612363"/>
            <a:ext cx="8272008" cy="161582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200" b="1">
                <a:solidFill>
                  <a:srgbClr val="171CF5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defRPr>
            </a:lvl1pPr>
          </a:lstStyle>
          <a:p>
            <a:r>
              <a:rPr lang="zh-CN" altLang="en-US" dirty="0"/>
              <a:t>　　</a:t>
            </a:r>
            <a:r>
              <a:rPr lang="zh-CN" altLang="en-US" dirty="0">
                <a:solidFill>
                  <a:srgbClr val="FF0000"/>
                </a:solidFill>
              </a:rPr>
              <a:t>固态化</a:t>
            </a:r>
            <a:r>
              <a:rPr lang="zh-CN" altLang="en-US" dirty="0" smtClean="0"/>
              <a:t>是一种重要</a:t>
            </a:r>
            <a:r>
              <a:rPr lang="zh-CN" altLang="en-US" dirty="0"/>
              <a:t>技术</a:t>
            </a:r>
            <a:r>
              <a:rPr lang="zh-CN" altLang="en-US" dirty="0" smtClean="0"/>
              <a:t>途径；同时，追求</a:t>
            </a:r>
            <a:r>
              <a:rPr lang="zh-CN" altLang="en-US" dirty="0" smtClean="0">
                <a:solidFill>
                  <a:srgbClr val="FF0000"/>
                </a:solidFill>
              </a:rPr>
              <a:t>紧凑化</a:t>
            </a:r>
            <a:r>
              <a:rPr lang="zh-CN" altLang="en-US" dirty="0" smtClean="0"/>
              <a:t>可以适应多种应用场景；因此，研制</a:t>
            </a:r>
            <a:r>
              <a:rPr lang="zh-CN" altLang="en-US" dirty="0"/>
              <a:t>开展</a:t>
            </a:r>
            <a:r>
              <a:rPr lang="zh-CN" altLang="en-US" dirty="0" smtClean="0">
                <a:solidFill>
                  <a:srgbClr val="FF0000"/>
                </a:solidFill>
              </a:rPr>
              <a:t>新型紧凑固态脉冲</a:t>
            </a:r>
            <a:r>
              <a:rPr lang="zh-CN" altLang="en-US" dirty="0">
                <a:solidFill>
                  <a:srgbClr val="FF0000"/>
                </a:solidFill>
              </a:rPr>
              <a:t>驱动</a:t>
            </a:r>
            <a:r>
              <a:rPr lang="zh-CN" altLang="en-US" dirty="0" smtClean="0">
                <a:solidFill>
                  <a:srgbClr val="FF0000"/>
                </a:solidFill>
              </a:rPr>
              <a:t>源</a:t>
            </a:r>
            <a:r>
              <a:rPr lang="zh-CN" altLang="en-US" dirty="0">
                <a:solidFill>
                  <a:srgbClr val="FF0000"/>
                </a:solidFill>
              </a:rPr>
              <a:t>研究</a:t>
            </a:r>
            <a:r>
              <a:rPr lang="zh-CN" altLang="en-US" dirty="0" smtClean="0"/>
              <a:t>，</a:t>
            </a:r>
            <a:r>
              <a:rPr lang="zh-CN" altLang="en-US" dirty="0"/>
              <a:t>产生近方波脉冲输出，具有重要</a:t>
            </a:r>
            <a:r>
              <a:rPr lang="zh-CN" altLang="en-US" dirty="0" smtClean="0"/>
              <a:t>意义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88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663263" y="777875"/>
            <a:ext cx="4290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高功率固态化主要限制因素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767071" y="1239540"/>
            <a:ext cx="8275942" cy="56184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</a:t>
            </a:r>
            <a:r>
              <a:rPr lang="zh-CN" altLang="en-US" sz="2400" dirty="0">
                <a:solidFill>
                  <a:srgbClr val="171CF5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开关</a:t>
            </a:r>
          </a:p>
          <a:p>
            <a:pPr>
              <a:spcBef>
                <a:spcPts val="60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固态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开关工作电压、功率容量和功率压缩比有限。需要合理分配功率压缩比，综合使用不同类型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开关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</a:t>
            </a:r>
            <a:r>
              <a:rPr lang="zh-CN" altLang="en-US" sz="2400" dirty="0">
                <a:solidFill>
                  <a:srgbClr val="171CF5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绝缘</a:t>
            </a:r>
            <a:endParaRPr lang="en-US" altLang="zh-CN" sz="2400" dirty="0">
              <a:solidFill>
                <a:srgbClr val="171CF5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固态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储能元件，尤其针对快速脉冲形成而言，单体绝缘等级较低。可以充分利用绝缘规律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，提高绝缘性能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</a:t>
            </a:r>
            <a:r>
              <a:rPr lang="zh-CN" altLang="en-US" sz="2400" dirty="0">
                <a:solidFill>
                  <a:srgbClr val="171CF5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调制</a:t>
            </a:r>
            <a:endParaRPr lang="en-US" altLang="zh-CN" sz="2400" dirty="0">
              <a:solidFill>
                <a:srgbClr val="171CF5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 受开关与储能元件限制，实现近方波脉冲调制是固态脉冲源的难点。需要研究新型脉冲调制方法，充分利用现有元件的性能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rgbClr val="171CF5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热</a:t>
            </a:r>
            <a:r>
              <a:rPr lang="zh-CN" altLang="en-US" sz="2400" dirty="0">
                <a:solidFill>
                  <a:srgbClr val="171CF5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管理</a:t>
            </a:r>
          </a:p>
          <a:p>
            <a:pPr>
              <a:spcBef>
                <a:spcPts val="600"/>
              </a:spcBef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　　固态器件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的损坏绝大多数情况归结于热积累。针对长时间稳定运行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，提高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系统能量效率减少无效能耗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2321" y="162235"/>
            <a:ext cx="258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40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668202" y="1334791"/>
            <a:ext cx="8247198" cy="18438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研究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主要集中于俄罗斯、美国、德国和国内优势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单位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系统方案主要包括多级压缩、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Marx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LTD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或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IVA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等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开关技术主要包括磁开关、快速半导体闭合和断路开关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峰值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/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平均功率、输出电压和脉冲能量等影响方案和成本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3263" y="777875"/>
            <a:ext cx="5088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GW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级全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固态脉冲驱动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源研究概况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2321" y="162235"/>
            <a:ext cx="258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16361" y="3352347"/>
            <a:ext cx="2936172" cy="1986679"/>
            <a:chOff x="576263" y="3857625"/>
            <a:chExt cx="3348037" cy="2365375"/>
          </a:xfrm>
        </p:grpSpPr>
        <p:pic>
          <p:nvPicPr>
            <p:cNvPr id="18" name="Picture 12" descr="S-5NS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263" y="3857625"/>
              <a:ext cx="3263900" cy="2365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21"/>
            <p:cNvGrpSpPr>
              <a:grpSpLocks/>
            </p:cNvGrpSpPr>
            <p:nvPr/>
          </p:nvGrpSpPr>
          <p:grpSpPr bwMode="auto">
            <a:xfrm>
              <a:off x="2339975" y="5222875"/>
              <a:ext cx="1584325" cy="1000125"/>
              <a:chOff x="1474" y="3290"/>
              <a:chExt cx="998" cy="630"/>
            </a:xfrm>
          </p:grpSpPr>
          <p:pic>
            <p:nvPicPr>
              <p:cNvPr id="20" name="Picture 15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4" y="3290"/>
                <a:ext cx="945" cy="6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00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1" name="Text Box 17"/>
              <p:cNvSpPr txBox="1">
                <a:spLocks noChangeArrowheads="1"/>
              </p:cNvSpPr>
              <p:nvPr/>
            </p:nvSpPr>
            <p:spPr bwMode="auto">
              <a:xfrm>
                <a:off x="2162" y="3756"/>
                <a:ext cx="310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00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en-US" altLang="zh-CN" sz="1000" dirty="0">
                    <a:solidFill>
                      <a:schemeClr val="tx1"/>
                    </a:solidFill>
                  </a:rPr>
                  <a:t>kHz</a:t>
                </a:r>
              </a:p>
            </p:txBody>
          </p:sp>
        </p:grpSp>
      </p:grp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3288719" y="3371767"/>
            <a:ext cx="2873823" cy="1995386"/>
            <a:chOff x="4986338" y="3857625"/>
            <a:chExt cx="3500437" cy="2430463"/>
          </a:xfrm>
        </p:grpSpPr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9" r="1059"/>
            <a:stretch>
              <a:fillRect/>
            </a:stretch>
          </p:blipFill>
          <p:spPr bwMode="auto">
            <a:xfrm>
              <a:off x="4986338" y="3857625"/>
              <a:ext cx="3500437" cy="236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0033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3" name="Group 20"/>
            <p:cNvGrpSpPr>
              <a:grpSpLocks/>
            </p:cNvGrpSpPr>
            <p:nvPr/>
          </p:nvGrpSpPr>
          <p:grpSpPr bwMode="auto">
            <a:xfrm>
              <a:off x="4986338" y="5205413"/>
              <a:ext cx="1601787" cy="1082675"/>
              <a:chOff x="3141" y="3279"/>
              <a:chExt cx="1009" cy="682"/>
            </a:xfrm>
          </p:grpSpPr>
          <p:pic>
            <p:nvPicPr>
              <p:cNvPr id="24" name="Picture 16"/>
              <p:cNvPicPr preferRelativeResize="0"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1" y="3279"/>
                <a:ext cx="945" cy="6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00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5" name="Text Box 19"/>
              <p:cNvSpPr txBox="1">
                <a:spLocks noChangeArrowheads="1"/>
              </p:cNvSpPr>
              <p:nvPr/>
            </p:nvSpPr>
            <p:spPr bwMode="auto">
              <a:xfrm>
                <a:off x="3614" y="3798"/>
                <a:ext cx="536" cy="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0033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en-US" altLang="zh-CN" sz="1000" dirty="0">
                    <a:solidFill>
                      <a:schemeClr val="tx1"/>
                    </a:solidFill>
                  </a:rPr>
                  <a:t>30kA/</a:t>
                </a:r>
                <a:r>
                  <a:rPr lang="en-US" altLang="zh-CN" sz="1000" dirty="0" err="1">
                    <a:solidFill>
                      <a:schemeClr val="tx1"/>
                    </a:solidFill>
                    <a:latin typeface="Symbol" pitchFamily="18" charset="2"/>
                  </a:rPr>
                  <a:t>m</a:t>
                </a:r>
                <a:r>
                  <a:rPr lang="en-US" altLang="zh-CN" sz="1000" dirty="0" err="1">
                    <a:solidFill>
                      <a:schemeClr val="tx1"/>
                    </a:solidFill>
                  </a:rPr>
                  <a:t>s</a:t>
                </a:r>
                <a:endParaRPr lang="el-GR" altLang="zh-CN" sz="1000" dirty="0">
                  <a:solidFill>
                    <a:schemeClr val="tx1"/>
                  </a:solidFill>
                  <a:cs typeface="黑体" pitchFamily="49" charset="-122"/>
                </a:endParaRPr>
              </a:p>
            </p:txBody>
          </p:sp>
        </p:grpSp>
      </p:grpSp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41" y="5367153"/>
            <a:ext cx="2908531" cy="144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68" y="5500352"/>
            <a:ext cx="2708507" cy="1307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33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717" y="5639850"/>
            <a:ext cx="2718602" cy="102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组合 6"/>
          <p:cNvGrpSpPr/>
          <p:nvPr/>
        </p:nvGrpSpPr>
        <p:grpSpPr>
          <a:xfrm>
            <a:off x="6288742" y="3366861"/>
            <a:ext cx="2637548" cy="1940745"/>
            <a:chOff x="6288742" y="3366861"/>
            <a:chExt cx="2637548" cy="1940745"/>
          </a:xfrm>
        </p:grpSpPr>
        <p:pic>
          <p:nvPicPr>
            <p:cNvPr id="28" name="图片 2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6334855" y="3366861"/>
              <a:ext cx="2591435" cy="1936115"/>
            </a:xfrm>
            <a:prstGeom prst="rect">
              <a:avLst/>
            </a:prstGeom>
          </p:spPr>
        </p:pic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8742" y="4472475"/>
              <a:ext cx="881313" cy="8351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Text Box 19"/>
            <p:cNvSpPr txBox="1">
              <a:spLocks noChangeArrowheads="1"/>
            </p:cNvSpPr>
            <p:nvPr/>
          </p:nvSpPr>
          <p:spPr bwMode="auto">
            <a:xfrm>
              <a:off x="6384391" y="5147270"/>
              <a:ext cx="6985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0033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zh-CN" sz="1000" dirty="0" smtClean="0">
                  <a:solidFill>
                    <a:schemeClr val="tx1"/>
                  </a:solidFill>
                </a:rPr>
                <a:t>10kA/</a:t>
              </a:r>
              <a:r>
                <a:rPr lang="en-US" altLang="zh-CN" sz="1000" dirty="0" err="1" smtClean="0">
                  <a:solidFill>
                    <a:schemeClr val="tx1"/>
                  </a:solidFill>
                  <a:latin typeface="Symbol" pitchFamily="18" charset="2"/>
                </a:rPr>
                <a:t>m</a:t>
              </a:r>
              <a:r>
                <a:rPr lang="en-US" altLang="zh-CN" sz="1000" dirty="0" err="1" smtClean="0">
                  <a:solidFill>
                    <a:schemeClr val="tx1"/>
                  </a:solidFill>
                </a:rPr>
                <a:t>s</a:t>
              </a:r>
              <a:endParaRPr lang="el-GR" altLang="zh-CN" sz="1000" dirty="0">
                <a:solidFill>
                  <a:schemeClr val="tx1"/>
                </a:solidFill>
                <a:cs typeface="黑体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26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668202" y="1334791"/>
            <a:ext cx="8247198" cy="18438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研究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主要集中于俄罗斯、美国、德国和国内优势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单位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系统方案主要包括多级压缩、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Marx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、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LTD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或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IVA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等</a:t>
            </a:r>
            <a:endParaRPr lang="en-US" altLang="zh-CN" sz="2400" dirty="0" smtClean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开关技术主要包括磁开关、快速半导体闭合和断路开关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峰值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/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平均功率、输出电压和脉冲能量等影响方案和成本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3263" y="777875"/>
            <a:ext cx="5088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GW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级全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固态脉冲驱动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源研究概况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2321" y="162235"/>
            <a:ext cx="258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152761"/>
              </p:ext>
            </p:extLst>
          </p:nvPr>
        </p:nvGraphicFramePr>
        <p:xfrm>
          <a:off x="769707" y="3338052"/>
          <a:ext cx="7953375" cy="339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Document" r:id="rId3" imgW="6135868" imgH="2631310" progId="Word.Document.8">
                  <p:embed/>
                </p:oleObj>
              </mc:Choice>
              <mc:Fallback>
                <p:oleObj name="Document" r:id="rId3" imgW="6135868" imgH="263131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707" y="3338052"/>
                        <a:ext cx="7953375" cy="339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003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 algn="ctr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圆角矩形 2"/>
          <p:cNvSpPr/>
          <p:nvPr/>
        </p:nvSpPr>
        <p:spPr>
          <a:xfrm>
            <a:off x="711744" y="6023430"/>
            <a:ext cx="8083912" cy="508000"/>
          </a:xfrm>
          <a:prstGeom prst="roundRect">
            <a:avLst/>
          </a:prstGeom>
          <a:noFill/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8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49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99785" y="1328793"/>
            <a:ext cx="8726570" cy="190821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基于磁开关技术实现高功率长脉冲调制</a:t>
            </a: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全系统实现模块化设计，高压同轴电缆连接</a:t>
            </a:r>
            <a:endParaRPr lang="en-US" altLang="zh-CN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应用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于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高功率固态化长脉冲驱动源综合测试平台</a:t>
            </a:r>
            <a:endParaRPr lang="en-US" altLang="zh-CN" sz="24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solidFill>
                <a:srgbClr val="171CF5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SMART-5G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实验装置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74" y="2830355"/>
            <a:ext cx="6803023" cy="375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38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92" y="2487909"/>
            <a:ext cx="5799837" cy="291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22321" y="162235"/>
            <a:ext cx="2499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</a:t>
            </a:r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、研究背景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99785" y="1328793"/>
            <a:ext cx="8726570" cy="190821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并联型磁脉冲压缩实现脉冲功率压缩和电压提升</a:t>
            </a: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脉冲变压器实现紧凑结构下快速脉冲升压</a:t>
            </a:r>
            <a:endParaRPr lang="en-US" altLang="zh-CN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注重提升各部分空间利用率</a:t>
            </a:r>
            <a:endParaRPr lang="en-US" altLang="zh-CN" sz="2400" b="1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solidFill>
                <a:srgbClr val="171CF5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663263" y="777875"/>
            <a:ext cx="49001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一种新型紧凑固态脉冲驱动源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6" t="22547" r="29146" b="52863"/>
          <a:stretch/>
        </p:blipFill>
        <p:spPr bwMode="auto">
          <a:xfrm>
            <a:off x="1359509" y="5360716"/>
            <a:ext cx="6401829" cy="159888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圆角矩形 1"/>
          <p:cNvSpPr/>
          <p:nvPr/>
        </p:nvSpPr>
        <p:spPr>
          <a:xfrm>
            <a:off x="4804229" y="2641600"/>
            <a:ext cx="458841" cy="11901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1807029" y="4068947"/>
            <a:ext cx="5188857" cy="11901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734521" y="2648860"/>
            <a:ext cx="458841" cy="11901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14236" y="2612572"/>
            <a:ext cx="6125028" cy="2719116"/>
          </a:xfrm>
          <a:prstGeom prst="rect">
            <a:avLst/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下箭头 3"/>
          <p:cNvSpPr/>
          <p:nvPr/>
        </p:nvSpPr>
        <p:spPr>
          <a:xfrm>
            <a:off x="4401457" y="5208316"/>
            <a:ext cx="174172" cy="304800"/>
          </a:xfrm>
          <a:prstGeom prst="down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30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22321" y="162235"/>
            <a:ext cx="2536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二、系统方案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63264" y="777875"/>
            <a:ext cx="33344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SMART-2G</a:t>
            </a:r>
            <a:r>
              <a:rPr lang="zh-CN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方案设计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767071" y="1328400"/>
            <a:ext cx="7802294" cy="22660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系统固态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化和紧凑化设计</a:t>
            </a: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紧凑高效率初级回路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并联型磁脉冲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压缩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(SPT)</a:t>
            </a:r>
            <a:r>
              <a:rPr lang="zh-CN" altLang="en-US" sz="2400" dirty="0" smtClean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与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低阻双线的脉冲调制技术</a:t>
            </a:r>
          </a:p>
          <a:p>
            <a:pPr marL="342900" indent="-342900">
              <a:spcBef>
                <a:spcPts val="600"/>
              </a:spcBef>
              <a:buFont typeface="Wingdings" pitchFamily="2" charset="2"/>
              <a:buChar char="n"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黑体" pitchFamily="2" charset="-122"/>
                <a:cs typeface="Times New Roman" pitchFamily="18" charset="0"/>
              </a:rPr>
              <a:t> 快速脉冲充电和升压技术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endParaRPr lang="zh-CN" altLang="en-US" sz="2400" dirty="0">
              <a:solidFill>
                <a:schemeClr val="tx1"/>
              </a:solidFill>
              <a:latin typeface="Times New Roman" pitchFamily="18" charset="0"/>
              <a:ea typeface="黑体" pitchFamily="2" charset="-122"/>
              <a:cs typeface="Times New Roman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0996" y="3475527"/>
            <a:ext cx="9036050" cy="2587625"/>
            <a:chOff x="30996" y="4230255"/>
            <a:chExt cx="9036050" cy="2587625"/>
          </a:xfrm>
        </p:grpSpPr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588209" y="5041468"/>
              <a:ext cx="995362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 dirty="0">
                  <a:solidFill>
                    <a:srgbClr val="FF0000"/>
                  </a:solidFill>
                </a:rPr>
                <a:t>初级单元</a:t>
              </a: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1831221" y="5041468"/>
              <a:ext cx="2266950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 dirty="0">
                  <a:solidFill>
                    <a:srgbClr val="FF0000"/>
                  </a:solidFill>
                </a:rPr>
                <a:t>并联型磁脉冲压缩网络</a:t>
              </a:r>
            </a:p>
          </p:txBody>
        </p:sp>
        <p:sp>
          <p:nvSpPr>
            <p:cNvPr id="64" name="Rectangle 64"/>
            <p:cNvSpPr>
              <a:spLocks noChangeArrowheads="1"/>
            </p:cNvSpPr>
            <p:nvPr/>
          </p:nvSpPr>
          <p:spPr bwMode="auto">
            <a:xfrm>
              <a:off x="4320421" y="5041468"/>
              <a:ext cx="996950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/>
                <a:t>低阻抗</a:t>
              </a:r>
            </a:p>
            <a:p>
              <a:pPr algn="ctr"/>
              <a:r>
                <a:rPr lang="zh-CN" altLang="en-US" sz="1500" b="1"/>
                <a:t>脉冲形成线</a:t>
              </a:r>
            </a:p>
          </p:txBody>
        </p:sp>
        <p:sp>
          <p:nvSpPr>
            <p:cNvPr id="65" name="Rectangle 65"/>
            <p:cNvSpPr>
              <a:spLocks noChangeArrowheads="1"/>
            </p:cNvSpPr>
            <p:nvPr/>
          </p:nvSpPr>
          <p:spPr bwMode="auto">
            <a:xfrm>
              <a:off x="5571371" y="5041468"/>
              <a:ext cx="995363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/>
                <a:t>磁开关</a:t>
              </a:r>
            </a:p>
          </p:txBody>
        </p:sp>
        <p:sp>
          <p:nvSpPr>
            <p:cNvPr id="66" name="Rectangle 66"/>
            <p:cNvSpPr>
              <a:spLocks noChangeArrowheads="1"/>
            </p:cNvSpPr>
            <p:nvPr/>
          </p:nvSpPr>
          <p:spPr bwMode="auto">
            <a:xfrm>
              <a:off x="6814384" y="5041468"/>
              <a:ext cx="996950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>
                  <a:solidFill>
                    <a:srgbClr val="FF0000"/>
                  </a:solidFill>
                </a:rPr>
                <a:t>闭环磁芯</a:t>
              </a:r>
            </a:p>
            <a:p>
              <a:pPr algn="ctr"/>
              <a:r>
                <a:rPr lang="zh-CN" altLang="en-US" sz="1500" b="1">
                  <a:solidFill>
                    <a:srgbClr val="FF0000"/>
                  </a:solidFill>
                </a:rPr>
                <a:t>脉冲变压器</a:t>
              </a:r>
            </a:p>
          </p:txBody>
        </p:sp>
        <p:grpSp>
          <p:nvGrpSpPr>
            <p:cNvPr id="67" name="Group 67"/>
            <p:cNvGrpSpPr>
              <a:grpSpLocks/>
            </p:cNvGrpSpPr>
            <p:nvPr/>
          </p:nvGrpSpPr>
          <p:grpSpPr bwMode="auto">
            <a:xfrm>
              <a:off x="1370846" y="4749368"/>
              <a:ext cx="639763" cy="288925"/>
              <a:chOff x="567" y="950"/>
              <a:chExt cx="408" cy="182"/>
            </a:xfrm>
          </p:grpSpPr>
          <p:sp>
            <p:nvSpPr>
              <p:cNvPr id="68" name="Line 68"/>
              <p:cNvSpPr>
                <a:spLocks noChangeShapeType="1"/>
              </p:cNvSpPr>
              <p:nvPr/>
            </p:nvSpPr>
            <p:spPr bwMode="auto">
              <a:xfrm flipV="1">
                <a:off x="567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9" name="Line 69"/>
              <p:cNvSpPr>
                <a:spLocks noChangeShapeType="1"/>
              </p:cNvSpPr>
              <p:nvPr/>
            </p:nvSpPr>
            <p:spPr bwMode="auto">
              <a:xfrm>
                <a:off x="567" y="950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0" name="Line 70"/>
              <p:cNvSpPr>
                <a:spLocks noChangeShapeType="1"/>
              </p:cNvSpPr>
              <p:nvPr/>
            </p:nvSpPr>
            <p:spPr bwMode="auto">
              <a:xfrm rot="10800000" flipV="1">
                <a:off x="975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71" name="Group 75"/>
            <p:cNvGrpSpPr>
              <a:grpSpLocks/>
            </p:cNvGrpSpPr>
            <p:nvPr/>
          </p:nvGrpSpPr>
          <p:grpSpPr bwMode="auto">
            <a:xfrm>
              <a:off x="3858459" y="4749368"/>
              <a:ext cx="639762" cy="288925"/>
              <a:chOff x="567" y="950"/>
              <a:chExt cx="408" cy="182"/>
            </a:xfrm>
          </p:grpSpPr>
          <p:sp>
            <p:nvSpPr>
              <p:cNvPr id="72" name="Line 76"/>
              <p:cNvSpPr>
                <a:spLocks noChangeShapeType="1"/>
              </p:cNvSpPr>
              <p:nvPr/>
            </p:nvSpPr>
            <p:spPr bwMode="auto">
              <a:xfrm flipV="1">
                <a:off x="567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3" name="Line 77"/>
              <p:cNvSpPr>
                <a:spLocks noChangeShapeType="1"/>
              </p:cNvSpPr>
              <p:nvPr/>
            </p:nvSpPr>
            <p:spPr bwMode="auto">
              <a:xfrm>
                <a:off x="567" y="950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4" name="Line 78"/>
              <p:cNvSpPr>
                <a:spLocks noChangeShapeType="1"/>
              </p:cNvSpPr>
              <p:nvPr/>
            </p:nvSpPr>
            <p:spPr bwMode="auto">
              <a:xfrm rot="10800000" flipV="1">
                <a:off x="975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75" name="Group 79"/>
            <p:cNvGrpSpPr>
              <a:grpSpLocks/>
            </p:cNvGrpSpPr>
            <p:nvPr/>
          </p:nvGrpSpPr>
          <p:grpSpPr bwMode="auto">
            <a:xfrm>
              <a:off x="6354009" y="4749368"/>
              <a:ext cx="639762" cy="288925"/>
              <a:chOff x="567" y="950"/>
              <a:chExt cx="408" cy="182"/>
            </a:xfrm>
          </p:grpSpPr>
          <p:sp>
            <p:nvSpPr>
              <p:cNvPr id="76" name="Line 80"/>
              <p:cNvSpPr>
                <a:spLocks noChangeShapeType="1"/>
              </p:cNvSpPr>
              <p:nvPr/>
            </p:nvSpPr>
            <p:spPr bwMode="auto">
              <a:xfrm flipV="1">
                <a:off x="567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7" name="Line 81"/>
              <p:cNvSpPr>
                <a:spLocks noChangeShapeType="1"/>
              </p:cNvSpPr>
              <p:nvPr/>
            </p:nvSpPr>
            <p:spPr bwMode="auto">
              <a:xfrm>
                <a:off x="567" y="950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8" name="Line 82"/>
              <p:cNvSpPr>
                <a:spLocks noChangeShapeType="1"/>
              </p:cNvSpPr>
              <p:nvPr/>
            </p:nvSpPr>
            <p:spPr bwMode="auto">
              <a:xfrm rot="10800000" flipV="1">
                <a:off x="975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79" name="Group 83"/>
            <p:cNvGrpSpPr>
              <a:grpSpLocks/>
            </p:cNvGrpSpPr>
            <p:nvPr/>
          </p:nvGrpSpPr>
          <p:grpSpPr bwMode="auto">
            <a:xfrm>
              <a:off x="5107821" y="4749368"/>
              <a:ext cx="639763" cy="288925"/>
              <a:chOff x="567" y="950"/>
              <a:chExt cx="408" cy="182"/>
            </a:xfrm>
          </p:grpSpPr>
          <p:sp>
            <p:nvSpPr>
              <p:cNvPr id="80" name="Line 84"/>
              <p:cNvSpPr>
                <a:spLocks noChangeShapeType="1"/>
              </p:cNvSpPr>
              <p:nvPr/>
            </p:nvSpPr>
            <p:spPr bwMode="auto">
              <a:xfrm flipV="1">
                <a:off x="567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1" name="Line 85"/>
              <p:cNvSpPr>
                <a:spLocks noChangeShapeType="1"/>
              </p:cNvSpPr>
              <p:nvPr/>
            </p:nvSpPr>
            <p:spPr bwMode="auto">
              <a:xfrm>
                <a:off x="567" y="950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2" name="Line 86"/>
              <p:cNvSpPr>
                <a:spLocks noChangeShapeType="1"/>
              </p:cNvSpPr>
              <p:nvPr/>
            </p:nvSpPr>
            <p:spPr bwMode="auto">
              <a:xfrm rot="10800000" flipV="1">
                <a:off x="975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83" name="Rectangle 87"/>
            <p:cNvSpPr>
              <a:spLocks noChangeArrowheads="1"/>
            </p:cNvSpPr>
            <p:nvPr/>
          </p:nvSpPr>
          <p:spPr bwMode="auto">
            <a:xfrm>
              <a:off x="588209" y="6167005"/>
              <a:ext cx="995362" cy="64928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/>
                <a:t>充电系统</a:t>
              </a:r>
            </a:p>
          </p:txBody>
        </p:sp>
        <p:sp>
          <p:nvSpPr>
            <p:cNvPr id="84" name="Rectangle 88"/>
            <p:cNvSpPr>
              <a:spLocks noChangeArrowheads="1"/>
            </p:cNvSpPr>
            <p:nvPr/>
          </p:nvSpPr>
          <p:spPr bwMode="auto">
            <a:xfrm>
              <a:off x="4310896" y="6168593"/>
              <a:ext cx="996950" cy="649287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 dirty="0" smtClean="0"/>
                <a:t>复位系统</a:t>
              </a:r>
              <a:endParaRPr lang="zh-CN" altLang="en-US" sz="1500" b="1" dirty="0"/>
            </a:p>
          </p:txBody>
        </p:sp>
        <p:sp>
          <p:nvSpPr>
            <p:cNvPr id="85" name="Rectangle 89"/>
            <p:cNvSpPr>
              <a:spLocks noChangeArrowheads="1"/>
            </p:cNvSpPr>
            <p:nvPr/>
          </p:nvSpPr>
          <p:spPr bwMode="auto">
            <a:xfrm>
              <a:off x="2451934" y="6167005"/>
              <a:ext cx="995362" cy="64928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/>
                <a:t>控制系统</a:t>
              </a:r>
            </a:p>
          </p:txBody>
        </p:sp>
        <p:sp>
          <p:nvSpPr>
            <p:cNvPr id="86" name="Line 90"/>
            <p:cNvSpPr>
              <a:spLocks noChangeShapeType="1"/>
            </p:cNvSpPr>
            <p:nvPr/>
          </p:nvSpPr>
          <p:spPr bwMode="auto">
            <a:xfrm>
              <a:off x="910471" y="5698693"/>
              <a:ext cx="0" cy="468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7" name="Line 91"/>
            <p:cNvSpPr>
              <a:spLocks noChangeShapeType="1"/>
            </p:cNvSpPr>
            <p:nvPr/>
          </p:nvSpPr>
          <p:spPr bwMode="auto">
            <a:xfrm>
              <a:off x="3575884" y="5697105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" name="Line 92"/>
            <p:cNvSpPr>
              <a:spLocks noChangeShapeType="1"/>
            </p:cNvSpPr>
            <p:nvPr/>
          </p:nvSpPr>
          <p:spPr bwMode="auto">
            <a:xfrm>
              <a:off x="3575884" y="5908243"/>
              <a:ext cx="248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" name="Line 93"/>
            <p:cNvSpPr>
              <a:spLocks noChangeShapeType="1"/>
            </p:cNvSpPr>
            <p:nvPr/>
          </p:nvSpPr>
          <p:spPr bwMode="auto">
            <a:xfrm>
              <a:off x="6065084" y="5697105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" name="Line 94"/>
            <p:cNvSpPr>
              <a:spLocks noChangeShapeType="1"/>
            </p:cNvSpPr>
            <p:nvPr/>
          </p:nvSpPr>
          <p:spPr bwMode="auto">
            <a:xfrm>
              <a:off x="4818896" y="5914593"/>
              <a:ext cx="0" cy="252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1" name="Line 95"/>
            <p:cNvSpPr>
              <a:spLocks noChangeShapeType="1"/>
            </p:cNvSpPr>
            <p:nvPr/>
          </p:nvSpPr>
          <p:spPr bwMode="auto">
            <a:xfrm>
              <a:off x="3458409" y="6513080"/>
              <a:ext cx="8524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" name="Line 96"/>
            <p:cNvSpPr>
              <a:spLocks noChangeShapeType="1"/>
            </p:cNvSpPr>
            <p:nvPr/>
          </p:nvSpPr>
          <p:spPr bwMode="auto">
            <a:xfrm>
              <a:off x="1585159" y="6513080"/>
              <a:ext cx="8540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3" name="Group 97"/>
            <p:cNvGrpSpPr>
              <a:grpSpLocks/>
            </p:cNvGrpSpPr>
            <p:nvPr/>
          </p:nvGrpSpPr>
          <p:grpSpPr bwMode="auto">
            <a:xfrm>
              <a:off x="1299409" y="5698693"/>
              <a:ext cx="1422400" cy="461962"/>
              <a:chOff x="799" y="3403"/>
              <a:chExt cx="896" cy="291"/>
            </a:xfrm>
          </p:grpSpPr>
          <p:sp>
            <p:nvSpPr>
              <p:cNvPr id="94" name="Line 98"/>
              <p:cNvSpPr>
                <a:spLocks noChangeShapeType="1"/>
              </p:cNvSpPr>
              <p:nvPr/>
            </p:nvSpPr>
            <p:spPr bwMode="auto">
              <a:xfrm>
                <a:off x="799" y="3403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5" name="Line 99"/>
              <p:cNvSpPr>
                <a:spLocks noChangeShapeType="1"/>
              </p:cNvSpPr>
              <p:nvPr/>
            </p:nvSpPr>
            <p:spPr bwMode="auto">
              <a:xfrm>
                <a:off x="799" y="3536"/>
                <a:ext cx="8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6" name="Line 100"/>
              <p:cNvSpPr>
                <a:spLocks noChangeShapeType="1"/>
              </p:cNvSpPr>
              <p:nvPr/>
            </p:nvSpPr>
            <p:spPr bwMode="auto">
              <a:xfrm>
                <a:off x="1692" y="3535"/>
                <a:ext cx="0" cy="15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7" name="Rectangle 101"/>
            <p:cNvSpPr>
              <a:spLocks noChangeArrowheads="1"/>
            </p:cNvSpPr>
            <p:nvPr/>
          </p:nvSpPr>
          <p:spPr bwMode="auto">
            <a:xfrm>
              <a:off x="8071684" y="5014480"/>
              <a:ext cx="995362" cy="64928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CN" altLang="en-US" sz="1500" b="1"/>
                <a:t>负  载</a:t>
              </a:r>
            </a:p>
          </p:txBody>
        </p:sp>
        <p:grpSp>
          <p:nvGrpSpPr>
            <p:cNvPr id="98" name="Group 102"/>
            <p:cNvGrpSpPr>
              <a:grpSpLocks/>
            </p:cNvGrpSpPr>
            <p:nvPr/>
          </p:nvGrpSpPr>
          <p:grpSpPr bwMode="auto">
            <a:xfrm>
              <a:off x="7609721" y="4722380"/>
              <a:ext cx="639763" cy="288925"/>
              <a:chOff x="567" y="950"/>
              <a:chExt cx="408" cy="182"/>
            </a:xfrm>
          </p:grpSpPr>
          <p:sp>
            <p:nvSpPr>
              <p:cNvPr id="99" name="Line 103"/>
              <p:cNvSpPr>
                <a:spLocks noChangeShapeType="1"/>
              </p:cNvSpPr>
              <p:nvPr/>
            </p:nvSpPr>
            <p:spPr bwMode="auto">
              <a:xfrm flipV="1">
                <a:off x="567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0" name="Line 104"/>
              <p:cNvSpPr>
                <a:spLocks noChangeShapeType="1"/>
              </p:cNvSpPr>
              <p:nvPr/>
            </p:nvSpPr>
            <p:spPr bwMode="auto">
              <a:xfrm>
                <a:off x="567" y="950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1" name="Line 105"/>
              <p:cNvSpPr>
                <a:spLocks noChangeShapeType="1"/>
              </p:cNvSpPr>
              <p:nvPr/>
            </p:nvSpPr>
            <p:spPr bwMode="auto">
              <a:xfrm rot="10800000" flipV="1">
                <a:off x="975" y="95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" name="Line 106"/>
            <p:cNvSpPr>
              <a:spLocks noChangeShapeType="1"/>
            </p:cNvSpPr>
            <p:nvPr/>
          </p:nvSpPr>
          <p:spPr bwMode="auto">
            <a:xfrm>
              <a:off x="4845884" y="5908243"/>
              <a:ext cx="248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Line 107"/>
            <p:cNvSpPr>
              <a:spLocks noChangeShapeType="1"/>
            </p:cNvSpPr>
            <p:nvPr/>
          </p:nvSpPr>
          <p:spPr bwMode="auto">
            <a:xfrm>
              <a:off x="7335084" y="5697105"/>
              <a:ext cx="0" cy="2159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" name="Rectangle 108"/>
            <p:cNvSpPr>
              <a:spLocks noChangeArrowheads="1"/>
            </p:cNvSpPr>
            <p:nvPr/>
          </p:nvSpPr>
          <p:spPr bwMode="auto">
            <a:xfrm>
              <a:off x="1148596" y="4230255"/>
              <a:ext cx="996950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 dirty="0" smtClean="0">
                  <a:solidFill>
                    <a:srgbClr val="FF0000"/>
                  </a:solidFill>
                </a:rPr>
                <a:t>64MW/10</a:t>
              </a:r>
              <a:r>
                <a:rPr lang="en-US" altLang="zh-CN" sz="1500" b="1" dirty="0" smtClean="0">
                  <a:solidFill>
                    <a:srgbClr val="FF0000"/>
                  </a:solidFill>
                  <a:latin typeface="Symbol" pitchFamily="18" charset="2"/>
                </a:rPr>
                <a:t>m</a:t>
              </a:r>
              <a:r>
                <a:rPr lang="en-US" altLang="zh-CN" sz="1500" b="1" dirty="0" smtClean="0">
                  <a:solidFill>
                    <a:srgbClr val="FF0000"/>
                  </a:solidFill>
                </a:rPr>
                <a:t>s</a:t>
              </a:r>
              <a:endParaRPr lang="en-US" altLang="zh-CN" sz="1500" b="1" dirty="0">
                <a:solidFill>
                  <a:srgbClr val="FF0000"/>
                </a:solidFill>
              </a:endParaRPr>
            </a:p>
          </p:txBody>
        </p:sp>
        <p:sp>
          <p:nvSpPr>
            <p:cNvPr id="105" name="Rectangle 109"/>
            <p:cNvSpPr>
              <a:spLocks noChangeArrowheads="1"/>
            </p:cNvSpPr>
            <p:nvPr/>
          </p:nvSpPr>
          <p:spPr bwMode="auto">
            <a:xfrm>
              <a:off x="3660021" y="4230255"/>
              <a:ext cx="996950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 dirty="0" smtClean="0"/>
                <a:t>64MW/10</a:t>
              </a:r>
              <a:r>
                <a:rPr lang="en-US" altLang="zh-CN" sz="1500" b="1" dirty="0" smtClean="0">
                  <a:latin typeface="Symbol" pitchFamily="18" charset="2"/>
                </a:rPr>
                <a:t>m</a:t>
              </a:r>
              <a:r>
                <a:rPr lang="en-US" altLang="zh-CN" sz="1500" b="1" dirty="0" smtClean="0"/>
                <a:t>s</a:t>
              </a:r>
              <a:endParaRPr lang="en-US" altLang="zh-CN" sz="1500" b="1" dirty="0"/>
            </a:p>
          </p:txBody>
        </p:sp>
        <p:sp>
          <p:nvSpPr>
            <p:cNvPr id="106" name="Rectangle 110"/>
            <p:cNvSpPr>
              <a:spLocks noChangeArrowheads="1"/>
            </p:cNvSpPr>
            <p:nvPr/>
          </p:nvSpPr>
          <p:spPr bwMode="auto">
            <a:xfrm>
              <a:off x="6150809" y="4230255"/>
              <a:ext cx="996950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/>
                <a:t>2GW/160ns</a:t>
              </a:r>
            </a:p>
          </p:txBody>
        </p:sp>
        <p:sp>
          <p:nvSpPr>
            <p:cNvPr id="107" name="Rectangle 111"/>
            <p:cNvSpPr>
              <a:spLocks noChangeArrowheads="1"/>
            </p:cNvSpPr>
            <p:nvPr/>
          </p:nvSpPr>
          <p:spPr bwMode="auto">
            <a:xfrm>
              <a:off x="7430334" y="4230255"/>
              <a:ext cx="996950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/>
                <a:t>2GW/160ns</a:t>
              </a:r>
            </a:p>
          </p:txBody>
        </p:sp>
        <p:sp>
          <p:nvSpPr>
            <p:cNvPr id="108" name="Rectangle 113"/>
            <p:cNvSpPr>
              <a:spLocks noChangeArrowheads="1"/>
            </p:cNvSpPr>
            <p:nvPr/>
          </p:nvSpPr>
          <p:spPr bwMode="auto">
            <a:xfrm>
              <a:off x="4952246" y="4230255"/>
              <a:ext cx="996950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>
                  <a:solidFill>
                    <a:srgbClr val="FF0000"/>
                  </a:solidFill>
                </a:rPr>
                <a:t>1.8GW/0.36</a:t>
              </a:r>
              <a:r>
                <a:rPr lang="en-US" altLang="zh-CN" sz="1500" b="1">
                  <a:solidFill>
                    <a:srgbClr val="FF0000"/>
                  </a:solidFill>
                  <a:latin typeface="Symbol" pitchFamily="18" charset="2"/>
                </a:rPr>
                <a:t>m</a:t>
              </a:r>
              <a:r>
                <a:rPr lang="en-US" altLang="zh-CN" sz="1500" b="1">
                  <a:solidFill>
                    <a:srgbClr val="FF0000"/>
                  </a:solidFill>
                </a:rPr>
                <a:t>s</a:t>
              </a:r>
            </a:p>
          </p:txBody>
        </p:sp>
        <p:sp>
          <p:nvSpPr>
            <p:cNvPr id="109" name="Rectangle 114"/>
            <p:cNvSpPr>
              <a:spLocks noChangeArrowheads="1"/>
            </p:cNvSpPr>
            <p:nvPr/>
          </p:nvSpPr>
          <p:spPr bwMode="auto">
            <a:xfrm>
              <a:off x="30996" y="4230255"/>
              <a:ext cx="995363" cy="433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1500" b="1"/>
                <a:t>30kW</a:t>
              </a:r>
            </a:p>
            <a:p>
              <a:pPr algn="ctr"/>
              <a:r>
                <a:rPr lang="en-US" altLang="zh-CN" sz="1500" b="1"/>
                <a:t>Power net</a:t>
              </a:r>
            </a:p>
          </p:txBody>
        </p:sp>
        <p:grpSp>
          <p:nvGrpSpPr>
            <p:cNvPr id="110" name="Group 115"/>
            <p:cNvGrpSpPr>
              <a:grpSpLocks/>
            </p:cNvGrpSpPr>
            <p:nvPr/>
          </p:nvGrpSpPr>
          <p:grpSpPr bwMode="auto">
            <a:xfrm>
              <a:off x="173871" y="4738255"/>
              <a:ext cx="639763" cy="288925"/>
              <a:chOff x="1269" y="452"/>
              <a:chExt cx="408" cy="182"/>
            </a:xfrm>
          </p:grpSpPr>
          <p:sp>
            <p:nvSpPr>
              <p:cNvPr id="111" name="Line 116"/>
              <p:cNvSpPr>
                <a:spLocks noChangeShapeType="1"/>
              </p:cNvSpPr>
              <p:nvPr/>
            </p:nvSpPr>
            <p:spPr bwMode="auto">
              <a:xfrm>
                <a:off x="1269" y="452"/>
                <a:ext cx="4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2" name="Line 117"/>
              <p:cNvSpPr>
                <a:spLocks noChangeShapeType="1"/>
              </p:cNvSpPr>
              <p:nvPr/>
            </p:nvSpPr>
            <p:spPr bwMode="auto">
              <a:xfrm rot="10800000" flipV="1">
                <a:off x="1677" y="452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738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search Activities on High-Power Microwave in NUDT201601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Research Activities on High-Power Microwave in NUDT20160112</Template>
  <TotalTime>75080</TotalTime>
  <Words>789</Words>
  <Application>Microsoft Office PowerPoint</Application>
  <PresentationFormat>全屏显示(4:3)</PresentationFormat>
  <Paragraphs>159</Paragraphs>
  <Slides>17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Research Activities on High-Power Microwave in NUDT20160112</vt:lpstr>
      <vt:lpstr>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SICCAS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微软用户</cp:lastModifiedBy>
  <cp:revision>2339</cp:revision>
  <dcterms:created xsi:type="dcterms:W3CDTF">2005-10-24T00:27:02Z</dcterms:created>
  <dcterms:modified xsi:type="dcterms:W3CDTF">2021-10-10T15:14:39Z</dcterms:modified>
</cp:coreProperties>
</file>