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266" r:id="rId4"/>
    <p:sldId id="262" r:id="rId5"/>
    <p:sldId id="264" r:id="rId6"/>
    <p:sldId id="263" r:id="rId7"/>
    <p:sldId id="258" r:id="rId8"/>
    <p:sldId id="267" r:id="rId9"/>
    <p:sldId id="268" r:id="rId10"/>
    <p:sldId id="269" r:id="rId11"/>
    <p:sldId id="270" r:id="rId12"/>
    <p:sldId id="271" r:id="rId13"/>
    <p:sldId id="272" r:id="rId14"/>
    <p:sldId id="273" r:id="rId15"/>
    <p:sldId id="274" r:id="rId16"/>
    <p:sldId id="275" r:id="rId17"/>
    <p:sldId id="278" r:id="rId18"/>
    <p:sldId id="276" r:id="rId19"/>
    <p:sldId id="279" r:id="rId20"/>
    <p:sldId id="280" r:id="rId21"/>
    <p:sldId id="277" r:id="rId22"/>
    <p:sldId id="281" r:id="rId23"/>
    <p:sldId id="282" r:id="rId24"/>
    <p:sldId id="283" r:id="rId25"/>
    <p:sldId id="284" r:id="rId26"/>
    <p:sldId id="285" r:id="rId27"/>
    <p:sldId id="286" r:id="rId28"/>
    <p:sldId id="287" r:id="rId29"/>
    <p:sldId id="288" r:id="rId30"/>
    <p:sldId id="289" r:id="rId31"/>
    <p:sldId id="290" r:id="rId32"/>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90" d="100"/>
          <a:sy n="90" d="100"/>
        </p:scale>
        <p:origin x="-1026" y="-57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E73A1EC-E61F-408A-AC15-2D9FE229E5E9}"/>
              </a:ext>
            </a:extLst>
          </p:cNvPr>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a:extLst>
              <a:ext uri="{FF2B5EF4-FFF2-40B4-BE49-F238E27FC236}">
                <a16:creationId xmlns="" xmlns:a16="http://schemas.microsoft.com/office/drawing/2014/main" id="{96442AAB-A5B7-4B1B-A326-3231DDFD031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877444FF-2870-4CA8-B055-C9AD6EB2F86E}"/>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5" name="页脚占位符 4">
            <a:extLst>
              <a:ext uri="{FF2B5EF4-FFF2-40B4-BE49-F238E27FC236}">
                <a16:creationId xmlns="" xmlns:a16="http://schemas.microsoft.com/office/drawing/2014/main" id="{92B2E145-EA9C-4274-B1E8-BA478EF8618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DD891D81-C7DF-482A-823C-49811F8C17FC}"/>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4072215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9FA33D3-EB75-4A05-960F-B0103670354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121E6E38-912D-4F93-91F2-32A1195CF7F7}"/>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700EC7C4-00B7-4CCE-90E2-BC69B562E998}"/>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5" name="页脚占位符 4">
            <a:extLst>
              <a:ext uri="{FF2B5EF4-FFF2-40B4-BE49-F238E27FC236}">
                <a16:creationId xmlns="" xmlns:a16="http://schemas.microsoft.com/office/drawing/2014/main" id="{61812E89-BEF7-4C56-A99D-744DBC4373E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82D15206-79A7-451E-B00C-151CDEDD5974}"/>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175893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4CA6CE7A-5461-44FF-8801-2A186D7DDA3C}"/>
              </a:ext>
            </a:extLst>
          </p:cNvPr>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CB2188AF-3655-4CBF-9CE6-00A2D843D3CD}"/>
              </a:ext>
            </a:extLst>
          </p:cNvPr>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7D53CC66-43E9-48DE-9FDD-CBA46643ABEB}"/>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5" name="页脚占位符 4">
            <a:extLst>
              <a:ext uri="{FF2B5EF4-FFF2-40B4-BE49-F238E27FC236}">
                <a16:creationId xmlns="" xmlns:a16="http://schemas.microsoft.com/office/drawing/2014/main" id="{8BAC5856-CECA-41A0-AB9A-E8D1326011A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C7AB49B2-CB4D-431D-911C-4ACD240FBFA9}"/>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3435746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FA0C0EBA-E2F7-4F70-AB67-F7728F53502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55CAC0A2-B4F5-434D-B816-C8B650EECDD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9A5FCE28-B2F2-409F-97C1-F554C56F1A59}"/>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5" name="页脚占位符 4">
            <a:extLst>
              <a:ext uri="{FF2B5EF4-FFF2-40B4-BE49-F238E27FC236}">
                <a16:creationId xmlns="" xmlns:a16="http://schemas.microsoft.com/office/drawing/2014/main" id="{3E9E05A1-0CAE-4C29-944E-6BB08840227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A8B7FED7-CD82-4CC5-9D8B-4757C7CB585F}"/>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367968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ECECF4C-635B-4B23-89E4-7F77D9C5573A}"/>
              </a:ext>
            </a:extLst>
          </p:cNvPr>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D3D4CDC2-51EC-4615-84E6-3FE3F930680D}"/>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 xmlns:a16="http://schemas.microsoft.com/office/drawing/2014/main" id="{ADDE37A7-2BB8-4C16-8679-00E38E261FC5}"/>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5" name="页脚占位符 4">
            <a:extLst>
              <a:ext uri="{FF2B5EF4-FFF2-40B4-BE49-F238E27FC236}">
                <a16:creationId xmlns="" xmlns:a16="http://schemas.microsoft.com/office/drawing/2014/main" id="{A4B4674F-3678-4A9A-9EBD-1A41723CB8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9235E0C5-AA41-4C89-ADCC-063C08C89C85}"/>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1570278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AD1321B-4B55-4D09-8E83-E5F2DCA6856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C0204A32-BF97-4DE8-8A53-EC0EB6F1BC51}"/>
              </a:ext>
            </a:extLst>
          </p:cNvPr>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64FF72B4-A6B0-46ED-8F9A-E09FC6498EC9}"/>
              </a:ext>
            </a:extLst>
          </p:cNvPr>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AC111A87-8DF8-42B1-93CF-34D78F7767D2}"/>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6" name="页脚占位符 5">
            <a:extLst>
              <a:ext uri="{FF2B5EF4-FFF2-40B4-BE49-F238E27FC236}">
                <a16:creationId xmlns="" xmlns:a16="http://schemas.microsoft.com/office/drawing/2014/main" id="{6786E529-B619-42FF-A566-E248A36D830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D14A7042-6867-4A57-843B-03F1E7B832CD}"/>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1549235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45D397D-E1FA-41CC-B3FC-F7C83C4E441D}"/>
              </a:ext>
            </a:extLst>
          </p:cNvPr>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7A564F21-E00A-476A-89C4-25D955C7A8B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6AAE0561-64B9-442C-B089-751FCD0372D4}"/>
              </a:ext>
            </a:extLst>
          </p:cNvPr>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3AB0BA7C-A26E-40A9-9248-C866B1588542}"/>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1CC1C455-E681-4FB2-B05B-4CFA3AAA75C6}"/>
              </a:ext>
            </a:extLst>
          </p:cNvPr>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AA604642-91AC-44F8-958F-E3242F945BF9}"/>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8" name="页脚占位符 7">
            <a:extLst>
              <a:ext uri="{FF2B5EF4-FFF2-40B4-BE49-F238E27FC236}">
                <a16:creationId xmlns="" xmlns:a16="http://schemas.microsoft.com/office/drawing/2014/main" id="{F7B00CC5-3CBE-40E6-B145-57D77E60497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35595976-4A5A-4AD0-820E-FA7FE6050FB8}"/>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1094066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877B886D-129A-4726-BC5B-06419A5F3A6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F7882066-0F90-41F3-8EE7-E7C41D04F29D}"/>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4" name="页脚占位符 3">
            <a:extLst>
              <a:ext uri="{FF2B5EF4-FFF2-40B4-BE49-F238E27FC236}">
                <a16:creationId xmlns="" xmlns:a16="http://schemas.microsoft.com/office/drawing/2014/main" id="{11C6C6CE-3FAA-49C1-BBB1-3DB3283FF4E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8E525167-3E01-4D56-A87F-DD79C476EA8C}"/>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884043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241C69A6-D968-4B56-92DD-9B3D2DEFD3D1}"/>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3" name="页脚占位符 2">
            <a:extLst>
              <a:ext uri="{FF2B5EF4-FFF2-40B4-BE49-F238E27FC236}">
                <a16:creationId xmlns="" xmlns:a16="http://schemas.microsoft.com/office/drawing/2014/main" id="{3E4B7B82-FE4D-4AD0-B3E7-67C529CFF08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7DCD6DB2-8CB7-4422-8FBD-F0F9A86C69C2}"/>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3117011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3848B12-B226-4E3D-B016-087BC00A9D25}"/>
              </a:ext>
            </a:extLst>
          </p:cNvPr>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F2F8DE1A-61DA-426A-9C81-D10BD8209E1E}"/>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8437BB3D-649F-48F0-814B-405A20C3923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A10491C0-08F0-47A9-B724-2311F71D2CB1}"/>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6" name="页脚占位符 5">
            <a:extLst>
              <a:ext uri="{FF2B5EF4-FFF2-40B4-BE49-F238E27FC236}">
                <a16:creationId xmlns="" xmlns:a16="http://schemas.microsoft.com/office/drawing/2014/main" id="{C612FB59-1FB0-48EA-BAF1-2F01878C740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6547F5DB-C252-4F9E-B507-6BDD4B19A783}"/>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1521038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225A898-FA10-42D5-8524-95027B801C94}"/>
              </a:ext>
            </a:extLst>
          </p:cNvPr>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52122F9A-9B05-4CD3-8868-2B5F64659EC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a:extLst>
              <a:ext uri="{FF2B5EF4-FFF2-40B4-BE49-F238E27FC236}">
                <a16:creationId xmlns="" xmlns:a16="http://schemas.microsoft.com/office/drawing/2014/main" id="{03C71879-6EAA-4FBA-98AB-FF54C1C1551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71898D92-6FC4-4F59-88AB-570EBAA7B508}"/>
              </a:ext>
            </a:extLst>
          </p:cNvPr>
          <p:cNvSpPr>
            <a:spLocks noGrp="1"/>
          </p:cNvSpPr>
          <p:nvPr>
            <p:ph type="dt" sz="half" idx="10"/>
          </p:nvPr>
        </p:nvSpPr>
        <p:spPr/>
        <p:txBody>
          <a:bodyPr/>
          <a:lstStyle/>
          <a:p>
            <a:fld id="{2B73526E-A91B-4772-A55F-B2406D172E97}" type="datetimeFigureOut">
              <a:rPr lang="zh-CN" altLang="en-US" smtClean="0"/>
              <a:pPr/>
              <a:t>2021/10/3</a:t>
            </a:fld>
            <a:endParaRPr lang="zh-CN" altLang="en-US"/>
          </a:p>
        </p:txBody>
      </p:sp>
      <p:sp>
        <p:nvSpPr>
          <p:cNvPr id="6" name="页脚占位符 5">
            <a:extLst>
              <a:ext uri="{FF2B5EF4-FFF2-40B4-BE49-F238E27FC236}">
                <a16:creationId xmlns="" xmlns:a16="http://schemas.microsoft.com/office/drawing/2014/main" id="{1BB767F3-FE41-4F7F-848D-6CDD41F1DC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144B3223-453B-48E7-94F6-170AB5A49270}"/>
              </a:ext>
            </a:extLst>
          </p:cNvPr>
          <p:cNvSpPr>
            <a:spLocks noGrp="1"/>
          </p:cNvSpPr>
          <p:nvPr>
            <p:ph type="sldNum" sz="quarter" idx="12"/>
          </p:nvPr>
        </p:nvSpPr>
        <p:spPr/>
        <p:txBody>
          <a:body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217145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231B8680-E1F6-44D8-BF9F-D233769280D7}"/>
              </a:ext>
            </a:extLst>
          </p:cNvPr>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B525FB0B-BF24-4447-8125-A0343E102149}"/>
              </a:ext>
            </a:extLst>
          </p:cNvPr>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243439F7-5E3B-4C98-A627-66881518F85A}"/>
              </a:ext>
            </a:extLst>
          </p:cNvPr>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2B73526E-A91B-4772-A55F-B2406D172E97}" type="datetimeFigureOut">
              <a:rPr lang="zh-CN" altLang="en-US" smtClean="0"/>
              <a:pPr/>
              <a:t>2021/10/3</a:t>
            </a:fld>
            <a:endParaRPr lang="zh-CN" altLang="en-US"/>
          </a:p>
        </p:txBody>
      </p:sp>
      <p:sp>
        <p:nvSpPr>
          <p:cNvPr id="5" name="页脚占位符 4">
            <a:extLst>
              <a:ext uri="{FF2B5EF4-FFF2-40B4-BE49-F238E27FC236}">
                <a16:creationId xmlns="" xmlns:a16="http://schemas.microsoft.com/office/drawing/2014/main" id="{228B28FD-23C0-41E0-90B4-32601126D09C}"/>
              </a:ext>
            </a:extLst>
          </p:cNvPr>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541041C1-2909-47AA-8681-337F11001D48}"/>
              </a:ext>
            </a:extLst>
          </p:cNvPr>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28CB6122-10F8-48CA-A57B-4912F7B5D2FD}" type="slidenum">
              <a:rPr lang="zh-CN" altLang="en-US" smtClean="0"/>
              <a:pPr/>
              <a:t>‹#›</a:t>
            </a:fld>
            <a:endParaRPr lang="zh-CN" altLang="en-US"/>
          </a:p>
        </p:txBody>
      </p:sp>
    </p:spTree>
    <p:extLst>
      <p:ext uri="{BB962C8B-B14F-4D97-AF65-F5344CB8AC3E}">
        <p14:creationId xmlns:p14="http://schemas.microsoft.com/office/powerpoint/2010/main" val="2096189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 xmlns:a16="http://schemas.microsoft.com/office/drawing/2014/main" id="{1350B2AA-AB4B-4E3F-B09A-C6BA41C6A548}"/>
              </a:ext>
            </a:extLst>
          </p:cNvPr>
          <p:cNvPicPr>
            <a:picLocks noChangeAspect="1"/>
          </p:cNvPicPr>
          <p:nvPr/>
        </p:nvPicPr>
        <p:blipFill>
          <a:blip r:embed="rId2"/>
          <a:stretch>
            <a:fillRect/>
          </a:stretch>
        </p:blipFill>
        <p:spPr>
          <a:xfrm>
            <a:off x="0" y="0"/>
            <a:ext cx="9139835" cy="5143500"/>
          </a:xfrm>
          <a:prstGeom prst="rect">
            <a:avLst/>
          </a:prstGeom>
        </p:spPr>
      </p:pic>
      <p:sp>
        <p:nvSpPr>
          <p:cNvPr id="12" name="矩形 11">
            <a:extLst>
              <a:ext uri="{FF2B5EF4-FFF2-40B4-BE49-F238E27FC236}">
                <a16:creationId xmlns="" xmlns:a16="http://schemas.microsoft.com/office/drawing/2014/main" id="{9305472B-66C3-4847-A99B-D1BB90C70F46}"/>
              </a:ext>
            </a:extLst>
          </p:cNvPr>
          <p:cNvSpPr/>
          <p:nvPr/>
        </p:nvSpPr>
        <p:spPr>
          <a:xfrm>
            <a:off x="2024113" y="908353"/>
            <a:ext cx="5216813" cy="623248"/>
          </a:xfrm>
          <a:prstGeom prst="rect">
            <a:avLst/>
          </a:prstGeom>
        </p:spPr>
        <p:txBody>
          <a:bodyPr wrap="none" lIns="68580" tIns="34290" rIns="68580" bIns="34290">
            <a:spAutoFit/>
          </a:bodyPr>
          <a:lstStyle/>
          <a:p>
            <a:r>
              <a:rPr lang="zh-CN" altLang="en-US" sz="3600" dirty="0">
                <a:solidFill>
                  <a:schemeClr val="bg2"/>
                </a:solidFill>
                <a:latin typeface="华文彩云" panose="02010800040101010101" pitchFamily="2" charset="-122"/>
                <a:ea typeface="华文彩云" panose="02010800040101010101" pitchFamily="2" charset="-122"/>
              </a:rPr>
              <a:t>浅谈放电现象与随机过程</a:t>
            </a:r>
            <a:endParaRPr lang="zh-CN" altLang="en-US" sz="3600" dirty="0">
              <a:solidFill>
                <a:schemeClr val="bg2"/>
              </a:solidFill>
            </a:endParaRPr>
          </a:p>
        </p:txBody>
      </p:sp>
      <p:sp>
        <p:nvSpPr>
          <p:cNvPr id="13" name="副标题 2">
            <a:extLst>
              <a:ext uri="{FF2B5EF4-FFF2-40B4-BE49-F238E27FC236}">
                <a16:creationId xmlns="" xmlns:a16="http://schemas.microsoft.com/office/drawing/2014/main" id="{30DBEAE4-1815-4B1E-A57A-684DBE58682C}"/>
              </a:ext>
            </a:extLst>
          </p:cNvPr>
          <p:cNvSpPr txBox="1">
            <a:spLocks/>
          </p:cNvSpPr>
          <p:nvPr/>
        </p:nvSpPr>
        <p:spPr>
          <a:xfrm>
            <a:off x="2870791" y="1810436"/>
            <a:ext cx="4518837" cy="1262374"/>
          </a:xfrm>
          <a:prstGeom prst="rect">
            <a:avLst/>
          </a:prstGeom>
        </p:spPr>
        <p:txBody>
          <a:bodyPr lIns="68580" tIns="34290" rIns="68580" bIns="3429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zh-CN" alt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华文新魏" panose="02010800040101010101" pitchFamily="2" charset="-122"/>
                <a:ea typeface="华文新魏" panose="02010800040101010101" pitchFamily="2" charset="-122"/>
              </a:rPr>
              <a:t>曾</a:t>
            </a:r>
            <a:r>
              <a:rPr lang="zh-CN" altLang="en-US"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华文新魏" panose="02010800040101010101" pitchFamily="2" charset="-122"/>
                <a:ea typeface="华文新魏" panose="02010800040101010101" pitchFamily="2" charset="-122"/>
              </a:rPr>
              <a:t>正中</a:t>
            </a:r>
          </a:p>
          <a:p>
            <a:pPr algn="ctr">
              <a:buNone/>
            </a:pPr>
            <a:r>
              <a:rPr lang="zh-CN" alt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华文新魏" panose="02010800040101010101" pitchFamily="2" charset="-122"/>
                <a:ea typeface="华文新魏" panose="02010800040101010101" pitchFamily="2" charset="-122"/>
              </a:rPr>
              <a:t>西北核技术研究所</a:t>
            </a:r>
            <a:endParaRPr lang="zh-CN" alt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11660952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 xmlns:a16="http://schemas.microsoft.com/office/drawing/2014/main" id="{03454DC6-1C97-433D-8935-3798AE979109}"/>
              </a:ext>
            </a:extLst>
          </p:cNvPr>
          <p:cNvPicPr>
            <a:picLocks noChangeAspect="1"/>
          </p:cNvPicPr>
          <p:nvPr/>
        </p:nvPicPr>
        <p:blipFill>
          <a:blip r:embed="rId2"/>
          <a:stretch>
            <a:fillRect/>
          </a:stretch>
        </p:blipFill>
        <p:spPr>
          <a:xfrm>
            <a:off x="0" y="0"/>
            <a:ext cx="9144000" cy="5143500"/>
          </a:xfrm>
          <a:prstGeom prst="rect">
            <a:avLst/>
          </a:prstGeom>
        </p:spPr>
      </p:pic>
      <p:sp>
        <p:nvSpPr>
          <p:cNvPr id="2" name="文本框 1">
            <a:extLst>
              <a:ext uri="{FF2B5EF4-FFF2-40B4-BE49-F238E27FC236}">
                <a16:creationId xmlns="" xmlns:a16="http://schemas.microsoft.com/office/drawing/2014/main" id="{4B9569AC-A1B0-45EC-BA56-C9F87BAA4F67}"/>
              </a:ext>
            </a:extLst>
          </p:cNvPr>
          <p:cNvSpPr txBox="1"/>
          <p:nvPr/>
        </p:nvSpPr>
        <p:spPr>
          <a:xfrm>
            <a:off x="1628775" y="1014412"/>
            <a:ext cx="5324475" cy="2977738"/>
          </a:xfrm>
          <a:prstGeom prst="rect">
            <a:avLst/>
          </a:prstGeom>
          <a:noFill/>
        </p:spPr>
        <p:txBody>
          <a:bodyPr wrap="square" lIns="68580" tIns="34290" rIns="68580" bIns="34290" rtlCol="0">
            <a:spAutoFit/>
          </a:bodyPr>
          <a:lstStyle/>
          <a:p>
            <a:r>
              <a:rPr lang="zh-CN" altLang="en-US" sz="2700" dirty="0">
                <a:solidFill>
                  <a:schemeClr val="bg1"/>
                </a:solidFill>
              </a:rPr>
              <a:t>马尔可夫过程：</a:t>
            </a:r>
            <a:endParaRPr lang="en-US" altLang="zh-CN" sz="2700" dirty="0">
              <a:solidFill>
                <a:schemeClr val="bg1"/>
              </a:solidFill>
            </a:endParaRPr>
          </a:p>
          <a:p>
            <a:endParaRPr lang="zh-CN" altLang="en-US" sz="2700" dirty="0">
              <a:solidFill>
                <a:schemeClr val="bg1"/>
              </a:solidFill>
            </a:endParaRPr>
          </a:p>
          <a:p>
            <a:r>
              <a:rPr lang="zh-CN" altLang="en-US" sz="2700" dirty="0">
                <a:solidFill>
                  <a:schemeClr val="bg1"/>
                </a:solidFill>
                <a:latin typeface="楷体" panose="02010609060101010101" pitchFamily="49" charset="-122"/>
                <a:ea typeface="楷体" panose="02010609060101010101" pitchFamily="49" charset="-122"/>
              </a:rPr>
              <a:t>    一种状态离散的随机过程，亦称为马尔可夫链，是实际应用很广泛的一种随机过程简化模型，可分为连续时间马尔可夫链和离散时间马尔可夫链。</a:t>
            </a:r>
          </a:p>
        </p:txBody>
      </p:sp>
    </p:spTree>
    <p:extLst>
      <p:ext uri="{BB962C8B-B14F-4D97-AF65-F5344CB8AC3E}">
        <p14:creationId xmlns:p14="http://schemas.microsoft.com/office/powerpoint/2010/main" val="3726754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 xmlns:a16="http://schemas.microsoft.com/office/drawing/2014/main" id="{03454DC6-1C97-433D-8935-3798AE979109}"/>
              </a:ext>
            </a:extLst>
          </p:cNvPr>
          <p:cNvPicPr>
            <a:picLocks noChangeAspect="1"/>
          </p:cNvPicPr>
          <p:nvPr/>
        </p:nvPicPr>
        <p:blipFill>
          <a:blip r:embed="rId2"/>
          <a:stretch>
            <a:fillRect/>
          </a:stretch>
        </p:blipFill>
        <p:spPr>
          <a:xfrm>
            <a:off x="0" y="0"/>
            <a:ext cx="9144000" cy="5143500"/>
          </a:xfrm>
          <a:prstGeom prst="rect">
            <a:avLst/>
          </a:prstGeom>
        </p:spPr>
      </p:pic>
      <p:sp>
        <p:nvSpPr>
          <p:cNvPr id="2" name="文本框 1">
            <a:extLst>
              <a:ext uri="{FF2B5EF4-FFF2-40B4-BE49-F238E27FC236}">
                <a16:creationId xmlns="" xmlns:a16="http://schemas.microsoft.com/office/drawing/2014/main" id="{ABFD1DFC-816B-47EF-9347-C4665A00DE36}"/>
              </a:ext>
            </a:extLst>
          </p:cNvPr>
          <p:cNvSpPr txBox="1"/>
          <p:nvPr/>
        </p:nvSpPr>
        <p:spPr>
          <a:xfrm>
            <a:off x="1347787" y="1228718"/>
            <a:ext cx="6348413" cy="2562240"/>
          </a:xfrm>
          <a:prstGeom prst="rect">
            <a:avLst/>
          </a:prstGeom>
          <a:noFill/>
        </p:spPr>
        <p:txBody>
          <a:bodyPr wrap="square" lIns="68580" tIns="34290" rIns="68580" bIns="34290" rtlCol="0">
            <a:spAutoFit/>
          </a:bodyPr>
          <a:lstStyle/>
          <a:p>
            <a:r>
              <a:rPr lang="zh-CN" altLang="en-US" sz="2700" dirty="0">
                <a:solidFill>
                  <a:schemeClr val="bg1"/>
                </a:solidFill>
                <a:latin typeface="华文新魏" panose="02010800040101010101" pitchFamily="2" charset="-122"/>
                <a:ea typeface="华文新魏" panose="02010800040101010101" pitchFamily="2" charset="-122"/>
              </a:rPr>
              <a:t>        马尔可夫过程的基本特征是“无后效性”，亦称为“无记忆性”，即相邻两个时间点的随机变量状态跃变中，后一状态的发生概率只与前一状态有关，而与其它在先的状态无关。近年来，马尔可夫链的工程实际应用日益拓展，成果日益丰富。</a:t>
            </a:r>
          </a:p>
        </p:txBody>
      </p:sp>
    </p:spTree>
    <p:extLst>
      <p:ext uri="{BB962C8B-B14F-4D97-AF65-F5344CB8AC3E}">
        <p14:creationId xmlns:p14="http://schemas.microsoft.com/office/powerpoint/2010/main" val="1123286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686E9A2C-3E7E-497D-9EA2-4E7B173981A7}"/>
              </a:ext>
            </a:extLst>
          </p:cNvPr>
          <p:cNvPicPr>
            <a:picLocks noChangeAspect="1"/>
          </p:cNvPicPr>
          <p:nvPr/>
        </p:nvPicPr>
        <p:blipFill>
          <a:blip r:embed="rId2"/>
          <a:stretch>
            <a:fillRect/>
          </a:stretch>
        </p:blipFill>
        <p:spPr>
          <a:xfrm>
            <a:off x="0" y="0"/>
            <a:ext cx="9144000" cy="5143500"/>
          </a:xfrm>
          <a:prstGeom prst="rect">
            <a:avLst/>
          </a:prstGeom>
        </p:spPr>
      </p:pic>
      <p:sp>
        <p:nvSpPr>
          <p:cNvPr id="3" name="文本框 2">
            <a:extLst>
              <a:ext uri="{FF2B5EF4-FFF2-40B4-BE49-F238E27FC236}">
                <a16:creationId xmlns="" xmlns:a16="http://schemas.microsoft.com/office/drawing/2014/main" id="{E8643436-F47D-4332-8330-31B89A039DA0}"/>
              </a:ext>
            </a:extLst>
          </p:cNvPr>
          <p:cNvSpPr txBox="1"/>
          <p:nvPr/>
        </p:nvSpPr>
        <p:spPr>
          <a:xfrm>
            <a:off x="1319213" y="995362"/>
            <a:ext cx="6105525" cy="2931572"/>
          </a:xfrm>
          <a:prstGeom prst="rect">
            <a:avLst/>
          </a:prstGeom>
          <a:noFill/>
        </p:spPr>
        <p:txBody>
          <a:bodyPr wrap="square" lIns="68580" tIns="34290" rIns="68580" bIns="34290" rtlCol="0">
            <a:spAutoFit/>
          </a:bodyPr>
          <a:lstStyle/>
          <a:p>
            <a:r>
              <a:rPr lang="zh-CN" altLang="en-US" sz="2700" dirty="0">
                <a:solidFill>
                  <a:schemeClr val="bg1"/>
                </a:solidFill>
                <a:latin typeface="幼圆" panose="02010509060101010101" pitchFamily="49" charset="-122"/>
                <a:ea typeface="幼圆" panose="02010509060101010101" pitchFamily="49" charset="-122"/>
              </a:rPr>
              <a:t>马尔可夫链与气体开关击穿试验</a:t>
            </a:r>
          </a:p>
          <a:p>
            <a:r>
              <a:rPr lang="en-US" altLang="zh-CN" sz="2700" dirty="0">
                <a:solidFill>
                  <a:schemeClr val="bg1"/>
                </a:solidFill>
                <a:latin typeface="幼圆" panose="02010509060101010101" pitchFamily="49" charset="-122"/>
                <a:ea typeface="幼圆" panose="02010509060101010101" pitchFamily="49" charset="-122"/>
              </a:rPr>
              <a:t>       </a:t>
            </a:r>
          </a:p>
          <a:p>
            <a:r>
              <a:rPr lang="zh-CN" altLang="en-US" sz="2100" dirty="0">
                <a:solidFill>
                  <a:schemeClr val="bg1"/>
                </a:solidFill>
                <a:latin typeface="幼圆" panose="02010509060101010101" pitchFamily="49" charset="-122"/>
                <a:ea typeface="幼圆" panose="02010509060101010101" pitchFamily="49" charset="-122"/>
              </a:rPr>
              <a:t>问题的抽象：</a:t>
            </a:r>
            <a:endParaRPr lang="en-US" altLang="zh-CN" sz="2100" dirty="0">
              <a:solidFill>
                <a:schemeClr val="bg1"/>
              </a:solidFill>
              <a:latin typeface="幼圆" panose="02010509060101010101" pitchFamily="49" charset="-122"/>
              <a:ea typeface="幼圆" panose="02010509060101010101" pitchFamily="49" charset="-122"/>
            </a:endParaRPr>
          </a:p>
          <a:p>
            <a:endParaRPr lang="zh-CN" altLang="en-US" sz="2700" dirty="0">
              <a:solidFill>
                <a:schemeClr val="bg1"/>
              </a:solidFill>
              <a:latin typeface="幼圆" panose="02010509060101010101" pitchFamily="49" charset="-122"/>
              <a:ea typeface="幼圆" panose="02010509060101010101" pitchFamily="49" charset="-122"/>
            </a:endParaRPr>
          </a:p>
          <a:p>
            <a:r>
              <a:rPr lang="zh-CN" altLang="en-US" sz="2100" dirty="0">
                <a:solidFill>
                  <a:schemeClr val="bg1"/>
                </a:solidFill>
                <a:latin typeface="幼圆" panose="02010509060101010101" pitchFamily="49" charset="-122"/>
                <a:ea typeface="幼圆" panose="02010509060101010101" pitchFamily="49" charset="-122"/>
              </a:rPr>
              <a:t>    </a:t>
            </a:r>
            <a:r>
              <a:rPr lang="zh-CN" altLang="en-US" sz="2100" b="1" dirty="0">
                <a:solidFill>
                  <a:schemeClr val="bg1"/>
                </a:solidFill>
                <a:latin typeface="华文仿宋" panose="02010600040101010101" pitchFamily="2" charset="-122"/>
                <a:ea typeface="华文仿宋" panose="02010600040101010101" pitchFamily="2" charset="-122"/>
              </a:rPr>
              <a:t>考虑一个直流工作气体开关的多次重复自击穿试验，即固定试验条件不变，以一定的时间间隔重复进行第二类放电试验（连续提高加载电压直至击穿），并自动测量记录击穿电压。</a:t>
            </a:r>
          </a:p>
        </p:txBody>
      </p:sp>
    </p:spTree>
    <p:extLst>
      <p:ext uri="{BB962C8B-B14F-4D97-AF65-F5344CB8AC3E}">
        <p14:creationId xmlns:p14="http://schemas.microsoft.com/office/powerpoint/2010/main" val="1721037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686E9A2C-3E7E-497D-9EA2-4E7B173981A7}"/>
              </a:ext>
            </a:extLst>
          </p:cNvPr>
          <p:cNvPicPr>
            <a:picLocks noChangeAspect="1"/>
          </p:cNvPicPr>
          <p:nvPr/>
        </p:nvPicPr>
        <p:blipFill>
          <a:blip r:embed="rId2"/>
          <a:stretch>
            <a:fillRect/>
          </a:stretch>
        </p:blipFill>
        <p:spPr>
          <a:xfrm>
            <a:off x="0" y="0"/>
            <a:ext cx="9144000" cy="5143500"/>
          </a:xfrm>
          <a:prstGeom prst="rect">
            <a:avLst/>
          </a:prstGeom>
        </p:spPr>
      </p:pic>
      <p:sp>
        <p:nvSpPr>
          <p:cNvPr id="3" name="文本框 2">
            <a:extLst>
              <a:ext uri="{FF2B5EF4-FFF2-40B4-BE49-F238E27FC236}">
                <a16:creationId xmlns="" xmlns:a16="http://schemas.microsoft.com/office/drawing/2014/main" id="{8982D0D0-F978-497C-B315-91722F3AB597}"/>
              </a:ext>
            </a:extLst>
          </p:cNvPr>
          <p:cNvSpPr txBox="1"/>
          <p:nvPr/>
        </p:nvSpPr>
        <p:spPr>
          <a:xfrm>
            <a:off x="1428750" y="1244464"/>
            <a:ext cx="6176963" cy="2654573"/>
          </a:xfrm>
          <a:prstGeom prst="rect">
            <a:avLst/>
          </a:prstGeom>
          <a:noFill/>
        </p:spPr>
        <p:txBody>
          <a:bodyPr wrap="square" lIns="68580" tIns="34290" rIns="68580" bIns="34290" rtlCol="0">
            <a:spAutoFit/>
          </a:bodyPr>
          <a:lstStyle/>
          <a:p>
            <a:r>
              <a:rPr lang="zh-CN" altLang="en-US" sz="2100" b="1" dirty="0">
                <a:latin typeface="华文仿宋" panose="02010600040101010101" pitchFamily="2" charset="-122"/>
                <a:ea typeface="华文仿宋" panose="02010600040101010101" pitchFamily="2" charset="-122"/>
              </a:rPr>
              <a:t>        </a:t>
            </a:r>
            <a:r>
              <a:rPr lang="zh-CN" altLang="en-US" sz="2100" b="1" dirty="0">
                <a:solidFill>
                  <a:schemeClr val="bg1"/>
                </a:solidFill>
                <a:latin typeface="华文仿宋" panose="02010600040101010101" pitchFamily="2" charset="-122"/>
                <a:ea typeface="华文仿宋" panose="02010600040101010101" pitchFamily="2" charset="-122"/>
              </a:rPr>
              <a:t>用初等概率论与数理统计方法处理上述自击穿试验的结果，通常是将击穿电压作为一个随机变量，取它的一个足够大样本（一般应在</a:t>
            </a:r>
            <a:r>
              <a:rPr lang="en-US" altLang="zh-CN" sz="2100" b="1" dirty="0">
                <a:solidFill>
                  <a:schemeClr val="bg1"/>
                </a:solidFill>
                <a:latin typeface="华文仿宋" panose="02010600040101010101" pitchFamily="2" charset="-122"/>
                <a:ea typeface="华文仿宋" panose="02010600040101010101" pitchFamily="2" charset="-122"/>
              </a:rPr>
              <a:t>30</a:t>
            </a:r>
            <a:r>
              <a:rPr lang="zh-CN" altLang="en-US" sz="2100" b="1" dirty="0">
                <a:solidFill>
                  <a:schemeClr val="bg1"/>
                </a:solidFill>
                <a:latin typeface="华文仿宋" panose="02010600040101010101" pitchFamily="2" charset="-122"/>
                <a:ea typeface="华文仿宋" panose="02010600040101010101" pitchFamily="2" charset="-122"/>
              </a:rPr>
              <a:t>次试验以上），求取样本平均值、样本标准差等参数，并常以加载电压为横轴、一定加载电压区间内的击穿次数（频次）为纵轴绘制曲线，以直观考察击穿电压这一随机变量的总体分布特征，例如更接近正态（高斯）分布还是威布尔（</a:t>
            </a:r>
            <a:r>
              <a:rPr lang="en-US" altLang="zh-CN" sz="2100" b="1" dirty="0">
                <a:solidFill>
                  <a:schemeClr val="bg1"/>
                </a:solidFill>
                <a:latin typeface="华文仿宋" panose="02010600040101010101" pitchFamily="2" charset="-122"/>
                <a:ea typeface="华文仿宋" panose="02010600040101010101" pitchFamily="2" charset="-122"/>
              </a:rPr>
              <a:t>Weibull</a:t>
            </a:r>
            <a:r>
              <a:rPr lang="zh-CN" altLang="en-US" sz="2100" b="1" dirty="0">
                <a:solidFill>
                  <a:schemeClr val="bg1"/>
                </a:solidFill>
                <a:latin typeface="华文仿宋" panose="02010600040101010101" pitchFamily="2" charset="-122"/>
                <a:ea typeface="华文仿宋" panose="02010600040101010101" pitchFamily="2" charset="-122"/>
              </a:rPr>
              <a:t>）分布等。</a:t>
            </a:r>
          </a:p>
        </p:txBody>
      </p:sp>
    </p:spTree>
    <p:extLst>
      <p:ext uri="{BB962C8B-B14F-4D97-AF65-F5344CB8AC3E}">
        <p14:creationId xmlns:p14="http://schemas.microsoft.com/office/powerpoint/2010/main" val="726537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686E9A2C-3E7E-497D-9EA2-4E7B173981A7}"/>
              </a:ext>
            </a:extLst>
          </p:cNvPr>
          <p:cNvPicPr>
            <a:picLocks noChangeAspect="1"/>
          </p:cNvPicPr>
          <p:nvPr/>
        </p:nvPicPr>
        <p:blipFill>
          <a:blip r:embed="rId2"/>
          <a:stretch>
            <a:fillRect/>
          </a:stretch>
        </p:blipFill>
        <p:spPr>
          <a:xfrm>
            <a:off x="0" y="0"/>
            <a:ext cx="9144000" cy="5143500"/>
          </a:xfrm>
          <a:prstGeom prst="rect">
            <a:avLst/>
          </a:prstGeom>
        </p:spPr>
      </p:pic>
      <p:sp>
        <p:nvSpPr>
          <p:cNvPr id="3" name="文本框 2">
            <a:extLst>
              <a:ext uri="{FF2B5EF4-FFF2-40B4-BE49-F238E27FC236}">
                <a16:creationId xmlns="" xmlns:a16="http://schemas.microsoft.com/office/drawing/2014/main" id="{C3958352-CC87-4D08-A1CA-FE24B2E1066A}"/>
              </a:ext>
            </a:extLst>
          </p:cNvPr>
          <p:cNvSpPr txBox="1"/>
          <p:nvPr/>
        </p:nvSpPr>
        <p:spPr>
          <a:xfrm>
            <a:off x="1009650" y="571501"/>
            <a:ext cx="6872288" cy="3947234"/>
          </a:xfrm>
          <a:prstGeom prst="rect">
            <a:avLst/>
          </a:prstGeom>
          <a:noFill/>
        </p:spPr>
        <p:txBody>
          <a:bodyPr wrap="square" lIns="68580" tIns="34290" rIns="68580" bIns="34290" rtlCol="0">
            <a:spAutoFit/>
          </a:bodyPr>
          <a:lstStyle/>
          <a:p>
            <a:pPr>
              <a:lnSpc>
                <a:spcPct val="150000"/>
              </a:lnSpc>
            </a:pPr>
            <a:r>
              <a:rPr lang="zh-CN" altLang="en-US" sz="2100" dirty="0">
                <a:solidFill>
                  <a:schemeClr val="bg1"/>
                </a:solidFill>
                <a:latin typeface="楷体" panose="02010609060101010101" pitchFamily="49" charset="-122"/>
                <a:ea typeface="楷体" panose="02010609060101010101" pitchFamily="49" charset="-122"/>
              </a:rPr>
              <a:t>    那么，从随机过程的视角，怎样处理气体开关自击穿试验的结果呢？</a:t>
            </a:r>
          </a:p>
          <a:p>
            <a:pPr>
              <a:lnSpc>
                <a:spcPct val="150000"/>
              </a:lnSpc>
            </a:pPr>
            <a:r>
              <a:rPr lang="zh-CN" altLang="en-US" sz="2100" dirty="0">
                <a:solidFill>
                  <a:schemeClr val="bg1"/>
                </a:solidFill>
                <a:latin typeface="楷体" panose="02010609060101010101" pitchFamily="49" charset="-122"/>
                <a:ea typeface="楷体" panose="02010609060101010101" pitchFamily="49" charset="-122"/>
              </a:rPr>
              <a:t>    让我们近似地考虑离散时间马尔可夫链。将试验序列进行编号，</a:t>
            </a:r>
            <a:r>
              <a:rPr lang="en-US" altLang="zh-CN" sz="2100" dirty="0">
                <a:solidFill>
                  <a:schemeClr val="bg1"/>
                </a:solidFill>
                <a:latin typeface="楷体" panose="02010609060101010101" pitchFamily="49" charset="-122"/>
                <a:ea typeface="楷体" panose="02010609060101010101" pitchFamily="49" charset="-122"/>
              </a:rPr>
              <a:t>k =1, 2, 3</a:t>
            </a:r>
            <a:r>
              <a:rPr lang="zh-CN" altLang="en-US" sz="2100" dirty="0">
                <a:solidFill>
                  <a:schemeClr val="bg1"/>
                </a:solidFill>
                <a:latin typeface="楷体" panose="02010609060101010101" pitchFamily="49" charset="-122"/>
                <a:ea typeface="楷体" panose="02010609060101010101" pitchFamily="49" charset="-122"/>
              </a:rPr>
              <a:t>，</a:t>
            </a:r>
            <a:r>
              <a:rPr lang="en-US" altLang="zh-CN" sz="2100" dirty="0">
                <a:solidFill>
                  <a:schemeClr val="bg1"/>
                </a:solidFill>
                <a:latin typeface="楷体" panose="02010609060101010101" pitchFamily="49" charset="-122"/>
                <a:ea typeface="楷体" panose="02010609060101010101" pitchFamily="49" charset="-122"/>
              </a:rPr>
              <a:t>…, n</a:t>
            </a:r>
            <a:r>
              <a:rPr lang="zh-CN" altLang="en-US" sz="2100" dirty="0">
                <a:solidFill>
                  <a:schemeClr val="bg1"/>
                </a:solidFill>
                <a:latin typeface="楷体" panose="02010609060101010101" pitchFamily="49" charset="-122"/>
                <a:ea typeface="楷体" panose="02010609060101010101" pitchFamily="49" charset="-122"/>
              </a:rPr>
              <a:t>，此时</a:t>
            </a:r>
            <a:r>
              <a:rPr lang="en-US" altLang="zh-CN" sz="2100" dirty="0">
                <a:solidFill>
                  <a:schemeClr val="bg1"/>
                </a:solidFill>
                <a:latin typeface="楷体" panose="02010609060101010101" pitchFamily="49" charset="-122"/>
                <a:ea typeface="楷体" panose="02010609060101010101" pitchFamily="49" charset="-122"/>
              </a:rPr>
              <a:t>k</a:t>
            </a:r>
            <a:r>
              <a:rPr lang="zh-CN" altLang="en-US" sz="2100" dirty="0">
                <a:solidFill>
                  <a:schemeClr val="bg1"/>
                </a:solidFill>
                <a:latin typeface="楷体" panose="02010609060101010101" pitchFamily="49" charset="-122"/>
                <a:ea typeface="楷体" panose="02010609060101010101" pitchFamily="49" charset="-122"/>
              </a:rPr>
              <a:t>代表离散时间。然后将每次试验的击穿电压都视为一个随机变量，即</a:t>
            </a:r>
            <a:r>
              <a:rPr lang="en-US" altLang="zh-CN" sz="2100" dirty="0">
                <a:solidFill>
                  <a:schemeClr val="bg1"/>
                </a:solidFill>
                <a:latin typeface="楷体" panose="02010609060101010101" pitchFamily="49" charset="-122"/>
                <a:ea typeface="楷体" panose="02010609060101010101" pitchFamily="49" charset="-122"/>
              </a:rPr>
              <a:t>n</a:t>
            </a:r>
            <a:r>
              <a:rPr lang="zh-CN" altLang="en-US" sz="2100" dirty="0">
                <a:solidFill>
                  <a:schemeClr val="bg1"/>
                </a:solidFill>
                <a:latin typeface="楷体" panose="02010609060101010101" pitchFamily="49" charset="-122"/>
                <a:ea typeface="楷体" panose="02010609060101010101" pitchFamily="49" charset="-122"/>
              </a:rPr>
              <a:t>个随机变量</a:t>
            </a:r>
            <a:r>
              <a:rPr lang="zh-CN" altLang="en-US" sz="2100" dirty="0">
                <a:solidFill>
                  <a:schemeClr val="bg1"/>
                </a:solidFill>
                <a:latin typeface="楷体" panose="02010609060101010101" pitchFamily="49" charset="-122"/>
                <a:ea typeface="楷体" panose="02010609060101010101" pitchFamily="49" charset="-122"/>
                <a:sym typeface="Symbol" panose="05050102010706020507" pitchFamily="18" charset="2"/>
              </a:rPr>
              <a:t></a:t>
            </a:r>
            <a:r>
              <a:rPr lang="en-US" altLang="zh-CN" sz="2100" dirty="0" err="1">
                <a:solidFill>
                  <a:schemeClr val="bg1"/>
                </a:solidFill>
                <a:latin typeface="楷体" panose="02010609060101010101" pitchFamily="49" charset="-122"/>
                <a:ea typeface="楷体" panose="02010609060101010101" pitchFamily="49" charset="-122"/>
              </a:rPr>
              <a:t>Vk</a:t>
            </a:r>
            <a:r>
              <a:rPr lang="zh-CN" altLang="en-US" sz="2100" dirty="0">
                <a:solidFill>
                  <a:schemeClr val="bg1"/>
                </a:solidFill>
                <a:latin typeface="楷体" panose="02010609060101010101" pitchFamily="49" charset="-122"/>
                <a:ea typeface="楷体" panose="02010609060101010101" pitchFamily="49" charset="-122"/>
                <a:sym typeface="Symbol" panose="05050102010706020507" pitchFamily="18" charset="2"/>
              </a:rPr>
              <a:t></a:t>
            </a:r>
            <a:r>
              <a:rPr lang="en-US" altLang="zh-CN" sz="2100" dirty="0">
                <a:solidFill>
                  <a:schemeClr val="bg1"/>
                </a:solidFill>
                <a:latin typeface="楷体" panose="02010609060101010101" pitchFamily="49" charset="-122"/>
                <a:ea typeface="楷体" panose="02010609060101010101" pitchFamily="49" charset="-122"/>
              </a:rPr>
              <a:t> =V1, V2, V3, …, </a:t>
            </a:r>
            <a:r>
              <a:rPr lang="en-US" altLang="zh-CN" sz="2100" dirty="0" err="1">
                <a:solidFill>
                  <a:schemeClr val="bg1"/>
                </a:solidFill>
                <a:latin typeface="楷体" panose="02010609060101010101" pitchFamily="49" charset="-122"/>
                <a:ea typeface="楷体" panose="02010609060101010101" pitchFamily="49" charset="-122"/>
              </a:rPr>
              <a:t>Vn</a:t>
            </a:r>
            <a:r>
              <a:rPr lang="en-US" altLang="zh-CN" sz="2100" dirty="0">
                <a:solidFill>
                  <a:schemeClr val="bg1"/>
                </a:solidFill>
                <a:latin typeface="楷体" panose="02010609060101010101" pitchFamily="49" charset="-122"/>
                <a:ea typeface="楷体" panose="02010609060101010101" pitchFamily="49" charset="-122"/>
              </a:rPr>
              <a:t> </a:t>
            </a:r>
            <a:r>
              <a:rPr lang="zh-CN" altLang="en-US" sz="2100" dirty="0">
                <a:solidFill>
                  <a:schemeClr val="bg1"/>
                </a:solidFill>
                <a:latin typeface="楷体" panose="02010609060101010101" pitchFamily="49" charset="-122"/>
                <a:ea typeface="楷体" panose="02010609060101010101" pitchFamily="49" charset="-122"/>
              </a:rPr>
              <a:t>（而不是像“静态”处理那样，将每次试验的击穿电压都视为同一个随机变量的一个样本点）。</a:t>
            </a:r>
          </a:p>
        </p:txBody>
      </p:sp>
    </p:spTree>
    <p:extLst>
      <p:ext uri="{BB962C8B-B14F-4D97-AF65-F5344CB8AC3E}">
        <p14:creationId xmlns:p14="http://schemas.microsoft.com/office/powerpoint/2010/main" val="3193318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686E9A2C-3E7E-497D-9EA2-4E7B173981A7}"/>
              </a:ext>
            </a:extLst>
          </p:cNvPr>
          <p:cNvPicPr>
            <a:picLocks noChangeAspect="1"/>
          </p:cNvPicPr>
          <p:nvPr/>
        </p:nvPicPr>
        <p:blipFill>
          <a:blip r:embed="rId2"/>
          <a:stretch>
            <a:fillRect/>
          </a:stretch>
        </p:blipFill>
        <p:spPr>
          <a:xfrm>
            <a:off x="0" y="0"/>
            <a:ext cx="9144000" cy="5143500"/>
          </a:xfrm>
          <a:prstGeom prst="rect">
            <a:avLst/>
          </a:prstGeom>
        </p:spPr>
      </p:pic>
      <p:sp>
        <p:nvSpPr>
          <p:cNvPr id="3" name="文本框 2">
            <a:extLst>
              <a:ext uri="{FF2B5EF4-FFF2-40B4-BE49-F238E27FC236}">
                <a16:creationId xmlns="" xmlns:a16="http://schemas.microsoft.com/office/drawing/2014/main" id="{5B0E945C-0087-4390-A66B-111DD23453EB}"/>
              </a:ext>
            </a:extLst>
          </p:cNvPr>
          <p:cNvSpPr txBox="1"/>
          <p:nvPr/>
        </p:nvSpPr>
        <p:spPr>
          <a:xfrm>
            <a:off x="1409700" y="1009651"/>
            <a:ext cx="6115050" cy="3393237"/>
          </a:xfrm>
          <a:prstGeom prst="rect">
            <a:avLst/>
          </a:prstGeom>
          <a:noFill/>
        </p:spPr>
        <p:txBody>
          <a:bodyPr wrap="square" lIns="68580" tIns="34290" rIns="68580" bIns="34290" rtlCol="0">
            <a:spAutoFit/>
          </a:bodyPr>
          <a:lstStyle/>
          <a:p>
            <a:r>
              <a:rPr lang="zh-CN" altLang="en-US" sz="2700" dirty="0">
                <a:solidFill>
                  <a:schemeClr val="bg1"/>
                </a:solidFill>
                <a:latin typeface="华文仿宋" panose="02010600040101010101" pitchFamily="2" charset="-122"/>
                <a:ea typeface="华文仿宋" panose="02010600040101010101" pitchFamily="2" charset="-122"/>
              </a:rPr>
              <a:t>        由于物理上击穿电压是连续量，所以要使用马尔可夫链模型（状态必须是离散的），就需要进行击穿电压的离散化处理。我们可以将击穿电压分成若干个范围，例如参考“初等”处理得到的样本平均值</a:t>
            </a:r>
            <a:r>
              <a:rPr lang="en-US" altLang="zh-CN" sz="2700" dirty="0">
                <a:solidFill>
                  <a:schemeClr val="bg1"/>
                </a:solidFill>
                <a:latin typeface="华文仿宋" panose="02010600040101010101" pitchFamily="2" charset="-122"/>
                <a:ea typeface="华文仿宋" panose="02010600040101010101" pitchFamily="2" charset="-122"/>
              </a:rPr>
              <a:t>V</a:t>
            </a:r>
            <a:r>
              <a:rPr lang="zh-CN" altLang="en-US" sz="2700" dirty="0">
                <a:solidFill>
                  <a:schemeClr val="bg1"/>
                </a:solidFill>
                <a:latin typeface="华文仿宋" panose="02010600040101010101" pitchFamily="2" charset="-122"/>
                <a:ea typeface="华文仿宋" panose="02010600040101010101" pitchFamily="2" charset="-122"/>
              </a:rPr>
              <a:t>、样本标准差</a:t>
            </a:r>
            <a:r>
              <a:rPr lang="en-US" altLang="zh-CN" sz="2700" dirty="0">
                <a:solidFill>
                  <a:schemeClr val="bg1"/>
                </a:solidFill>
                <a:latin typeface="华文仿宋" panose="02010600040101010101" pitchFamily="2" charset="-122"/>
                <a:ea typeface="华文仿宋" panose="02010600040101010101" pitchFamily="2" charset="-122"/>
              </a:rPr>
              <a:t>s</a:t>
            </a:r>
            <a:r>
              <a:rPr lang="zh-CN" altLang="en-US" sz="2700" dirty="0">
                <a:solidFill>
                  <a:schemeClr val="bg1"/>
                </a:solidFill>
                <a:latin typeface="华文仿宋" panose="02010600040101010101" pitchFamily="2" charset="-122"/>
                <a:ea typeface="华文仿宋" panose="02010600040101010101" pitchFamily="2" charset="-122"/>
              </a:rPr>
              <a:t>，将击穿电压分成</a:t>
            </a:r>
            <a:r>
              <a:rPr lang="en-US" altLang="zh-CN" sz="2700" dirty="0">
                <a:solidFill>
                  <a:schemeClr val="bg1"/>
                </a:solidFill>
                <a:latin typeface="华文仿宋" panose="02010600040101010101" pitchFamily="2" charset="-122"/>
                <a:ea typeface="华文仿宋" panose="02010600040101010101" pitchFamily="2" charset="-122"/>
              </a:rPr>
              <a:t>8</a:t>
            </a:r>
            <a:r>
              <a:rPr lang="zh-CN" altLang="en-US" sz="2700" dirty="0">
                <a:solidFill>
                  <a:schemeClr val="bg1"/>
                </a:solidFill>
                <a:latin typeface="华文仿宋" panose="02010600040101010101" pitchFamily="2" charset="-122"/>
                <a:ea typeface="华文仿宋" panose="02010600040101010101" pitchFamily="2" charset="-122"/>
              </a:rPr>
              <a:t>个区间以实现状态的离散化，即：</a:t>
            </a:r>
          </a:p>
        </p:txBody>
      </p:sp>
    </p:spTree>
    <p:extLst>
      <p:ext uri="{BB962C8B-B14F-4D97-AF65-F5344CB8AC3E}">
        <p14:creationId xmlns:p14="http://schemas.microsoft.com/office/powerpoint/2010/main" val="2640114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686E9A2C-3E7E-497D-9EA2-4E7B173981A7}"/>
              </a:ext>
            </a:extLst>
          </p:cNvPr>
          <p:cNvPicPr>
            <a:picLocks noChangeAspect="1"/>
          </p:cNvPicPr>
          <p:nvPr/>
        </p:nvPicPr>
        <p:blipFill>
          <a:blip r:embed="rId2"/>
          <a:stretch>
            <a:fillRect/>
          </a:stretch>
        </p:blipFill>
        <p:spPr>
          <a:xfrm>
            <a:off x="0" y="0"/>
            <a:ext cx="9144000" cy="5143500"/>
          </a:xfrm>
          <a:prstGeom prst="rect">
            <a:avLst/>
          </a:prstGeom>
        </p:spPr>
      </p:pic>
      <p:sp>
        <p:nvSpPr>
          <p:cNvPr id="3" name="文本框 2">
            <a:extLst>
              <a:ext uri="{FF2B5EF4-FFF2-40B4-BE49-F238E27FC236}">
                <a16:creationId xmlns="" xmlns:a16="http://schemas.microsoft.com/office/drawing/2014/main" id="{808A5660-7365-4137-9F41-645999687C35}"/>
              </a:ext>
            </a:extLst>
          </p:cNvPr>
          <p:cNvSpPr txBox="1"/>
          <p:nvPr/>
        </p:nvSpPr>
        <p:spPr>
          <a:xfrm>
            <a:off x="1724025" y="502560"/>
            <a:ext cx="5881688" cy="3947234"/>
          </a:xfrm>
          <a:prstGeom prst="rect">
            <a:avLst/>
          </a:prstGeom>
          <a:noFill/>
        </p:spPr>
        <p:txBody>
          <a:bodyPr wrap="square" lIns="68580" tIns="34290" rIns="68580" bIns="34290" rtlCol="0">
            <a:spAutoFit/>
          </a:bodyPr>
          <a:lstStyle/>
          <a:p>
            <a:pPr>
              <a:lnSpc>
                <a:spcPct val="150000"/>
              </a:lnSpc>
            </a:pPr>
            <a:r>
              <a:rPr lang="en-US" altLang="zh-CN" sz="2100" dirty="0">
                <a:solidFill>
                  <a:schemeClr val="bg1"/>
                </a:solidFill>
                <a:latin typeface="Times New Roman" panose="02020603050405020304" pitchFamily="18" charset="0"/>
                <a:cs typeface="Times New Roman" panose="02020603050405020304" pitchFamily="18" charset="0"/>
              </a:rPr>
              <a:t>v&lt;V-3s</a:t>
            </a:r>
            <a:r>
              <a:rPr lang="zh-CN" altLang="en-US" sz="2100" dirty="0">
                <a:solidFill>
                  <a:schemeClr val="bg1"/>
                </a:solidFill>
                <a:latin typeface="Times New Roman" panose="02020603050405020304" pitchFamily="18" charset="0"/>
                <a:cs typeface="Times New Roman" panose="02020603050405020304" pitchFamily="18" charset="0"/>
              </a:rPr>
              <a:t>（击穿状态</a:t>
            </a:r>
            <a:r>
              <a:rPr lang="en-US" altLang="zh-CN" sz="2100" dirty="0">
                <a:solidFill>
                  <a:schemeClr val="bg1"/>
                </a:solidFill>
                <a:latin typeface="Times New Roman" panose="02020603050405020304" pitchFamily="18" charset="0"/>
                <a:cs typeface="Times New Roman" panose="02020603050405020304" pitchFamily="18" charset="0"/>
              </a:rPr>
              <a:t>C1</a:t>
            </a:r>
            <a:r>
              <a:rPr lang="zh-CN" altLang="en-US" sz="2100" dirty="0">
                <a:solidFill>
                  <a:schemeClr val="bg1"/>
                </a:solidFill>
                <a:latin typeface="Times New Roman" panose="02020603050405020304" pitchFamily="18" charset="0"/>
                <a:cs typeface="Times New Roman" panose="02020603050405020304" pitchFamily="18" charset="0"/>
              </a:rPr>
              <a:t>）</a:t>
            </a:r>
            <a:r>
              <a:rPr lang="en-US" altLang="zh-CN" sz="2100"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altLang="zh-CN" sz="2100" dirty="0">
                <a:solidFill>
                  <a:schemeClr val="bg1"/>
                </a:solidFill>
                <a:latin typeface="Times New Roman" panose="02020603050405020304" pitchFamily="18" charset="0"/>
                <a:cs typeface="Times New Roman" panose="02020603050405020304" pitchFamily="18" charset="0"/>
              </a:rPr>
              <a:t>V-3s</a:t>
            </a:r>
            <a:r>
              <a:rPr lang="en-US" altLang="zh-CN" sz="2100"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a:t>
            </a:r>
            <a:r>
              <a:rPr lang="en-US" altLang="zh-CN" sz="2100" dirty="0">
                <a:solidFill>
                  <a:schemeClr val="bg1"/>
                </a:solidFill>
                <a:latin typeface="Times New Roman" panose="02020603050405020304" pitchFamily="18" charset="0"/>
                <a:cs typeface="Times New Roman" panose="02020603050405020304" pitchFamily="18" charset="0"/>
              </a:rPr>
              <a:t>v&lt;V-2s</a:t>
            </a:r>
            <a:r>
              <a:rPr lang="zh-CN" altLang="en-US" sz="2100" dirty="0">
                <a:solidFill>
                  <a:schemeClr val="bg1"/>
                </a:solidFill>
                <a:latin typeface="Times New Roman" panose="02020603050405020304" pitchFamily="18" charset="0"/>
                <a:cs typeface="Times New Roman" panose="02020603050405020304" pitchFamily="18" charset="0"/>
              </a:rPr>
              <a:t>（击穿状态</a:t>
            </a:r>
            <a:r>
              <a:rPr lang="en-US" altLang="zh-CN" sz="2100" dirty="0">
                <a:solidFill>
                  <a:schemeClr val="bg1"/>
                </a:solidFill>
                <a:latin typeface="Times New Roman" panose="02020603050405020304" pitchFamily="18" charset="0"/>
                <a:cs typeface="Times New Roman" panose="02020603050405020304" pitchFamily="18" charset="0"/>
              </a:rPr>
              <a:t>C2</a:t>
            </a:r>
            <a:r>
              <a:rPr lang="zh-CN" altLang="en-US" sz="2100" dirty="0">
                <a:solidFill>
                  <a:schemeClr val="bg1"/>
                </a:solidFill>
                <a:latin typeface="Times New Roman" panose="02020603050405020304" pitchFamily="18" charset="0"/>
                <a:cs typeface="Times New Roman" panose="02020603050405020304" pitchFamily="18" charset="0"/>
              </a:rPr>
              <a:t>）</a:t>
            </a:r>
            <a:r>
              <a:rPr lang="en-US" altLang="zh-CN" sz="2100"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altLang="zh-CN" sz="2100" dirty="0">
                <a:solidFill>
                  <a:schemeClr val="bg1"/>
                </a:solidFill>
                <a:latin typeface="Times New Roman" panose="02020603050405020304" pitchFamily="18" charset="0"/>
                <a:cs typeface="Times New Roman" panose="02020603050405020304" pitchFamily="18" charset="0"/>
              </a:rPr>
              <a:t>V-2s</a:t>
            </a:r>
            <a:r>
              <a:rPr lang="en-US" altLang="zh-CN" sz="2100"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  </a:t>
            </a:r>
            <a:r>
              <a:rPr lang="en-US" altLang="zh-CN" sz="2100" dirty="0">
                <a:solidFill>
                  <a:schemeClr val="bg1"/>
                </a:solidFill>
                <a:latin typeface="Times New Roman" panose="02020603050405020304" pitchFamily="18" charset="0"/>
                <a:cs typeface="Times New Roman" panose="02020603050405020304" pitchFamily="18" charset="0"/>
              </a:rPr>
              <a:t>v&lt;V-s</a:t>
            </a:r>
            <a:r>
              <a:rPr lang="zh-CN" altLang="en-US" sz="2100" dirty="0">
                <a:solidFill>
                  <a:schemeClr val="bg1"/>
                </a:solidFill>
                <a:latin typeface="Times New Roman" panose="02020603050405020304" pitchFamily="18" charset="0"/>
                <a:cs typeface="Times New Roman" panose="02020603050405020304" pitchFamily="18" charset="0"/>
              </a:rPr>
              <a:t>（击穿状态</a:t>
            </a:r>
            <a:r>
              <a:rPr lang="en-US" altLang="zh-CN" sz="2100" dirty="0">
                <a:solidFill>
                  <a:schemeClr val="bg1"/>
                </a:solidFill>
                <a:latin typeface="Times New Roman" panose="02020603050405020304" pitchFamily="18" charset="0"/>
                <a:cs typeface="Times New Roman" panose="02020603050405020304" pitchFamily="18" charset="0"/>
              </a:rPr>
              <a:t>C3</a:t>
            </a:r>
            <a:r>
              <a:rPr lang="zh-CN" altLang="en-US" sz="2100" dirty="0">
                <a:solidFill>
                  <a:schemeClr val="bg1"/>
                </a:solidFill>
                <a:latin typeface="Times New Roman" panose="02020603050405020304" pitchFamily="18" charset="0"/>
                <a:cs typeface="Times New Roman" panose="02020603050405020304" pitchFamily="18" charset="0"/>
              </a:rPr>
              <a:t>）</a:t>
            </a:r>
            <a:r>
              <a:rPr lang="en-US" altLang="zh-CN" sz="2100"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altLang="zh-CN" sz="2100" dirty="0">
                <a:solidFill>
                  <a:schemeClr val="bg1"/>
                </a:solidFill>
                <a:latin typeface="Times New Roman" panose="02020603050405020304" pitchFamily="18" charset="0"/>
                <a:cs typeface="Times New Roman" panose="02020603050405020304" pitchFamily="18" charset="0"/>
              </a:rPr>
              <a:t>V-s</a:t>
            </a:r>
            <a:r>
              <a:rPr lang="en-US" altLang="zh-CN" sz="2100"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  </a:t>
            </a:r>
            <a:r>
              <a:rPr lang="en-US" altLang="zh-CN" sz="2100" dirty="0">
                <a:solidFill>
                  <a:schemeClr val="bg1"/>
                </a:solidFill>
                <a:latin typeface="Times New Roman" panose="02020603050405020304" pitchFamily="18" charset="0"/>
                <a:cs typeface="Times New Roman" panose="02020603050405020304" pitchFamily="18" charset="0"/>
              </a:rPr>
              <a:t>v&lt;V</a:t>
            </a:r>
            <a:r>
              <a:rPr lang="zh-CN" altLang="en-US" sz="2100" dirty="0">
                <a:solidFill>
                  <a:schemeClr val="bg1"/>
                </a:solidFill>
                <a:latin typeface="Times New Roman" panose="02020603050405020304" pitchFamily="18" charset="0"/>
                <a:cs typeface="Times New Roman" panose="02020603050405020304" pitchFamily="18" charset="0"/>
              </a:rPr>
              <a:t>（击穿状态</a:t>
            </a:r>
            <a:r>
              <a:rPr lang="en-US" altLang="zh-CN" sz="2100" dirty="0">
                <a:solidFill>
                  <a:schemeClr val="bg1"/>
                </a:solidFill>
                <a:latin typeface="Times New Roman" panose="02020603050405020304" pitchFamily="18" charset="0"/>
                <a:cs typeface="Times New Roman" panose="02020603050405020304" pitchFamily="18" charset="0"/>
              </a:rPr>
              <a:t>C4</a:t>
            </a:r>
            <a:r>
              <a:rPr lang="zh-CN" altLang="en-US" sz="2100" dirty="0">
                <a:solidFill>
                  <a:schemeClr val="bg1"/>
                </a:solidFill>
                <a:latin typeface="Times New Roman" panose="02020603050405020304" pitchFamily="18" charset="0"/>
                <a:cs typeface="Times New Roman" panose="02020603050405020304" pitchFamily="18" charset="0"/>
              </a:rPr>
              <a:t>）</a:t>
            </a:r>
            <a:r>
              <a:rPr lang="en-US" altLang="zh-CN" sz="2100"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altLang="zh-CN" sz="2100" dirty="0">
                <a:solidFill>
                  <a:schemeClr val="bg1"/>
                </a:solidFill>
                <a:latin typeface="Times New Roman" panose="02020603050405020304" pitchFamily="18" charset="0"/>
                <a:cs typeface="Times New Roman" panose="02020603050405020304" pitchFamily="18" charset="0"/>
              </a:rPr>
              <a:t>V</a:t>
            </a:r>
            <a:r>
              <a:rPr lang="en-US" altLang="zh-CN" sz="2100"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  </a:t>
            </a:r>
            <a:r>
              <a:rPr lang="en-US" altLang="zh-CN" sz="2100" dirty="0">
                <a:solidFill>
                  <a:schemeClr val="bg1"/>
                </a:solidFill>
                <a:latin typeface="Times New Roman" panose="02020603050405020304" pitchFamily="18" charset="0"/>
                <a:cs typeface="Times New Roman" panose="02020603050405020304" pitchFamily="18" charset="0"/>
              </a:rPr>
              <a:t>v&lt;V+s</a:t>
            </a:r>
            <a:r>
              <a:rPr lang="zh-CN" altLang="en-US" sz="2100" dirty="0">
                <a:solidFill>
                  <a:schemeClr val="bg1"/>
                </a:solidFill>
                <a:latin typeface="Times New Roman" panose="02020603050405020304" pitchFamily="18" charset="0"/>
                <a:cs typeface="Times New Roman" panose="02020603050405020304" pitchFamily="18" charset="0"/>
              </a:rPr>
              <a:t>（击穿状态</a:t>
            </a:r>
            <a:r>
              <a:rPr lang="en-US" altLang="zh-CN" sz="2100" dirty="0">
                <a:solidFill>
                  <a:schemeClr val="bg1"/>
                </a:solidFill>
                <a:latin typeface="Times New Roman" panose="02020603050405020304" pitchFamily="18" charset="0"/>
                <a:cs typeface="Times New Roman" panose="02020603050405020304" pitchFamily="18" charset="0"/>
              </a:rPr>
              <a:t>C5</a:t>
            </a:r>
            <a:r>
              <a:rPr lang="zh-CN" altLang="en-US" sz="2100" dirty="0">
                <a:solidFill>
                  <a:schemeClr val="bg1"/>
                </a:solidFill>
                <a:latin typeface="Times New Roman" panose="02020603050405020304" pitchFamily="18" charset="0"/>
                <a:cs typeface="Times New Roman" panose="02020603050405020304" pitchFamily="18" charset="0"/>
              </a:rPr>
              <a:t>）</a:t>
            </a:r>
            <a:r>
              <a:rPr lang="en-US" altLang="zh-CN" sz="2100"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altLang="zh-CN" sz="2100" dirty="0">
                <a:solidFill>
                  <a:schemeClr val="bg1"/>
                </a:solidFill>
                <a:latin typeface="Times New Roman" panose="02020603050405020304" pitchFamily="18" charset="0"/>
                <a:cs typeface="Times New Roman" panose="02020603050405020304" pitchFamily="18" charset="0"/>
              </a:rPr>
              <a:t>V+s</a:t>
            </a:r>
            <a:r>
              <a:rPr lang="en-US" altLang="zh-CN" sz="2100"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  </a:t>
            </a:r>
            <a:r>
              <a:rPr lang="en-US" altLang="zh-CN" sz="2100" dirty="0">
                <a:solidFill>
                  <a:schemeClr val="bg1"/>
                </a:solidFill>
                <a:latin typeface="Times New Roman" panose="02020603050405020304" pitchFamily="18" charset="0"/>
                <a:cs typeface="Times New Roman" panose="02020603050405020304" pitchFamily="18" charset="0"/>
              </a:rPr>
              <a:t>v&lt;V+2s</a:t>
            </a:r>
            <a:r>
              <a:rPr lang="zh-CN" altLang="en-US" sz="2100" dirty="0">
                <a:solidFill>
                  <a:schemeClr val="bg1"/>
                </a:solidFill>
                <a:latin typeface="Times New Roman" panose="02020603050405020304" pitchFamily="18" charset="0"/>
                <a:cs typeface="Times New Roman" panose="02020603050405020304" pitchFamily="18" charset="0"/>
              </a:rPr>
              <a:t>（击穿状态</a:t>
            </a:r>
            <a:r>
              <a:rPr lang="en-US" altLang="zh-CN" sz="2100" dirty="0">
                <a:solidFill>
                  <a:schemeClr val="bg1"/>
                </a:solidFill>
                <a:latin typeface="Times New Roman" panose="02020603050405020304" pitchFamily="18" charset="0"/>
                <a:cs typeface="Times New Roman" panose="02020603050405020304" pitchFamily="18" charset="0"/>
              </a:rPr>
              <a:t>C6</a:t>
            </a:r>
            <a:r>
              <a:rPr lang="zh-CN" altLang="en-US" sz="2100" dirty="0">
                <a:solidFill>
                  <a:schemeClr val="bg1"/>
                </a:solidFill>
                <a:latin typeface="Times New Roman" panose="02020603050405020304" pitchFamily="18" charset="0"/>
                <a:cs typeface="Times New Roman" panose="02020603050405020304" pitchFamily="18" charset="0"/>
              </a:rPr>
              <a:t>）</a:t>
            </a:r>
            <a:r>
              <a:rPr lang="en-US" altLang="zh-CN" sz="2100"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altLang="zh-CN" sz="2100" dirty="0">
                <a:solidFill>
                  <a:schemeClr val="bg1"/>
                </a:solidFill>
                <a:latin typeface="Times New Roman" panose="02020603050405020304" pitchFamily="18" charset="0"/>
                <a:cs typeface="Times New Roman" panose="02020603050405020304" pitchFamily="18" charset="0"/>
              </a:rPr>
              <a:t>V+2s</a:t>
            </a:r>
            <a:r>
              <a:rPr lang="en-US" altLang="zh-CN" sz="2100"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  </a:t>
            </a:r>
            <a:r>
              <a:rPr lang="en-US" altLang="zh-CN" sz="2100" dirty="0">
                <a:solidFill>
                  <a:schemeClr val="bg1"/>
                </a:solidFill>
                <a:latin typeface="Times New Roman" panose="02020603050405020304" pitchFamily="18" charset="0"/>
                <a:cs typeface="Times New Roman" panose="02020603050405020304" pitchFamily="18" charset="0"/>
              </a:rPr>
              <a:t>v&lt;V+3s</a:t>
            </a:r>
            <a:r>
              <a:rPr lang="zh-CN" altLang="en-US" sz="2100" dirty="0">
                <a:solidFill>
                  <a:schemeClr val="bg1"/>
                </a:solidFill>
                <a:latin typeface="Times New Roman" panose="02020603050405020304" pitchFamily="18" charset="0"/>
                <a:cs typeface="Times New Roman" panose="02020603050405020304" pitchFamily="18" charset="0"/>
              </a:rPr>
              <a:t>（击穿状态</a:t>
            </a:r>
            <a:r>
              <a:rPr lang="en-US" altLang="zh-CN" sz="2100" dirty="0">
                <a:solidFill>
                  <a:schemeClr val="bg1"/>
                </a:solidFill>
                <a:latin typeface="Times New Roman" panose="02020603050405020304" pitchFamily="18" charset="0"/>
                <a:cs typeface="Times New Roman" panose="02020603050405020304" pitchFamily="18" charset="0"/>
              </a:rPr>
              <a:t>C7</a:t>
            </a:r>
            <a:r>
              <a:rPr lang="zh-CN" altLang="en-US" sz="2100" dirty="0">
                <a:solidFill>
                  <a:schemeClr val="bg1"/>
                </a:solidFill>
                <a:latin typeface="Times New Roman" panose="02020603050405020304" pitchFamily="18" charset="0"/>
                <a:cs typeface="Times New Roman" panose="02020603050405020304" pitchFamily="18" charset="0"/>
              </a:rPr>
              <a:t>）</a:t>
            </a:r>
            <a:r>
              <a:rPr lang="en-US" altLang="zh-CN" sz="2100"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altLang="zh-CN" sz="2100" dirty="0">
                <a:solidFill>
                  <a:schemeClr val="bg1"/>
                </a:solidFill>
                <a:latin typeface="Times New Roman" panose="02020603050405020304" pitchFamily="18" charset="0"/>
                <a:cs typeface="Times New Roman" panose="02020603050405020304" pitchFamily="18" charset="0"/>
              </a:rPr>
              <a:t>v</a:t>
            </a:r>
            <a:r>
              <a:rPr lang="en-US" altLang="zh-CN" sz="2100"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  </a:t>
            </a:r>
            <a:r>
              <a:rPr lang="en-US" altLang="zh-CN" sz="2100" dirty="0">
                <a:solidFill>
                  <a:schemeClr val="bg1"/>
                </a:solidFill>
                <a:latin typeface="Times New Roman" panose="02020603050405020304" pitchFamily="18" charset="0"/>
                <a:cs typeface="Times New Roman" panose="02020603050405020304" pitchFamily="18" charset="0"/>
              </a:rPr>
              <a:t>V+3s</a:t>
            </a:r>
            <a:r>
              <a:rPr lang="zh-CN" altLang="en-US" sz="2100" dirty="0">
                <a:solidFill>
                  <a:schemeClr val="bg1"/>
                </a:solidFill>
                <a:latin typeface="Times New Roman" panose="02020603050405020304" pitchFamily="18" charset="0"/>
                <a:cs typeface="Times New Roman" panose="02020603050405020304" pitchFamily="18" charset="0"/>
              </a:rPr>
              <a:t>（击穿状态</a:t>
            </a:r>
            <a:r>
              <a:rPr lang="en-US" altLang="zh-CN" sz="2100" dirty="0">
                <a:solidFill>
                  <a:schemeClr val="bg1"/>
                </a:solidFill>
                <a:latin typeface="Times New Roman" panose="02020603050405020304" pitchFamily="18" charset="0"/>
                <a:cs typeface="Times New Roman" panose="02020603050405020304" pitchFamily="18" charset="0"/>
              </a:rPr>
              <a:t>C8</a:t>
            </a:r>
            <a:r>
              <a:rPr lang="zh-CN" altLang="en-US" sz="21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64768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5F646FCC-283B-4508-A5F1-62F0F413CFF3}"/>
              </a:ext>
            </a:extLst>
          </p:cNvPr>
          <p:cNvPicPr>
            <a:picLocks noChangeAspect="1"/>
          </p:cNvPicPr>
          <p:nvPr/>
        </p:nvPicPr>
        <p:blipFill>
          <a:blip r:embed="rId2"/>
          <a:stretch>
            <a:fillRect/>
          </a:stretch>
        </p:blipFill>
        <p:spPr>
          <a:xfrm>
            <a:off x="0" y="0"/>
            <a:ext cx="9144000" cy="5143500"/>
          </a:xfrm>
          <a:prstGeom prst="rect">
            <a:avLst/>
          </a:prstGeom>
        </p:spPr>
      </p:pic>
      <p:sp>
        <p:nvSpPr>
          <p:cNvPr id="3" name="文本框 2">
            <a:extLst>
              <a:ext uri="{FF2B5EF4-FFF2-40B4-BE49-F238E27FC236}">
                <a16:creationId xmlns="" xmlns:a16="http://schemas.microsoft.com/office/drawing/2014/main" id="{400AE120-4FFD-4329-842C-6C38C66D40AD}"/>
              </a:ext>
            </a:extLst>
          </p:cNvPr>
          <p:cNvSpPr txBox="1"/>
          <p:nvPr/>
        </p:nvSpPr>
        <p:spPr>
          <a:xfrm>
            <a:off x="1209675" y="733425"/>
            <a:ext cx="6419850" cy="3023905"/>
          </a:xfrm>
          <a:prstGeom prst="rect">
            <a:avLst/>
          </a:prstGeom>
          <a:noFill/>
        </p:spPr>
        <p:txBody>
          <a:bodyPr wrap="square" lIns="68580" tIns="34290" rIns="68580" bIns="34290" rtlCol="0">
            <a:spAutoFit/>
          </a:bodyPr>
          <a:lstStyle/>
          <a:p>
            <a:r>
              <a:rPr lang="zh-CN" altLang="en-US" sz="2400" dirty="0">
                <a:solidFill>
                  <a:schemeClr val="bg1"/>
                </a:solidFill>
              </a:rPr>
              <a:t>一步转移矩阵</a:t>
            </a:r>
            <a:r>
              <a:rPr lang="en-US" altLang="zh-CN" sz="2400" dirty="0">
                <a:solidFill>
                  <a:schemeClr val="bg1"/>
                </a:solidFill>
              </a:rPr>
              <a:t>:</a:t>
            </a:r>
            <a:endParaRPr lang="zh-CN" altLang="en-US" sz="2400" dirty="0">
              <a:solidFill>
                <a:schemeClr val="bg1"/>
              </a:solidFill>
            </a:endParaRPr>
          </a:p>
          <a:p>
            <a:endParaRPr lang="en-US" altLang="zh-CN" sz="2100" dirty="0">
              <a:solidFill>
                <a:schemeClr val="bg1"/>
              </a:solidFill>
            </a:endParaRPr>
          </a:p>
          <a:p>
            <a:r>
              <a:rPr lang="zh-CN" altLang="en-US" sz="2100" dirty="0">
                <a:solidFill>
                  <a:schemeClr val="bg1"/>
                </a:solidFill>
                <a:latin typeface="楷体" panose="02010609060101010101" pitchFamily="49" charset="-122"/>
                <a:ea typeface="楷体" panose="02010609060101010101" pitchFamily="49" charset="-122"/>
              </a:rPr>
              <a:t>    考虑</a:t>
            </a:r>
            <a:r>
              <a:rPr lang="en-US" altLang="zh-CN" sz="2100" dirty="0">
                <a:solidFill>
                  <a:schemeClr val="bg1"/>
                </a:solidFill>
                <a:latin typeface="楷体" panose="02010609060101010101" pitchFamily="49" charset="-122"/>
                <a:ea typeface="楷体" panose="02010609060101010101" pitchFamily="49" charset="-122"/>
              </a:rPr>
              <a:t>k=</a:t>
            </a:r>
            <a:r>
              <a:rPr lang="en-US" altLang="zh-CN" sz="2100" dirty="0" err="1">
                <a:solidFill>
                  <a:schemeClr val="bg1"/>
                </a:solidFill>
                <a:latin typeface="楷体" panose="02010609060101010101" pitchFamily="49" charset="-122"/>
                <a:ea typeface="楷体" panose="02010609060101010101" pitchFamily="49" charset="-122"/>
              </a:rPr>
              <a:t>i</a:t>
            </a:r>
            <a:r>
              <a:rPr lang="zh-CN" altLang="en-US" sz="2100" dirty="0">
                <a:solidFill>
                  <a:schemeClr val="bg1"/>
                </a:solidFill>
                <a:latin typeface="楷体" panose="02010609060101010101" pitchFamily="49" charset="-122"/>
                <a:ea typeface="楷体" panose="02010609060101010101" pitchFamily="49" charset="-122"/>
              </a:rPr>
              <a:t>和</a:t>
            </a:r>
            <a:r>
              <a:rPr lang="en-US" altLang="zh-CN" sz="2100" dirty="0">
                <a:solidFill>
                  <a:schemeClr val="bg1"/>
                </a:solidFill>
                <a:latin typeface="楷体" panose="02010609060101010101" pitchFamily="49" charset="-122"/>
                <a:ea typeface="楷体" panose="02010609060101010101" pitchFamily="49" charset="-122"/>
              </a:rPr>
              <a:t>k=j</a:t>
            </a:r>
            <a:r>
              <a:rPr lang="zh-CN" altLang="en-US" sz="2100" dirty="0">
                <a:solidFill>
                  <a:schemeClr val="bg1"/>
                </a:solidFill>
                <a:latin typeface="楷体" panose="02010609060101010101" pitchFamily="49" charset="-122"/>
                <a:ea typeface="楷体" panose="02010609060101010101" pitchFamily="49" charset="-122"/>
              </a:rPr>
              <a:t>两次相继试验</a:t>
            </a:r>
            <a:r>
              <a:rPr lang="en-US" altLang="zh-CN" sz="2100" dirty="0" err="1">
                <a:solidFill>
                  <a:schemeClr val="bg1"/>
                </a:solidFill>
                <a:latin typeface="楷体" panose="02010609060101010101" pitchFamily="49" charset="-122"/>
                <a:ea typeface="楷体" panose="02010609060101010101" pitchFamily="49" charset="-122"/>
              </a:rPr>
              <a:t>Ti</a:t>
            </a:r>
            <a:r>
              <a:rPr lang="zh-CN" altLang="en-US" sz="2100" dirty="0">
                <a:solidFill>
                  <a:schemeClr val="bg1"/>
                </a:solidFill>
                <a:latin typeface="楷体" panose="02010609060101010101" pitchFamily="49" charset="-122"/>
                <a:ea typeface="楷体" panose="02010609060101010101" pitchFamily="49" charset="-122"/>
              </a:rPr>
              <a:t>和</a:t>
            </a:r>
            <a:r>
              <a:rPr lang="en-US" altLang="zh-CN" sz="2100" dirty="0" err="1">
                <a:solidFill>
                  <a:schemeClr val="bg1"/>
                </a:solidFill>
                <a:latin typeface="楷体" panose="02010609060101010101" pitchFamily="49" charset="-122"/>
                <a:ea typeface="楷体" panose="02010609060101010101" pitchFamily="49" charset="-122"/>
              </a:rPr>
              <a:t>Tj</a:t>
            </a:r>
            <a:r>
              <a:rPr lang="zh-CN" altLang="en-US" sz="2100" dirty="0">
                <a:solidFill>
                  <a:schemeClr val="bg1"/>
                </a:solidFill>
                <a:latin typeface="楷体" panose="02010609060101010101" pitchFamily="49" charset="-122"/>
                <a:ea typeface="楷体" panose="02010609060101010101" pitchFamily="49" charset="-122"/>
              </a:rPr>
              <a:t>（</a:t>
            </a:r>
            <a:r>
              <a:rPr lang="en-US" altLang="zh-CN" sz="2100" dirty="0" err="1">
                <a:solidFill>
                  <a:schemeClr val="bg1"/>
                </a:solidFill>
                <a:latin typeface="楷体" panose="02010609060101010101" pitchFamily="49" charset="-122"/>
                <a:ea typeface="楷体" panose="02010609060101010101" pitchFamily="49" charset="-122"/>
              </a:rPr>
              <a:t>i</a:t>
            </a:r>
            <a:r>
              <a:rPr lang="en-US" altLang="zh-CN" sz="2100" dirty="0">
                <a:solidFill>
                  <a:schemeClr val="bg1"/>
                </a:solidFill>
                <a:latin typeface="楷体" panose="02010609060101010101" pitchFamily="49" charset="-122"/>
                <a:ea typeface="楷体" panose="02010609060101010101" pitchFamily="49" charset="-122"/>
              </a:rPr>
              <a:t>&lt;j</a:t>
            </a:r>
            <a:r>
              <a:rPr lang="zh-CN" altLang="en-US" sz="2100" dirty="0">
                <a:solidFill>
                  <a:schemeClr val="bg1"/>
                </a:solidFill>
                <a:latin typeface="楷体" panose="02010609060101010101" pitchFamily="49" charset="-122"/>
                <a:ea typeface="楷体" panose="02010609060101010101" pitchFamily="49" charset="-122"/>
              </a:rPr>
              <a:t>），假定试验期间放电、击穿过程是模式稳定的，那么可以近似认为</a:t>
            </a:r>
            <a:r>
              <a:rPr lang="en-US" altLang="zh-CN" sz="2100" dirty="0" err="1">
                <a:solidFill>
                  <a:schemeClr val="bg1"/>
                </a:solidFill>
                <a:latin typeface="楷体" panose="02010609060101010101" pitchFamily="49" charset="-122"/>
                <a:ea typeface="楷体" panose="02010609060101010101" pitchFamily="49" charset="-122"/>
              </a:rPr>
              <a:t>Tj</a:t>
            </a:r>
            <a:r>
              <a:rPr lang="zh-CN" altLang="en-US" sz="2100" dirty="0">
                <a:solidFill>
                  <a:schemeClr val="bg1"/>
                </a:solidFill>
                <a:latin typeface="楷体" panose="02010609060101010101" pitchFamily="49" charset="-122"/>
                <a:ea typeface="楷体" panose="02010609060101010101" pitchFamily="49" charset="-122"/>
              </a:rPr>
              <a:t>只受</a:t>
            </a:r>
            <a:r>
              <a:rPr lang="en-US" altLang="zh-CN" sz="2100" dirty="0" err="1">
                <a:solidFill>
                  <a:schemeClr val="bg1"/>
                </a:solidFill>
                <a:latin typeface="楷体" panose="02010609060101010101" pitchFamily="49" charset="-122"/>
                <a:ea typeface="楷体" panose="02010609060101010101" pitchFamily="49" charset="-122"/>
              </a:rPr>
              <a:t>Ti</a:t>
            </a:r>
            <a:r>
              <a:rPr lang="zh-CN" altLang="en-US" sz="2100" dirty="0">
                <a:solidFill>
                  <a:schemeClr val="bg1"/>
                </a:solidFill>
                <a:latin typeface="楷体" panose="02010609060101010101" pitchFamily="49" charset="-122"/>
                <a:ea typeface="楷体" panose="02010609060101010101" pitchFamily="49" charset="-122"/>
              </a:rPr>
              <a:t>的影响，而与</a:t>
            </a:r>
            <a:r>
              <a:rPr lang="en-US" altLang="zh-CN" sz="2100" dirty="0" err="1">
                <a:solidFill>
                  <a:schemeClr val="bg1"/>
                </a:solidFill>
                <a:latin typeface="楷体" panose="02010609060101010101" pitchFamily="49" charset="-122"/>
                <a:ea typeface="楷体" panose="02010609060101010101" pitchFamily="49" charset="-122"/>
              </a:rPr>
              <a:t>Ti</a:t>
            </a:r>
            <a:r>
              <a:rPr lang="zh-CN" altLang="en-US" sz="2100" dirty="0">
                <a:solidFill>
                  <a:schemeClr val="bg1"/>
                </a:solidFill>
                <a:latin typeface="楷体" panose="02010609060101010101" pitchFamily="49" charset="-122"/>
                <a:ea typeface="楷体" panose="02010609060101010101" pitchFamily="49" charset="-122"/>
              </a:rPr>
              <a:t>之前的试验无关。对于</a:t>
            </a:r>
            <a:r>
              <a:rPr lang="en-US" altLang="zh-CN" sz="2100" dirty="0" err="1">
                <a:solidFill>
                  <a:schemeClr val="bg1"/>
                </a:solidFill>
                <a:latin typeface="楷体" panose="02010609060101010101" pitchFamily="49" charset="-122"/>
                <a:ea typeface="楷体" panose="02010609060101010101" pitchFamily="49" charset="-122"/>
              </a:rPr>
              <a:t>Ti</a:t>
            </a:r>
            <a:r>
              <a:rPr lang="zh-CN" altLang="en-US" sz="2100" dirty="0">
                <a:solidFill>
                  <a:schemeClr val="bg1"/>
                </a:solidFill>
                <a:latin typeface="楷体" panose="02010609060101010101" pitchFamily="49" charset="-122"/>
                <a:ea typeface="楷体" panose="02010609060101010101" pitchFamily="49" charset="-122"/>
              </a:rPr>
              <a:t>的每一个可能状态（此例为</a:t>
            </a:r>
            <a:r>
              <a:rPr lang="en-US" altLang="zh-CN" sz="2100" dirty="0">
                <a:solidFill>
                  <a:schemeClr val="bg1"/>
                </a:solidFill>
                <a:latin typeface="楷体" panose="02010609060101010101" pitchFamily="49" charset="-122"/>
                <a:ea typeface="楷体" panose="02010609060101010101" pitchFamily="49" charset="-122"/>
              </a:rPr>
              <a:t>8</a:t>
            </a:r>
            <a:r>
              <a:rPr lang="zh-CN" altLang="en-US" sz="2100" dirty="0">
                <a:solidFill>
                  <a:schemeClr val="bg1"/>
                </a:solidFill>
                <a:latin typeface="楷体" panose="02010609060101010101" pitchFamily="49" charset="-122"/>
                <a:ea typeface="楷体" panose="02010609060101010101" pitchFamily="49" charset="-122"/>
              </a:rPr>
              <a:t>个），</a:t>
            </a:r>
            <a:r>
              <a:rPr lang="en-US" altLang="zh-CN" sz="2100" dirty="0" err="1">
                <a:solidFill>
                  <a:schemeClr val="bg1"/>
                </a:solidFill>
                <a:latin typeface="楷体" panose="02010609060101010101" pitchFamily="49" charset="-122"/>
                <a:ea typeface="楷体" panose="02010609060101010101" pitchFamily="49" charset="-122"/>
              </a:rPr>
              <a:t>Tj</a:t>
            </a:r>
            <a:r>
              <a:rPr lang="zh-CN" altLang="en-US" sz="2100" dirty="0">
                <a:solidFill>
                  <a:schemeClr val="bg1"/>
                </a:solidFill>
                <a:latin typeface="楷体" panose="02010609060101010101" pitchFamily="49" charset="-122"/>
                <a:ea typeface="楷体" panose="02010609060101010101" pitchFamily="49" charset="-122"/>
              </a:rPr>
              <a:t>也有</a:t>
            </a:r>
            <a:r>
              <a:rPr lang="en-US" altLang="zh-CN" sz="2100" dirty="0">
                <a:solidFill>
                  <a:schemeClr val="bg1"/>
                </a:solidFill>
                <a:latin typeface="楷体" panose="02010609060101010101" pitchFamily="49" charset="-122"/>
                <a:ea typeface="楷体" panose="02010609060101010101" pitchFamily="49" charset="-122"/>
              </a:rPr>
              <a:t>8</a:t>
            </a:r>
            <a:r>
              <a:rPr lang="zh-CN" altLang="en-US" sz="2100" dirty="0">
                <a:solidFill>
                  <a:schemeClr val="bg1"/>
                </a:solidFill>
                <a:latin typeface="楷体" panose="02010609060101010101" pitchFamily="49" charset="-122"/>
                <a:ea typeface="楷体" panose="02010609060101010101" pitchFamily="49" charset="-122"/>
              </a:rPr>
              <a:t>种可能的状态，其中的每一个发生的概率是不同的（可由试验数据及经验确定），于是就有</a:t>
            </a:r>
            <a:r>
              <a:rPr lang="en-US" altLang="zh-CN" sz="2100" dirty="0">
                <a:solidFill>
                  <a:schemeClr val="bg1"/>
                </a:solidFill>
                <a:latin typeface="楷体" panose="02010609060101010101" pitchFamily="49" charset="-122"/>
                <a:ea typeface="楷体" panose="02010609060101010101" pitchFamily="49" charset="-122"/>
              </a:rPr>
              <a:t>8x8</a:t>
            </a:r>
            <a:r>
              <a:rPr lang="zh-CN" altLang="en-US" sz="2100" dirty="0">
                <a:solidFill>
                  <a:schemeClr val="bg1"/>
                </a:solidFill>
                <a:latin typeface="楷体" panose="02010609060101010101" pitchFamily="49" charset="-122"/>
                <a:ea typeface="楷体" panose="02010609060101010101" pitchFamily="49" charset="-122"/>
              </a:rPr>
              <a:t>个状态转移概率，相应的“一步转移概率矩阵”为：</a:t>
            </a:r>
          </a:p>
        </p:txBody>
      </p:sp>
    </p:spTree>
    <p:extLst>
      <p:ext uri="{BB962C8B-B14F-4D97-AF65-F5344CB8AC3E}">
        <p14:creationId xmlns:p14="http://schemas.microsoft.com/office/powerpoint/2010/main" val="4184462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5F646FCC-283B-4508-A5F1-62F0F413CFF3}"/>
              </a:ext>
            </a:extLst>
          </p:cNvPr>
          <p:cNvPicPr>
            <a:picLocks noChangeAspect="1"/>
          </p:cNvPicPr>
          <p:nvPr/>
        </p:nvPicPr>
        <p:blipFill>
          <a:blip r:embed="rId2"/>
          <a:stretch>
            <a:fillRect/>
          </a:stretch>
        </p:blipFill>
        <p:spPr>
          <a:xfrm>
            <a:off x="0" y="0"/>
            <a:ext cx="9144000" cy="5143500"/>
          </a:xfrm>
          <a:prstGeom prst="rect">
            <a:avLst/>
          </a:prstGeom>
        </p:spPr>
      </p:pic>
      <mc:AlternateContent xmlns:mc="http://schemas.openxmlformats.org/markup-compatibility/2006">
        <mc:Choice xmlns:a14="http://schemas.microsoft.com/office/drawing/2010/main" Requires="a14">
          <p:sp>
            <p:nvSpPr>
              <p:cNvPr id="3" name="矩形 2">
                <a:extLst>
                  <a:ext uri="{FF2B5EF4-FFF2-40B4-BE49-F238E27FC236}">
                    <a16:creationId xmlns:a16="http://schemas.microsoft.com/office/drawing/2014/main" xmlns="" id="{14471400-2A8C-41CE-9D76-8D4C39193331}"/>
                  </a:ext>
                </a:extLst>
              </p:cNvPr>
              <p:cNvSpPr/>
              <p:nvPr/>
            </p:nvSpPr>
            <p:spPr>
              <a:xfrm>
                <a:off x="0" y="282532"/>
                <a:ext cx="9144000" cy="4051430"/>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3200" i="1" kern="100" smtClean="0">
                          <a:solidFill>
                            <a:schemeClr val="bg1"/>
                          </a:solidFill>
                          <a:latin typeface="Cambria Math" panose="02040503050406030204" pitchFamily="18" charset="0"/>
                          <a:cs typeface="Times New Roman" panose="02020603050405020304" pitchFamily="18" charset="0"/>
                        </a:rPr>
                        <m:t>𝑃𝑖𝑗</m:t>
                      </m:r>
                      <m:r>
                        <a:rPr lang="en-US" altLang="zh-CN" sz="3200" i="1" kern="100" smtClean="0">
                          <a:solidFill>
                            <a:schemeClr val="bg1"/>
                          </a:solidFill>
                          <a:latin typeface="Cambria Math" panose="02040503050406030204" pitchFamily="18" charset="0"/>
                          <a:cs typeface="Times New Roman" panose="02020603050405020304" pitchFamily="18" charset="0"/>
                        </a:rPr>
                        <m:t>=</m:t>
                      </m:r>
                      <m:d>
                        <m:dPr>
                          <m:begChr m:val="["/>
                          <m:endChr m:val="]"/>
                          <m:ctrlPr>
                            <a:rPr lang="zh-CN" altLang="zh-CN" sz="3200" i="1" kern="100">
                              <a:solidFill>
                                <a:schemeClr val="bg1"/>
                              </a:solidFill>
                              <a:latin typeface="Cambria Math"/>
                              <a:ea typeface="Cambria Math" panose="02040503050406030204" pitchFamily="18" charset="0"/>
                              <a:cs typeface="Times New Roman" panose="02020603050405020304" pitchFamily="18" charset="0"/>
                            </a:rPr>
                          </m:ctrlPr>
                        </m:dPr>
                        <m:e>
                          <m:eqArr>
                            <m:eqArrPr>
                              <m:ctrlPr>
                                <a:rPr lang="zh-CN" altLang="zh-CN" sz="3200" i="1" kern="100">
                                  <a:solidFill>
                                    <a:schemeClr val="bg1"/>
                                  </a:solidFill>
                                  <a:latin typeface="Cambria Math"/>
                                  <a:ea typeface="Cambria Math" panose="02040503050406030204" pitchFamily="18" charset="0"/>
                                  <a:cs typeface="Times New Roman" panose="02020603050405020304" pitchFamily="18" charset="0"/>
                                </a:rPr>
                              </m:ctrlPr>
                            </m:eqArrPr>
                            <m:e>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11 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12 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13 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14 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15 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16 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17 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18</m:t>
                              </m:r>
                            </m:e>
                            <m:e>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21 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22 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23 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24 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25 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26 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27 </m:t>
                              </m:r>
                              <m:r>
                                <a:rPr lang="en-US" altLang="zh-CN" sz="3200" i="1" kern="10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cs typeface="Times New Roman" panose="02020603050405020304" pitchFamily="18" charset="0"/>
                                </a:rPr>
                                <m:t>28</m:t>
                              </m:r>
                            </m:e>
                            <m:e>
                              <m:r>
                                <a:rPr lang="en-US" altLang="zh-CN" sz="3200" b="0" i="1" kern="100" smtClean="0">
                                  <a:solidFill>
                                    <a:schemeClr val="bg1"/>
                                  </a:solidFill>
                                  <a:latin typeface="Cambria Math" panose="02040503050406030204" pitchFamily="18" charset="0"/>
                                  <a:cs typeface="Times New Roman" panose="020206030504050203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31 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32 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33 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34 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35 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36 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37 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38</m:t>
                              </m:r>
                            </m:e>
                            <m:e>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hlinkClick r:id="" action="ppaction://noaction">
                                    <a:extLst>
                                      <a:ext uri="{A12FA001-AC4F-418D-AE19-62706E023703}">
                                        <ahyp:hlinkClr xmlns:ahyp="http://schemas.microsoft.com/office/drawing/2018/hyperlinkcolor" xmlns:m="http://schemas.openxmlformats.org/officeDocument/2006/math" xmlns="" val="tx"/>
                                      </a:ext>
                                    </a:extLst>
                                  </a:hlinkClick>
                                </a:rPr>
                                <m:t>41 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42 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43 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44 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45 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46 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47 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48</m:t>
                              </m:r>
                            </m:e>
                            <m:e>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51 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52 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53 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54 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55 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56 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57 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58</m:t>
                              </m:r>
                            </m:e>
                            <m:e>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61 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62 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63 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64 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65 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66 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67 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68</m:t>
                              </m:r>
                            </m:e>
                            <m:e>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71 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72 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73 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74 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75 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76 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77 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78</m:t>
                              </m:r>
                            </m:e>
                            <m:e>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81 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82 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83 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84 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85 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86 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87 </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r>
                                <a:rPr lang="en-US" altLang="zh-CN" sz="3200" i="1" kern="100">
                                  <a:solidFill>
                                    <a:schemeClr val="bg1"/>
                                  </a:solidFill>
                                  <a:latin typeface="Cambria Math" panose="02040503050406030204" pitchFamily="18" charset="0"/>
                                  <a:ea typeface="Cambria Math" panose="02040503050406030204" pitchFamily="18" charset="0"/>
                                  <a:cs typeface="Cambria Math" panose="02040503050406030204" pitchFamily="18" charset="0"/>
                                </a:rPr>
                                <m:t>88</m:t>
                              </m:r>
                            </m:e>
                          </m:eqArr>
                        </m:e>
                      </m:d>
                    </m:oMath>
                  </m:oMathPara>
                </a14:m>
                <a:endParaRPr lang="zh-CN" altLang="en-US" dirty="0"/>
              </a:p>
            </p:txBody>
          </p:sp>
        </mc:Choice>
        <mc:Fallback>
          <p:sp>
            <p:nvSpPr>
              <p:cNvPr id="3" name="矩形 2">
                <a:extLst>
                  <a:ext uri="{FF2B5EF4-FFF2-40B4-BE49-F238E27FC236}">
                    <a16:creationId xmlns:a16="http://schemas.microsoft.com/office/drawing/2014/main" xmlns:a14="http://schemas.microsoft.com/office/drawing/2010/main" xmlns="" id="{14471400-2A8C-41CE-9D76-8D4C39193331}"/>
                  </a:ext>
                </a:extLst>
              </p:cNvPr>
              <p:cNvSpPr>
                <a:spLocks noRot="1" noChangeAspect="1" noMove="1" noResize="1" noEditPoints="1" noAdjustHandles="1" noChangeArrowheads="1" noChangeShapeType="1" noTextEdit="1"/>
              </p:cNvSpPr>
              <p:nvPr/>
            </p:nvSpPr>
            <p:spPr>
              <a:xfrm>
                <a:off x="0" y="282532"/>
                <a:ext cx="9144000" cy="4051430"/>
              </a:xfrm>
              <a:prstGeom prst="rect">
                <a:avLst/>
              </a:prstGeom>
              <a:blipFill rotWithShape="1">
                <a:blip r:embed="rId3"/>
                <a:stretch>
                  <a:fillRect/>
                </a:stretch>
              </a:blipFill>
            </p:spPr>
            <p:txBody>
              <a:bodyPr/>
              <a:lstStyle/>
              <a:p>
                <a:r>
                  <a:rPr lang="zh-CN" altLang="en-US">
                    <a:noFill/>
                  </a:rPr>
                  <a:t> </a:t>
                </a:r>
              </a:p>
            </p:txBody>
          </p:sp>
        </mc:Fallback>
      </mc:AlternateContent>
      <p:sp>
        <p:nvSpPr>
          <p:cNvPr id="4" name="文本框 3">
            <a:extLst>
              <a:ext uri="{FF2B5EF4-FFF2-40B4-BE49-F238E27FC236}">
                <a16:creationId xmlns="" xmlns:a16="http://schemas.microsoft.com/office/drawing/2014/main" id="{67B489F6-1AE1-4AAE-8ED8-A2B4FA875812}"/>
              </a:ext>
            </a:extLst>
          </p:cNvPr>
          <p:cNvSpPr txBox="1"/>
          <p:nvPr/>
        </p:nvSpPr>
        <p:spPr>
          <a:xfrm>
            <a:off x="1401067" y="4350845"/>
            <a:ext cx="6464484" cy="715581"/>
          </a:xfrm>
          <a:prstGeom prst="rect">
            <a:avLst/>
          </a:prstGeom>
          <a:noFill/>
        </p:spPr>
        <p:txBody>
          <a:bodyPr wrap="square" lIns="68580" tIns="34290" rIns="68580" bIns="34290" rtlCol="0">
            <a:spAutoFit/>
          </a:bodyPr>
          <a:lstStyle/>
          <a:p>
            <a:r>
              <a:rPr lang="zh-CN" altLang="en-US" sz="2100" dirty="0">
                <a:solidFill>
                  <a:schemeClr val="bg1"/>
                </a:solidFill>
                <a:latin typeface="楷体" panose="02010609060101010101" pitchFamily="49" charset="-122"/>
                <a:ea typeface="楷体" panose="02010609060101010101" pitchFamily="49" charset="-122"/>
              </a:rPr>
              <a:t>这是一个方阵。如果每一步的转移概率矩阵都能确定的话，那么</a:t>
            </a:r>
            <a:r>
              <a:rPr lang="en-US" altLang="zh-CN" sz="2100" dirty="0" err="1">
                <a:solidFill>
                  <a:schemeClr val="bg1"/>
                </a:solidFill>
                <a:latin typeface="楷体" panose="02010609060101010101" pitchFamily="49" charset="-122"/>
                <a:ea typeface="楷体" panose="02010609060101010101" pitchFamily="49" charset="-122"/>
              </a:rPr>
              <a:t>Tj</a:t>
            </a:r>
            <a:r>
              <a:rPr lang="zh-CN" altLang="en-US" sz="2100" dirty="0">
                <a:solidFill>
                  <a:schemeClr val="bg1"/>
                </a:solidFill>
                <a:latin typeface="楷体" panose="02010609060101010101" pitchFamily="49" charset="-122"/>
                <a:ea typeface="楷体" panose="02010609060101010101" pitchFamily="49" charset="-122"/>
              </a:rPr>
              <a:t>及之后随机过程的行为就可以求得了。</a:t>
            </a:r>
          </a:p>
        </p:txBody>
      </p:sp>
    </p:spTree>
    <p:extLst>
      <p:ext uri="{BB962C8B-B14F-4D97-AF65-F5344CB8AC3E}">
        <p14:creationId xmlns:p14="http://schemas.microsoft.com/office/powerpoint/2010/main" val="3545991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5F646FCC-283B-4508-A5F1-62F0F413CFF3}"/>
              </a:ext>
            </a:extLst>
          </p:cNvPr>
          <p:cNvPicPr>
            <a:picLocks noChangeAspect="1"/>
          </p:cNvPicPr>
          <p:nvPr/>
        </p:nvPicPr>
        <p:blipFill>
          <a:blip r:embed="rId2"/>
          <a:stretch>
            <a:fillRect/>
          </a:stretch>
        </p:blipFill>
        <p:spPr>
          <a:xfrm>
            <a:off x="0" y="0"/>
            <a:ext cx="9144000" cy="5143500"/>
          </a:xfrm>
          <a:prstGeom prst="rect">
            <a:avLst/>
          </a:prstGeom>
        </p:spPr>
      </p:pic>
      <p:sp>
        <p:nvSpPr>
          <p:cNvPr id="3" name="文本框 2">
            <a:extLst>
              <a:ext uri="{FF2B5EF4-FFF2-40B4-BE49-F238E27FC236}">
                <a16:creationId xmlns="" xmlns:a16="http://schemas.microsoft.com/office/drawing/2014/main" id="{7D094445-4192-4513-8C8E-25E58D474531}"/>
              </a:ext>
            </a:extLst>
          </p:cNvPr>
          <p:cNvSpPr txBox="1"/>
          <p:nvPr/>
        </p:nvSpPr>
        <p:spPr>
          <a:xfrm>
            <a:off x="1066800" y="1028700"/>
            <a:ext cx="6815138" cy="2562240"/>
          </a:xfrm>
          <a:prstGeom prst="rect">
            <a:avLst/>
          </a:prstGeom>
          <a:noFill/>
        </p:spPr>
        <p:txBody>
          <a:bodyPr wrap="square" lIns="68580" tIns="34290" rIns="68580" bIns="34290" rtlCol="0">
            <a:spAutoFit/>
          </a:bodyPr>
          <a:lstStyle/>
          <a:p>
            <a:r>
              <a:rPr lang="zh-CN" altLang="en-US" sz="2700" dirty="0">
                <a:solidFill>
                  <a:schemeClr val="bg1"/>
                </a:solidFill>
                <a:latin typeface="楷体" panose="02010609060101010101" pitchFamily="49" charset="-122"/>
                <a:ea typeface="楷体" panose="02010609060101010101" pitchFamily="49" charset="-122"/>
              </a:rPr>
              <a:t>    诚然，要得出每一步的转移矩阵在实际工作中很难实现。作为进一步的近似，若在一定的发展阶段所渉物理模式稳定，则可取一步转移矩阵不变，即该马尔可夫过程具有“时齐性”。这样，对</a:t>
            </a:r>
            <a:r>
              <a:rPr lang="en-US" altLang="zh-CN" sz="2700" dirty="0" err="1">
                <a:solidFill>
                  <a:schemeClr val="bg1"/>
                </a:solidFill>
                <a:latin typeface="楷体" panose="02010609060101010101" pitchFamily="49" charset="-122"/>
                <a:ea typeface="楷体" panose="02010609060101010101" pitchFamily="49" charset="-122"/>
              </a:rPr>
              <a:t>Tj</a:t>
            </a:r>
            <a:r>
              <a:rPr lang="zh-CN" altLang="en-US" sz="2700" dirty="0">
                <a:solidFill>
                  <a:schemeClr val="bg1"/>
                </a:solidFill>
                <a:latin typeface="楷体" panose="02010609060101010101" pitchFamily="49" charset="-122"/>
                <a:ea typeface="楷体" panose="02010609060101010101" pitchFamily="49" charset="-122"/>
              </a:rPr>
              <a:t>及之后的击穿情况就可以比较方便地进行预测了。</a:t>
            </a:r>
          </a:p>
        </p:txBody>
      </p:sp>
    </p:spTree>
    <p:extLst>
      <p:ext uri="{BB962C8B-B14F-4D97-AF65-F5344CB8AC3E}">
        <p14:creationId xmlns:p14="http://schemas.microsoft.com/office/powerpoint/2010/main" val="3999209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1B5DD010-81E5-4A0D-A2D2-5EA6B7E26617}"/>
              </a:ext>
            </a:extLst>
          </p:cNvPr>
          <p:cNvPicPr>
            <a:picLocks noChangeAspect="1"/>
          </p:cNvPicPr>
          <p:nvPr/>
        </p:nvPicPr>
        <p:blipFill>
          <a:blip r:embed="rId2"/>
          <a:stretch>
            <a:fillRect/>
          </a:stretch>
        </p:blipFill>
        <p:spPr>
          <a:xfrm>
            <a:off x="0" y="0"/>
            <a:ext cx="9160462" cy="5143500"/>
          </a:xfrm>
          <a:prstGeom prst="rect">
            <a:avLst/>
          </a:prstGeom>
        </p:spPr>
      </p:pic>
      <p:sp>
        <p:nvSpPr>
          <p:cNvPr id="2" name="文本框 1">
            <a:extLst>
              <a:ext uri="{FF2B5EF4-FFF2-40B4-BE49-F238E27FC236}">
                <a16:creationId xmlns="" xmlns:a16="http://schemas.microsoft.com/office/drawing/2014/main" id="{09959DCE-40A3-4210-B7BD-6FABD54F16FF}"/>
              </a:ext>
            </a:extLst>
          </p:cNvPr>
          <p:cNvSpPr txBox="1"/>
          <p:nvPr/>
        </p:nvSpPr>
        <p:spPr>
          <a:xfrm>
            <a:off x="1200928" y="980492"/>
            <a:ext cx="6953250" cy="2839239"/>
          </a:xfrm>
          <a:prstGeom prst="rect">
            <a:avLst/>
          </a:prstGeom>
          <a:noFill/>
        </p:spPr>
        <p:txBody>
          <a:bodyPr wrap="square" lIns="68580" tIns="34290" rIns="68580" bIns="34290" rtlCol="0">
            <a:spAutoFit/>
          </a:bodyPr>
          <a:lstStyle/>
          <a:p>
            <a:r>
              <a:rPr lang="zh-CN" altLang="en-US" sz="3600" dirty="0">
                <a:solidFill>
                  <a:schemeClr val="bg2"/>
                </a:solidFill>
                <a:latin typeface="华文细黑" panose="02010600040101010101" pitchFamily="2" charset="-122"/>
                <a:ea typeface="华文细黑" panose="02010600040101010101" pitchFamily="2" charset="-122"/>
              </a:rPr>
              <a:t>“放电现象具有随机性”早已是相关学者和工程技术人员的共识。</a:t>
            </a:r>
            <a:endParaRPr lang="en-US" altLang="zh-CN" sz="3600" dirty="0">
              <a:solidFill>
                <a:schemeClr val="bg2"/>
              </a:solidFill>
              <a:latin typeface="华文细黑" panose="02010600040101010101" pitchFamily="2" charset="-122"/>
              <a:ea typeface="华文细黑" panose="02010600040101010101" pitchFamily="2" charset="-122"/>
            </a:endParaRPr>
          </a:p>
          <a:p>
            <a:endParaRPr lang="en-US" altLang="zh-CN" sz="3600" dirty="0">
              <a:solidFill>
                <a:schemeClr val="bg2"/>
              </a:solidFill>
            </a:endParaRPr>
          </a:p>
          <a:p>
            <a:r>
              <a:rPr lang="zh-CN" altLang="en-US" sz="3600" dirty="0">
                <a:solidFill>
                  <a:schemeClr val="bg2"/>
                </a:solidFill>
                <a:latin typeface="华文新魏" panose="02010800040101010101" pitchFamily="2" charset="-122"/>
                <a:ea typeface="华文新魏" panose="02010800040101010101" pitchFamily="2" charset="-122"/>
              </a:rPr>
              <a:t>概率论与数理统计是处理放电现象的常用数学方法</a:t>
            </a:r>
          </a:p>
        </p:txBody>
      </p:sp>
    </p:spTree>
    <p:extLst>
      <p:ext uri="{BB962C8B-B14F-4D97-AF65-F5344CB8AC3E}">
        <p14:creationId xmlns:p14="http://schemas.microsoft.com/office/powerpoint/2010/main" val="10368204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5F646FCC-283B-4508-A5F1-62F0F413CFF3}"/>
              </a:ext>
            </a:extLst>
          </p:cNvPr>
          <p:cNvPicPr>
            <a:picLocks noChangeAspect="1"/>
          </p:cNvPicPr>
          <p:nvPr/>
        </p:nvPicPr>
        <p:blipFill>
          <a:blip r:embed="rId2"/>
          <a:stretch>
            <a:fillRect/>
          </a:stretch>
        </p:blipFill>
        <p:spPr>
          <a:xfrm>
            <a:off x="0" y="0"/>
            <a:ext cx="9144000" cy="5143500"/>
          </a:xfrm>
          <a:prstGeom prst="rect">
            <a:avLst/>
          </a:prstGeom>
        </p:spPr>
      </p:pic>
      <p:sp>
        <p:nvSpPr>
          <p:cNvPr id="3" name="文本框 2">
            <a:extLst>
              <a:ext uri="{FF2B5EF4-FFF2-40B4-BE49-F238E27FC236}">
                <a16:creationId xmlns="" xmlns:a16="http://schemas.microsoft.com/office/drawing/2014/main" id="{299D9387-DDF7-47E6-ADAC-F2C4525E5B11}"/>
              </a:ext>
            </a:extLst>
          </p:cNvPr>
          <p:cNvSpPr txBox="1"/>
          <p:nvPr/>
        </p:nvSpPr>
        <p:spPr>
          <a:xfrm>
            <a:off x="942975" y="528638"/>
            <a:ext cx="7081838" cy="3877985"/>
          </a:xfrm>
          <a:prstGeom prst="rect">
            <a:avLst/>
          </a:prstGeom>
          <a:noFill/>
        </p:spPr>
        <p:txBody>
          <a:bodyPr wrap="square" lIns="68580" tIns="34290" rIns="68580" bIns="34290" rtlCol="0">
            <a:spAutoFit/>
          </a:bodyPr>
          <a:lstStyle/>
          <a:p>
            <a:r>
              <a:rPr lang="zh-CN" altLang="en-US" sz="2700" dirty="0">
                <a:solidFill>
                  <a:schemeClr val="bg1"/>
                </a:solidFill>
                <a:latin typeface="华文仿宋" panose="02010600040101010101" pitchFamily="2" charset="-122"/>
                <a:ea typeface="华文仿宋" panose="02010600040101010101" pitchFamily="2" charset="-122"/>
              </a:rPr>
              <a:t>示例</a:t>
            </a:r>
            <a:r>
              <a:rPr lang="en-US" altLang="zh-CN" sz="2700" dirty="0">
                <a:solidFill>
                  <a:schemeClr val="bg1"/>
                </a:solidFill>
                <a:latin typeface="华文仿宋" panose="02010600040101010101" pitchFamily="2" charset="-122"/>
                <a:ea typeface="华文仿宋" panose="02010600040101010101" pitchFamily="2" charset="-122"/>
              </a:rPr>
              <a:t>:</a:t>
            </a:r>
            <a:endParaRPr lang="zh-CN" altLang="en-US" sz="2700" dirty="0">
              <a:solidFill>
                <a:schemeClr val="bg1"/>
              </a:solidFill>
              <a:latin typeface="华文仿宋" panose="02010600040101010101" pitchFamily="2" charset="-122"/>
              <a:ea typeface="华文仿宋" panose="02010600040101010101" pitchFamily="2" charset="-122"/>
            </a:endParaRPr>
          </a:p>
          <a:p>
            <a:pPr algn="just">
              <a:lnSpc>
                <a:spcPct val="150000"/>
              </a:lnSpc>
            </a:pPr>
            <a:r>
              <a:rPr lang="zh-CN" altLang="en-US" sz="2700" dirty="0">
                <a:solidFill>
                  <a:schemeClr val="bg1"/>
                </a:solidFill>
                <a:latin typeface="华文仿宋" panose="02010600040101010101" pitchFamily="2" charset="-122"/>
                <a:ea typeface="华文仿宋" panose="02010600040101010101" pitchFamily="2" charset="-122"/>
              </a:rPr>
              <a:t>      </a:t>
            </a:r>
            <a:r>
              <a:rPr lang="zh-CN" altLang="en-US" sz="2400" dirty="0">
                <a:solidFill>
                  <a:schemeClr val="bg1"/>
                </a:solidFill>
                <a:latin typeface="华文仿宋" panose="02010600040101010101" pitchFamily="2" charset="-122"/>
                <a:ea typeface="华文仿宋" panose="02010600040101010101" pitchFamily="2" charset="-122"/>
              </a:rPr>
              <a:t>一个直流加载气体开关</a:t>
            </a:r>
            <a:r>
              <a:rPr lang="en-US" altLang="zh-CN" sz="2400" dirty="0">
                <a:solidFill>
                  <a:schemeClr val="bg1"/>
                </a:solidFill>
                <a:latin typeface="华文仿宋" panose="02010600040101010101" pitchFamily="2" charset="-122"/>
                <a:ea typeface="华文仿宋" panose="02010600040101010101" pitchFamily="2" charset="-122"/>
              </a:rPr>
              <a:t>80</a:t>
            </a:r>
            <a:r>
              <a:rPr lang="zh-CN" altLang="en-US" sz="2400" dirty="0">
                <a:solidFill>
                  <a:schemeClr val="bg1"/>
                </a:solidFill>
                <a:latin typeface="华文仿宋" panose="02010600040101010101" pitchFamily="2" charset="-122"/>
                <a:ea typeface="华文仿宋" panose="02010600040101010101" pitchFamily="2" charset="-122"/>
              </a:rPr>
              <a:t>次击穿试验的数据如图</a:t>
            </a:r>
            <a:r>
              <a:rPr lang="en-US" altLang="zh-CN" sz="2400" dirty="0">
                <a:solidFill>
                  <a:schemeClr val="bg1"/>
                </a:solidFill>
                <a:latin typeface="华文仿宋" panose="02010600040101010101" pitchFamily="2" charset="-122"/>
                <a:ea typeface="华文仿宋" panose="02010600040101010101" pitchFamily="2" charset="-122"/>
              </a:rPr>
              <a:t>1</a:t>
            </a:r>
            <a:r>
              <a:rPr lang="zh-CN" altLang="en-US" sz="2400" dirty="0">
                <a:solidFill>
                  <a:schemeClr val="bg1"/>
                </a:solidFill>
                <a:latin typeface="华文仿宋" panose="02010600040101010101" pitchFamily="2" charset="-122"/>
                <a:ea typeface="华文仿宋" panose="02010600040101010101" pitchFamily="2" charset="-122"/>
              </a:rPr>
              <a:t>所示，其中的小圆圈代表实际数据点；图</a:t>
            </a:r>
            <a:r>
              <a:rPr lang="en-US" altLang="zh-CN" sz="2400" dirty="0">
                <a:solidFill>
                  <a:schemeClr val="bg1"/>
                </a:solidFill>
                <a:latin typeface="华文仿宋" panose="02010600040101010101" pitchFamily="2" charset="-122"/>
                <a:ea typeface="华文仿宋" panose="02010600040101010101" pitchFamily="2" charset="-122"/>
              </a:rPr>
              <a:t>2</a:t>
            </a:r>
            <a:r>
              <a:rPr lang="zh-CN" altLang="en-US" sz="2400" dirty="0">
                <a:solidFill>
                  <a:schemeClr val="bg1"/>
                </a:solidFill>
                <a:latin typeface="华文仿宋" panose="02010600040101010101" pitchFamily="2" charset="-122"/>
                <a:ea typeface="华文仿宋" panose="02010600040101010101" pitchFamily="2" charset="-122"/>
              </a:rPr>
              <a:t>是试验中状态</a:t>
            </a:r>
            <a:r>
              <a:rPr lang="en-US" altLang="zh-CN" sz="2400" dirty="0">
                <a:solidFill>
                  <a:schemeClr val="bg1"/>
                </a:solidFill>
                <a:latin typeface="华文仿宋" panose="02010600040101010101" pitchFamily="2" charset="-122"/>
                <a:ea typeface="华文仿宋" panose="02010600040101010101" pitchFamily="2" charset="-122"/>
              </a:rPr>
              <a:t>C1-C8</a:t>
            </a:r>
            <a:r>
              <a:rPr lang="zh-CN" altLang="en-US" sz="2400" dirty="0">
                <a:solidFill>
                  <a:schemeClr val="bg1"/>
                </a:solidFill>
                <a:latin typeface="华文仿宋" panose="02010600040101010101" pitchFamily="2" charset="-122"/>
                <a:ea typeface="华文仿宋" panose="02010600040101010101" pitchFamily="2" charset="-122"/>
              </a:rPr>
              <a:t>出现的频次（</a:t>
            </a:r>
            <a:r>
              <a:rPr lang="en-US" altLang="zh-CN" sz="2400" dirty="0">
                <a:solidFill>
                  <a:schemeClr val="bg1"/>
                </a:solidFill>
                <a:latin typeface="华文仿宋" panose="02010600040101010101" pitchFamily="2" charset="-122"/>
                <a:ea typeface="华文仿宋" panose="02010600040101010101" pitchFamily="2" charset="-122"/>
              </a:rPr>
              <a:t>%</a:t>
            </a:r>
            <a:r>
              <a:rPr lang="zh-CN" altLang="en-US" sz="2400" dirty="0">
                <a:solidFill>
                  <a:schemeClr val="bg1"/>
                </a:solidFill>
                <a:latin typeface="华文仿宋" panose="02010600040101010101" pitchFamily="2" charset="-122"/>
                <a:ea typeface="华文仿宋" panose="02010600040101010101" pitchFamily="2" charset="-122"/>
              </a:rPr>
              <a:t>）及其包络线，它对应于“静态”处理方法中击穿电压作为随机变量时的总体分布概率密度。图</a:t>
            </a:r>
            <a:r>
              <a:rPr lang="en-US" altLang="zh-CN" sz="2400" dirty="0">
                <a:solidFill>
                  <a:schemeClr val="bg1"/>
                </a:solidFill>
                <a:latin typeface="华文仿宋" panose="02010600040101010101" pitchFamily="2" charset="-122"/>
                <a:ea typeface="华文仿宋" panose="02010600040101010101" pitchFamily="2" charset="-122"/>
              </a:rPr>
              <a:t>1</a:t>
            </a:r>
            <a:r>
              <a:rPr lang="zh-CN" altLang="en-US" sz="2400" dirty="0">
                <a:solidFill>
                  <a:schemeClr val="bg1"/>
                </a:solidFill>
                <a:latin typeface="华文仿宋" panose="02010600040101010101" pitchFamily="2" charset="-122"/>
                <a:ea typeface="华文仿宋" panose="02010600040101010101" pitchFamily="2" charset="-122"/>
              </a:rPr>
              <a:t>中画出了样本平均值线和偏离平均值</a:t>
            </a:r>
            <a:r>
              <a:rPr lang="en-US" altLang="zh-CN" sz="2400" dirty="0">
                <a:solidFill>
                  <a:schemeClr val="bg1"/>
                </a:solidFill>
                <a:latin typeface="华文仿宋" panose="02010600040101010101" pitchFamily="2" charset="-122"/>
                <a:ea typeface="华文仿宋" panose="02010600040101010101" pitchFamily="2" charset="-122"/>
              </a:rPr>
              <a:t>1</a:t>
            </a:r>
            <a:r>
              <a:rPr lang="zh-CN" altLang="en-US" sz="2400" dirty="0">
                <a:solidFill>
                  <a:schemeClr val="bg1"/>
                </a:solidFill>
                <a:latin typeface="华文仿宋" panose="02010600040101010101" pitchFamily="2" charset="-122"/>
                <a:ea typeface="华文仿宋" panose="02010600040101010101" pitchFamily="2" charset="-122"/>
              </a:rPr>
              <a:t>、</a:t>
            </a:r>
            <a:r>
              <a:rPr lang="en-US" altLang="zh-CN" sz="2400" dirty="0">
                <a:solidFill>
                  <a:schemeClr val="bg1"/>
                </a:solidFill>
                <a:latin typeface="华文仿宋" panose="02010600040101010101" pitchFamily="2" charset="-122"/>
                <a:ea typeface="华文仿宋" panose="02010600040101010101" pitchFamily="2" charset="-122"/>
              </a:rPr>
              <a:t>2</a:t>
            </a:r>
            <a:r>
              <a:rPr lang="zh-CN" altLang="en-US" sz="2400" dirty="0">
                <a:solidFill>
                  <a:schemeClr val="bg1"/>
                </a:solidFill>
                <a:latin typeface="华文仿宋" panose="02010600040101010101" pitchFamily="2" charset="-122"/>
                <a:ea typeface="华文仿宋" panose="02010600040101010101" pitchFamily="2" charset="-122"/>
              </a:rPr>
              <a:t>、</a:t>
            </a:r>
            <a:r>
              <a:rPr lang="en-US" altLang="zh-CN" sz="2400" dirty="0">
                <a:solidFill>
                  <a:schemeClr val="bg1"/>
                </a:solidFill>
                <a:latin typeface="华文仿宋" panose="02010600040101010101" pitchFamily="2" charset="-122"/>
                <a:ea typeface="华文仿宋" panose="02010600040101010101" pitchFamily="2" charset="-122"/>
              </a:rPr>
              <a:t>3</a:t>
            </a:r>
            <a:r>
              <a:rPr lang="zh-CN" altLang="en-US" sz="2400" dirty="0">
                <a:solidFill>
                  <a:schemeClr val="bg1"/>
                </a:solidFill>
                <a:latin typeface="华文仿宋" panose="02010600040101010101" pitchFamily="2" charset="-122"/>
                <a:ea typeface="华文仿宋" panose="02010600040101010101" pitchFamily="2" charset="-122"/>
              </a:rPr>
              <a:t>倍样本标准差的位置线。</a:t>
            </a:r>
          </a:p>
        </p:txBody>
      </p:sp>
    </p:spTree>
    <p:extLst>
      <p:ext uri="{BB962C8B-B14F-4D97-AF65-F5344CB8AC3E}">
        <p14:creationId xmlns:p14="http://schemas.microsoft.com/office/powerpoint/2010/main" val="624317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5F646FCC-283B-4508-A5F1-62F0F413CFF3}"/>
              </a:ext>
            </a:extLst>
          </p:cNvPr>
          <p:cNvPicPr>
            <a:picLocks noChangeAspect="1"/>
          </p:cNvPicPr>
          <p:nvPr/>
        </p:nvPicPr>
        <p:blipFill>
          <a:blip r:embed="rId2"/>
          <a:stretch>
            <a:fillRect/>
          </a:stretch>
        </p:blipFill>
        <p:spPr>
          <a:xfrm>
            <a:off x="0" y="0"/>
            <a:ext cx="9144000" cy="5143500"/>
          </a:xfrm>
          <a:prstGeom prst="rect">
            <a:avLst/>
          </a:prstGeom>
        </p:spPr>
      </p:pic>
      <p:pic>
        <p:nvPicPr>
          <p:cNvPr id="4" name="图片 3">
            <a:extLst>
              <a:ext uri="{FF2B5EF4-FFF2-40B4-BE49-F238E27FC236}">
                <a16:creationId xmlns="" xmlns:a16="http://schemas.microsoft.com/office/drawing/2014/main" id="{41C51718-E520-42F0-AFDB-8A127F5497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412" y="157162"/>
            <a:ext cx="7805738" cy="4167188"/>
          </a:xfrm>
          <a:prstGeom prst="rect">
            <a:avLst/>
          </a:prstGeom>
          <a:noFill/>
          <a:ln>
            <a:noFill/>
          </a:ln>
        </p:spPr>
      </p:pic>
      <p:sp>
        <p:nvSpPr>
          <p:cNvPr id="5" name="文本框 4">
            <a:extLst>
              <a:ext uri="{FF2B5EF4-FFF2-40B4-BE49-F238E27FC236}">
                <a16:creationId xmlns="" xmlns:a16="http://schemas.microsoft.com/office/drawing/2014/main" id="{8545BFE7-3615-421C-AF6D-C6E3B41E8F25}"/>
              </a:ext>
            </a:extLst>
          </p:cNvPr>
          <p:cNvSpPr txBox="1"/>
          <p:nvPr/>
        </p:nvSpPr>
        <p:spPr>
          <a:xfrm>
            <a:off x="2752725" y="4427257"/>
            <a:ext cx="6805613" cy="392415"/>
          </a:xfrm>
          <a:prstGeom prst="rect">
            <a:avLst/>
          </a:prstGeom>
          <a:noFill/>
        </p:spPr>
        <p:txBody>
          <a:bodyPr wrap="square" lIns="68580" tIns="34290" rIns="68580" bIns="34290" rtlCol="0">
            <a:spAutoFit/>
          </a:bodyPr>
          <a:lstStyle/>
          <a:p>
            <a:r>
              <a:rPr lang="zh-CN" altLang="en-US" sz="2100" b="1" dirty="0">
                <a:solidFill>
                  <a:schemeClr val="bg1"/>
                </a:solidFill>
                <a:latin typeface="华文仿宋" panose="02010600040101010101" pitchFamily="2" charset="-122"/>
                <a:ea typeface="华文仿宋" panose="02010600040101010101" pitchFamily="2" charset="-122"/>
              </a:rPr>
              <a:t>图 </a:t>
            </a:r>
            <a:r>
              <a:rPr lang="en-US" altLang="zh-CN" sz="2100" b="1" dirty="0">
                <a:solidFill>
                  <a:schemeClr val="bg1"/>
                </a:solidFill>
                <a:latin typeface="华文仿宋" panose="02010600040101010101" pitchFamily="2" charset="-122"/>
                <a:ea typeface="华文仿宋" panose="02010600040101010101" pitchFamily="2" charset="-122"/>
              </a:rPr>
              <a:t>1</a:t>
            </a:r>
            <a:r>
              <a:rPr lang="zh-CN" altLang="en-US" sz="2100" b="1" dirty="0">
                <a:solidFill>
                  <a:schemeClr val="bg1"/>
                </a:solidFill>
                <a:latin typeface="华文仿宋" panose="02010600040101010101" pitchFamily="2" charset="-122"/>
                <a:ea typeface="华文仿宋" panose="02010600040101010101" pitchFamily="2" charset="-122"/>
              </a:rPr>
              <a:t>击穿电压随试验次数的变化 </a:t>
            </a:r>
          </a:p>
        </p:txBody>
      </p:sp>
    </p:spTree>
    <p:extLst>
      <p:ext uri="{BB962C8B-B14F-4D97-AF65-F5344CB8AC3E}">
        <p14:creationId xmlns:p14="http://schemas.microsoft.com/office/powerpoint/2010/main" val="513744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95F7E45B-1CC0-46C0-AFB5-731C5DDF52D0}"/>
              </a:ext>
            </a:extLst>
          </p:cNvPr>
          <p:cNvPicPr>
            <a:picLocks noChangeAspect="1"/>
          </p:cNvPicPr>
          <p:nvPr/>
        </p:nvPicPr>
        <p:blipFill>
          <a:blip r:embed="rId2"/>
          <a:stretch>
            <a:fillRect/>
          </a:stretch>
        </p:blipFill>
        <p:spPr>
          <a:xfrm>
            <a:off x="0" y="0"/>
            <a:ext cx="9144000" cy="5139416"/>
          </a:xfrm>
          <a:prstGeom prst="rect">
            <a:avLst/>
          </a:prstGeom>
        </p:spPr>
      </p:pic>
      <p:pic>
        <p:nvPicPr>
          <p:cNvPr id="3" name="图片 2">
            <a:extLst>
              <a:ext uri="{FF2B5EF4-FFF2-40B4-BE49-F238E27FC236}">
                <a16:creationId xmlns="" xmlns:a16="http://schemas.microsoft.com/office/drawing/2014/main" id="{D648F074-C456-4D10-B36F-0246FA4AEA8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1560" y="182642"/>
            <a:ext cx="7040880" cy="4175046"/>
          </a:xfrm>
          <a:prstGeom prst="rect">
            <a:avLst/>
          </a:prstGeom>
          <a:noFill/>
          <a:ln>
            <a:noFill/>
          </a:ln>
        </p:spPr>
      </p:pic>
      <p:sp>
        <p:nvSpPr>
          <p:cNvPr id="5" name="文本框 4">
            <a:extLst>
              <a:ext uri="{FF2B5EF4-FFF2-40B4-BE49-F238E27FC236}">
                <a16:creationId xmlns="" xmlns:a16="http://schemas.microsoft.com/office/drawing/2014/main" id="{393E5241-FF2C-4C9D-9931-43F0A7BDDF8F}"/>
              </a:ext>
            </a:extLst>
          </p:cNvPr>
          <p:cNvSpPr txBox="1"/>
          <p:nvPr/>
        </p:nvSpPr>
        <p:spPr>
          <a:xfrm>
            <a:off x="1781175" y="4500563"/>
            <a:ext cx="5986463" cy="392415"/>
          </a:xfrm>
          <a:prstGeom prst="rect">
            <a:avLst/>
          </a:prstGeom>
          <a:noFill/>
        </p:spPr>
        <p:txBody>
          <a:bodyPr wrap="square" lIns="68580" tIns="34290" rIns="68580" bIns="34290" rtlCol="0">
            <a:spAutoFit/>
          </a:bodyPr>
          <a:lstStyle/>
          <a:p>
            <a:r>
              <a:rPr lang="zh-CN" altLang="en-US" sz="2100" b="1" dirty="0">
                <a:solidFill>
                  <a:schemeClr val="bg1"/>
                </a:solidFill>
                <a:latin typeface="华文仿宋" panose="02010600040101010101" pitchFamily="2" charset="-122"/>
                <a:ea typeface="华文仿宋" panose="02010600040101010101" pitchFamily="2" charset="-122"/>
              </a:rPr>
              <a:t>图 </a:t>
            </a:r>
            <a:r>
              <a:rPr lang="en-US" altLang="zh-CN" sz="2100" b="1" dirty="0">
                <a:solidFill>
                  <a:schemeClr val="bg1"/>
                </a:solidFill>
                <a:latin typeface="华文仿宋" panose="02010600040101010101" pitchFamily="2" charset="-122"/>
                <a:ea typeface="华文仿宋" panose="02010600040101010101" pitchFamily="2" charset="-122"/>
              </a:rPr>
              <a:t>2 </a:t>
            </a:r>
            <a:r>
              <a:rPr lang="zh-CN" altLang="en-US" sz="2100" b="1" dirty="0">
                <a:solidFill>
                  <a:schemeClr val="bg1"/>
                </a:solidFill>
                <a:latin typeface="华文仿宋" panose="02010600040101010101" pitchFamily="2" charset="-122"/>
                <a:ea typeface="华文仿宋" panose="02010600040101010101" pitchFamily="2" charset="-122"/>
              </a:rPr>
              <a:t>击穿事件各状态出现频次（</a:t>
            </a:r>
            <a:r>
              <a:rPr lang="en-US" altLang="zh-CN" sz="2100" b="1" dirty="0">
                <a:solidFill>
                  <a:schemeClr val="bg1"/>
                </a:solidFill>
                <a:latin typeface="华文仿宋" panose="02010600040101010101" pitchFamily="2" charset="-122"/>
                <a:ea typeface="华文仿宋" panose="02010600040101010101" pitchFamily="2" charset="-122"/>
              </a:rPr>
              <a:t>%</a:t>
            </a:r>
            <a:r>
              <a:rPr lang="zh-CN" altLang="en-US" sz="2100" b="1" dirty="0">
                <a:solidFill>
                  <a:schemeClr val="bg1"/>
                </a:solidFill>
                <a:latin typeface="华文仿宋" panose="02010600040101010101" pitchFamily="2" charset="-122"/>
                <a:ea typeface="华文仿宋" panose="02010600040101010101" pitchFamily="2" charset="-122"/>
              </a:rPr>
              <a:t>）及其包络线</a:t>
            </a:r>
          </a:p>
        </p:txBody>
      </p:sp>
    </p:spTree>
    <p:extLst>
      <p:ext uri="{BB962C8B-B14F-4D97-AF65-F5344CB8AC3E}">
        <p14:creationId xmlns:p14="http://schemas.microsoft.com/office/powerpoint/2010/main" val="2666891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95F7E45B-1CC0-46C0-AFB5-731C5DDF52D0}"/>
              </a:ext>
            </a:extLst>
          </p:cNvPr>
          <p:cNvPicPr>
            <a:picLocks noChangeAspect="1"/>
          </p:cNvPicPr>
          <p:nvPr/>
        </p:nvPicPr>
        <p:blipFill>
          <a:blip r:embed="rId2"/>
          <a:stretch>
            <a:fillRect/>
          </a:stretch>
        </p:blipFill>
        <p:spPr>
          <a:xfrm>
            <a:off x="0" y="0"/>
            <a:ext cx="9144000" cy="5139416"/>
          </a:xfrm>
          <a:prstGeom prst="rect">
            <a:avLst/>
          </a:prstGeom>
        </p:spPr>
      </p:pic>
      <p:sp>
        <p:nvSpPr>
          <p:cNvPr id="3" name="文本框 2">
            <a:extLst>
              <a:ext uri="{FF2B5EF4-FFF2-40B4-BE49-F238E27FC236}">
                <a16:creationId xmlns="" xmlns:a16="http://schemas.microsoft.com/office/drawing/2014/main" id="{95978B62-DFB5-48F8-9F6E-D25CF74ECE40}"/>
              </a:ext>
            </a:extLst>
          </p:cNvPr>
          <p:cNvSpPr txBox="1"/>
          <p:nvPr/>
        </p:nvSpPr>
        <p:spPr>
          <a:xfrm>
            <a:off x="950119" y="895350"/>
            <a:ext cx="7243763" cy="3462486"/>
          </a:xfrm>
          <a:prstGeom prst="rect">
            <a:avLst/>
          </a:prstGeom>
          <a:noFill/>
        </p:spPr>
        <p:txBody>
          <a:bodyPr wrap="square" lIns="68580" tIns="34290" rIns="68580" bIns="34290" rtlCol="0">
            <a:spAutoFit/>
          </a:bodyPr>
          <a:lstStyle/>
          <a:p>
            <a:pPr>
              <a:lnSpc>
                <a:spcPct val="150000"/>
              </a:lnSpc>
            </a:pPr>
            <a:r>
              <a:rPr lang="zh-CN" altLang="en-US" sz="2100" dirty="0">
                <a:solidFill>
                  <a:schemeClr val="bg1"/>
                </a:solidFill>
                <a:latin typeface="华文新魏" panose="02010800040101010101" pitchFamily="2" charset="-122"/>
                <a:ea typeface="华文新魏" panose="02010800040101010101" pitchFamily="2" charset="-122"/>
              </a:rPr>
              <a:t>从图</a:t>
            </a:r>
            <a:r>
              <a:rPr lang="en-US" altLang="zh-CN" sz="2100" dirty="0">
                <a:solidFill>
                  <a:schemeClr val="bg1"/>
                </a:solidFill>
                <a:latin typeface="华文新魏" panose="02010800040101010101" pitchFamily="2" charset="-122"/>
                <a:ea typeface="华文新魏" panose="02010800040101010101" pitchFamily="2" charset="-122"/>
              </a:rPr>
              <a:t>1</a:t>
            </a:r>
            <a:r>
              <a:rPr lang="zh-CN" altLang="en-US" sz="2100" dirty="0">
                <a:solidFill>
                  <a:schemeClr val="bg1"/>
                </a:solidFill>
                <a:latin typeface="华文新魏" panose="02010800040101010101" pitchFamily="2" charset="-122"/>
                <a:ea typeface="华文新魏" panose="02010800040101010101" pitchFamily="2" charset="-122"/>
              </a:rPr>
              <a:t>和图</a:t>
            </a:r>
            <a:r>
              <a:rPr lang="en-US" altLang="zh-CN" sz="2100" dirty="0">
                <a:solidFill>
                  <a:schemeClr val="bg1"/>
                </a:solidFill>
                <a:latin typeface="华文新魏" panose="02010800040101010101" pitchFamily="2" charset="-122"/>
                <a:ea typeface="华文新魏" panose="02010800040101010101" pitchFamily="2" charset="-122"/>
              </a:rPr>
              <a:t>2</a:t>
            </a:r>
            <a:r>
              <a:rPr lang="zh-CN" altLang="en-US" sz="2100" dirty="0">
                <a:solidFill>
                  <a:schemeClr val="bg1"/>
                </a:solidFill>
                <a:latin typeface="华文新魏" panose="02010800040101010101" pitchFamily="2" charset="-122"/>
                <a:ea typeface="华文新魏" panose="02010800040101010101" pitchFamily="2" charset="-122"/>
              </a:rPr>
              <a:t>中可以看出，击穿电压处于平均值上下</a:t>
            </a:r>
            <a:r>
              <a:rPr lang="en-US" altLang="zh-CN" sz="2100" dirty="0">
                <a:solidFill>
                  <a:schemeClr val="bg1"/>
                </a:solidFill>
                <a:latin typeface="华文新魏" panose="02010800040101010101" pitchFamily="2" charset="-122"/>
                <a:ea typeface="华文新魏" panose="02010800040101010101" pitchFamily="2" charset="-122"/>
              </a:rPr>
              <a:t>1</a:t>
            </a:r>
            <a:r>
              <a:rPr lang="zh-CN" altLang="en-US" sz="2100" dirty="0">
                <a:solidFill>
                  <a:schemeClr val="bg1"/>
                </a:solidFill>
                <a:latin typeface="华文新魏" panose="02010800040101010101" pitchFamily="2" charset="-122"/>
                <a:ea typeface="华文新魏" panose="02010800040101010101" pitchFamily="2" charset="-122"/>
              </a:rPr>
              <a:t>倍标准差范围内的概率最大，而一旦击穿发生在偏离平均值</a:t>
            </a:r>
            <a:r>
              <a:rPr lang="en-US" altLang="zh-CN" sz="2100" dirty="0">
                <a:solidFill>
                  <a:schemeClr val="bg1"/>
                </a:solidFill>
                <a:latin typeface="华文新魏" panose="02010800040101010101" pitchFamily="2" charset="-122"/>
                <a:ea typeface="华文新魏" panose="02010800040101010101" pitchFamily="2" charset="-122"/>
              </a:rPr>
              <a:t>2</a:t>
            </a:r>
            <a:r>
              <a:rPr lang="zh-CN" altLang="en-US" sz="2100" dirty="0">
                <a:solidFill>
                  <a:schemeClr val="bg1"/>
                </a:solidFill>
                <a:latin typeface="华文新魏" panose="02010800040101010101" pitchFamily="2" charset="-122"/>
                <a:ea typeface="华文新魏" panose="02010800040101010101" pitchFamily="2" charset="-122"/>
              </a:rPr>
              <a:t>倍标准差以外的范围，下一次击穿回到偏离平均值</a:t>
            </a:r>
            <a:r>
              <a:rPr lang="en-US" altLang="zh-CN" sz="2100" dirty="0">
                <a:solidFill>
                  <a:schemeClr val="bg1"/>
                </a:solidFill>
                <a:latin typeface="华文新魏" panose="02010800040101010101" pitchFamily="2" charset="-122"/>
                <a:ea typeface="华文新魏" panose="02010800040101010101" pitchFamily="2" charset="-122"/>
              </a:rPr>
              <a:t>1</a:t>
            </a:r>
            <a:r>
              <a:rPr lang="zh-CN" altLang="en-US" sz="2100" dirty="0">
                <a:solidFill>
                  <a:schemeClr val="bg1"/>
                </a:solidFill>
                <a:latin typeface="华文新魏" panose="02010800040101010101" pitchFamily="2" charset="-122"/>
                <a:ea typeface="华文新魏" panose="02010800040101010101" pitchFamily="2" charset="-122"/>
              </a:rPr>
              <a:t>倍标准差范围内的概率也比较大。图</a:t>
            </a:r>
            <a:r>
              <a:rPr lang="en-US" altLang="zh-CN" sz="2100" dirty="0">
                <a:solidFill>
                  <a:schemeClr val="bg1"/>
                </a:solidFill>
                <a:latin typeface="华文新魏" panose="02010800040101010101" pitchFamily="2" charset="-122"/>
                <a:ea typeface="华文新魏" panose="02010800040101010101" pitchFamily="2" charset="-122"/>
              </a:rPr>
              <a:t>1</a:t>
            </a:r>
            <a:r>
              <a:rPr lang="zh-CN" altLang="en-US" sz="2100" dirty="0">
                <a:solidFill>
                  <a:schemeClr val="bg1"/>
                </a:solidFill>
                <a:latin typeface="华文新魏" panose="02010800040101010101" pitchFamily="2" charset="-122"/>
                <a:ea typeface="华文新魏" panose="02010800040101010101" pitchFamily="2" charset="-122"/>
              </a:rPr>
              <a:t>主要反映击穿事件演变的动态信息，而图</a:t>
            </a:r>
            <a:r>
              <a:rPr lang="en-US" altLang="zh-CN" sz="2100" dirty="0">
                <a:solidFill>
                  <a:schemeClr val="bg1"/>
                </a:solidFill>
                <a:latin typeface="华文新魏" panose="02010800040101010101" pitchFamily="2" charset="-122"/>
                <a:ea typeface="华文新魏" panose="02010800040101010101" pitchFamily="2" charset="-122"/>
              </a:rPr>
              <a:t>2</a:t>
            </a:r>
            <a:r>
              <a:rPr lang="zh-CN" altLang="en-US" sz="2100" dirty="0">
                <a:solidFill>
                  <a:schemeClr val="bg1"/>
                </a:solidFill>
                <a:latin typeface="华文新魏" panose="02010800040101010101" pitchFamily="2" charset="-122"/>
                <a:ea typeface="华文新魏" panose="02010800040101010101" pitchFamily="2" charset="-122"/>
              </a:rPr>
              <a:t>则没有这种动态信息。常规（静态）的数据处理方式只利用了图</a:t>
            </a:r>
            <a:r>
              <a:rPr lang="en-US" altLang="zh-CN" sz="2100" dirty="0">
                <a:solidFill>
                  <a:schemeClr val="bg1"/>
                </a:solidFill>
                <a:latin typeface="华文新魏" panose="02010800040101010101" pitchFamily="2" charset="-122"/>
                <a:ea typeface="华文新魏" panose="02010800040101010101" pitchFamily="2" charset="-122"/>
              </a:rPr>
              <a:t>1</a:t>
            </a:r>
            <a:r>
              <a:rPr lang="zh-CN" altLang="en-US" sz="2100" dirty="0">
                <a:solidFill>
                  <a:schemeClr val="bg1"/>
                </a:solidFill>
                <a:latin typeface="华文新魏" panose="02010800040101010101" pitchFamily="2" charset="-122"/>
                <a:ea typeface="华文新魏" panose="02010800040101010101" pitchFamily="2" charset="-122"/>
              </a:rPr>
              <a:t>的一小部分信息和图</a:t>
            </a:r>
            <a:r>
              <a:rPr lang="en-US" altLang="zh-CN" sz="2100" dirty="0">
                <a:solidFill>
                  <a:schemeClr val="bg1"/>
                </a:solidFill>
                <a:latin typeface="华文新魏" panose="02010800040101010101" pitchFamily="2" charset="-122"/>
                <a:ea typeface="华文新魏" panose="02010800040101010101" pitchFamily="2" charset="-122"/>
              </a:rPr>
              <a:t>2</a:t>
            </a:r>
            <a:r>
              <a:rPr lang="zh-CN" altLang="en-US" sz="2100" dirty="0">
                <a:solidFill>
                  <a:schemeClr val="bg1"/>
                </a:solidFill>
                <a:latin typeface="华文新魏" panose="02010800040101010101" pitchFamily="2" charset="-122"/>
                <a:ea typeface="华文新魏" panose="02010800040101010101" pitchFamily="2" charset="-122"/>
              </a:rPr>
              <a:t>的信息，而图</a:t>
            </a:r>
            <a:r>
              <a:rPr lang="en-US" altLang="zh-CN" sz="2100" dirty="0">
                <a:solidFill>
                  <a:schemeClr val="bg1"/>
                </a:solidFill>
                <a:latin typeface="华文新魏" panose="02010800040101010101" pitchFamily="2" charset="-122"/>
                <a:ea typeface="华文新魏" panose="02010800040101010101" pitchFamily="2" charset="-122"/>
              </a:rPr>
              <a:t>1</a:t>
            </a:r>
            <a:r>
              <a:rPr lang="zh-CN" altLang="en-US" sz="2100" dirty="0">
                <a:solidFill>
                  <a:schemeClr val="bg1"/>
                </a:solidFill>
                <a:latin typeface="华文新魏" panose="02010800040101010101" pitchFamily="2" charset="-122"/>
                <a:ea typeface="华文新魏" panose="02010800040101010101" pitchFamily="2" charset="-122"/>
              </a:rPr>
              <a:t>中的大部分信息被浪费掉了。</a:t>
            </a:r>
          </a:p>
        </p:txBody>
      </p:sp>
    </p:spTree>
    <p:extLst>
      <p:ext uri="{BB962C8B-B14F-4D97-AF65-F5344CB8AC3E}">
        <p14:creationId xmlns:p14="http://schemas.microsoft.com/office/powerpoint/2010/main" val="672881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95F7E45B-1CC0-46C0-AFB5-731C5DDF52D0}"/>
              </a:ext>
            </a:extLst>
          </p:cNvPr>
          <p:cNvPicPr>
            <a:picLocks noChangeAspect="1"/>
          </p:cNvPicPr>
          <p:nvPr/>
        </p:nvPicPr>
        <p:blipFill>
          <a:blip r:embed="rId2"/>
          <a:stretch>
            <a:fillRect/>
          </a:stretch>
        </p:blipFill>
        <p:spPr>
          <a:xfrm>
            <a:off x="0" y="0"/>
            <a:ext cx="9144000" cy="5139416"/>
          </a:xfrm>
          <a:prstGeom prst="rect">
            <a:avLst/>
          </a:prstGeom>
        </p:spPr>
      </p:pic>
      <p:sp>
        <p:nvSpPr>
          <p:cNvPr id="3" name="文本框 2">
            <a:extLst>
              <a:ext uri="{FF2B5EF4-FFF2-40B4-BE49-F238E27FC236}">
                <a16:creationId xmlns="" xmlns:a16="http://schemas.microsoft.com/office/drawing/2014/main" id="{60290754-ADE7-4768-BA6E-1FC8D8F88A08}"/>
              </a:ext>
            </a:extLst>
          </p:cNvPr>
          <p:cNvSpPr txBox="1"/>
          <p:nvPr/>
        </p:nvSpPr>
        <p:spPr>
          <a:xfrm>
            <a:off x="933450" y="1014413"/>
            <a:ext cx="7191375" cy="2977738"/>
          </a:xfrm>
          <a:prstGeom prst="rect">
            <a:avLst/>
          </a:prstGeom>
          <a:noFill/>
        </p:spPr>
        <p:txBody>
          <a:bodyPr wrap="square" lIns="68580" tIns="34290" rIns="68580" bIns="34290" rtlCol="0">
            <a:spAutoFit/>
          </a:bodyPr>
          <a:lstStyle/>
          <a:p>
            <a:pPr>
              <a:lnSpc>
                <a:spcPct val="150000"/>
              </a:lnSpc>
            </a:pPr>
            <a:r>
              <a:rPr lang="en-US" altLang="zh-CN" sz="2100" b="1" dirty="0">
                <a:solidFill>
                  <a:schemeClr val="bg1"/>
                </a:solidFill>
                <a:latin typeface="华文仿宋" panose="02010600040101010101" pitchFamily="2" charset="-122"/>
                <a:ea typeface="华文仿宋" panose="02010600040101010101" pitchFamily="2" charset="-122"/>
              </a:rPr>
              <a:t>        </a:t>
            </a:r>
            <a:r>
              <a:rPr lang="zh-CN" altLang="zh-CN" sz="2100" b="1" dirty="0">
                <a:solidFill>
                  <a:schemeClr val="bg1"/>
                </a:solidFill>
                <a:latin typeface="华文仿宋" panose="02010600040101010101" pitchFamily="2" charset="-122"/>
                <a:ea typeface="华文仿宋" panose="02010600040101010101" pitchFamily="2" charset="-122"/>
              </a:rPr>
              <a:t>原则上，根据图</a:t>
            </a:r>
            <a:r>
              <a:rPr lang="en-US" altLang="zh-CN" sz="2100" b="1" dirty="0">
                <a:solidFill>
                  <a:schemeClr val="bg1"/>
                </a:solidFill>
                <a:latin typeface="华文仿宋" panose="02010600040101010101" pitchFamily="2" charset="-122"/>
                <a:ea typeface="华文仿宋" panose="02010600040101010101" pitchFamily="2" charset="-122"/>
              </a:rPr>
              <a:t>1</a:t>
            </a:r>
            <a:r>
              <a:rPr lang="zh-CN" altLang="zh-CN" sz="2100" b="1" dirty="0">
                <a:solidFill>
                  <a:schemeClr val="bg1"/>
                </a:solidFill>
                <a:latin typeface="华文仿宋" panose="02010600040101010101" pitchFamily="2" charset="-122"/>
                <a:ea typeface="华文仿宋" panose="02010600040101010101" pitchFamily="2" charset="-122"/>
              </a:rPr>
              <a:t>中试验数据反映出的任意相继两次击穿事件所属状态转变出现的总频次，可以近似给出一步转移概率矩阵中各个元素的数值，从而进行未来击穿行为的推测。同时，如果我们只关心击穿行为的极端情况，例如处于平均值上下</a:t>
            </a:r>
            <a:r>
              <a:rPr lang="en-US" altLang="zh-CN" sz="2100" b="1" dirty="0">
                <a:solidFill>
                  <a:schemeClr val="bg1"/>
                </a:solidFill>
                <a:latin typeface="华文仿宋" panose="02010600040101010101" pitchFamily="2" charset="-122"/>
                <a:ea typeface="华文仿宋" panose="02010600040101010101" pitchFamily="2" charset="-122"/>
              </a:rPr>
              <a:t>2</a:t>
            </a:r>
            <a:r>
              <a:rPr lang="zh-CN" altLang="zh-CN" sz="2100" b="1" dirty="0">
                <a:solidFill>
                  <a:schemeClr val="bg1"/>
                </a:solidFill>
                <a:latin typeface="华文仿宋" panose="02010600040101010101" pitchFamily="2" charset="-122"/>
                <a:ea typeface="华文仿宋" panose="02010600040101010101" pitchFamily="2" charset="-122"/>
              </a:rPr>
              <a:t>倍标准差范围内或者之外，则一步转移矩阵将退化为</a:t>
            </a:r>
            <a:r>
              <a:rPr lang="en-US" altLang="zh-CN" sz="2100" b="1" dirty="0">
                <a:solidFill>
                  <a:schemeClr val="bg1"/>
                </a:solidFill>
                <a:latin typeface="华文仿宋" panose="02010600040101010101" pitchFamily="2" charset="-122"/>
                <a:ea typeface="华文仿宋" panose="02010600040101010101" pitchFamily="2" charset="-122"/>
              </a:rPr>
              <a:t>2</a:t>
            </a:r>
            <a:r>
              <a:rPr lang="en-US" altLang="zh-CN" sz="2100" b="1" dirty="0">
                <a:solidFill>
                  <a:schemeClr val="bg1"/>
                </a:solidFill>
                <a:latin typeface="华文仿宋" panose="02010600040101010101" pitchFamily="2" charset="-122"/>
                <a:ea typeface="华文仿宋" panose="02010600040101010101" pitchFamily="2" charset="-122"/>
                <a:sym typeface="Symbol" panose="05050102010706020507" pitchFamily="18" charset="2"/>
              </a:rPr>
              <a:t></a:t>
            </a:r>
            <a:r>
              <a:rPr lang="en-US" altLang="zh-CN" sz="2100" b="1" dirty="0">
                <a:solidFill>
                  <a:schemeClr val="bg1"/>
                </a:solidFill>
                <a:latin typeface="华文仿宋" panose="02010600040101010101" pitchFamily="2" charset="-122"/>
                <a:ea typeface="华文仿宋" panose="02010600040101010101" pitchFamily="2" charset="-122"/>
              </a:rPr>
              <a:t>2</a:t>
            </a:r>
            <a:r>
              <a:rPr lang="zh-CN" altLang="zh-CN" sz="2100" b="1" dirty="0">
                <a:solidFill>
                  <a:schemeClr val="bg1"/>
                </a:solidFill>
                <a:latin typeface="华文仿宋" panose="02010600040101010101" pitchFamily="2" charset="-122"/>
                <a:ea typeface="华文仿宋" panose="02010600040101010101" pitchFamily="2" charset="-122"/>
              </a:rPr>
              <a:t>矩阵，为转移概率矩阵赋值以及预测计算将大大简化。</a:t>
            </a:r>
          </a:p>
        </p:txBody>
      </p:sp>
    </p:spTree>
    <p:extLst>
      <p:ext uri="{BB962C8B-B14F-4D97-AF65-F5344CB8AC3E}">
        <p14:creationId xmlns:p14="http://schemas.microsoft.com/office/powerpoint/2010/main" val="1027698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95F7E45B-1CC0-46C0-AFB5-731C5DDF52D0}"/>
              </a:ext>
            </a:extLst>
          </p:cNvPr>
          <p:cNvPicPr>
            <a:picLocks noChangeAspect="1"/>
          </p:cNvPicPr>
          <p:nvPr/>
        </p:nvPicPr>
        <p:blipFill>
          <a:blip r:embed="rId2"/>
          <a:stretch>
            <a:fillRect/>
          </a:stretch>
        </p:blipFill>
        <p:spPr>
          <a:xfrm>
            <a:off x="0" y="0"/>
            <a:ext cx="9144000" cy="5139416"/>
          </a:xfrm>
          <a:prstGeom prst="rect">
            <a:avLst/>
          </a:prstGeom>
        </p:spPr>
      </p:pic>
      <p:sp>
        <p:nvSpPr>
          <p:cNvPr id="3" name="文本框 2">
            <a:extLst>
              <a:ext uri="{FF2B5EF4-FFF2-40B4-BE49-F238E27FC236}">
                <a16:creationId xmlns="" xmlns:a16="http://schemas.microsoft.com/office/drawing/2014/main" id="{6BD9A5DE-F2BB-44E0-A306-FD8D29795016}"/>
              </a:ext>
            </a:extLst>
          </p:cNvPr>
          <p:cNvSpPr txBox="1"/>
          <p:nvPr/>
        </p:nvSpPr>
        <p:spPr>
          <a:xfrm>
            <a:off x="842963" y="385763"/>
            <a:ext cx="5276850" cy="438582"/>
          </a:xfrm>
          <a:prstGeom prst="rect">
            <a:avLst/>
          </a:prstGeom>
          <a:noFill/>
        </p:spPr>
        <p:txBody>
          <a:bodyPr wrap="square" lIns="68580" tIns="34290" rIns="68580" bIns="34290" rtlCol="0">
            <a:spAutoFit/>
          </a:bodyPr>
          <a:lstStyle/>
          <a:p>
            <a:r>
              <a:rPr lang="zh-CN" altLang="en-US" sz="2400" dirty="0">
                <a:solidFill>
                  <a:schemeClr val="bg1"/>
                </a:solidFill>
              </a:rPr>
              <a:t>算例：若一步转移矩阵为</a:t>
            </a:r>
            <a:r>
              <a:rPr lang="en-US" altLang="zh-CN" sz="2400" dirty="0">
                <a:solidFill>
                  <a:schemeClr val="bg1"/>
                </a:solidFill>
              </a:rPr>
              <a:t>8x8</a:t>
            </a:r>
            <a:r>
              <a:rPr lang="zh-CN" altLang="en-US" sz="2400" dirty="0">
                <a:solidFill>
                  <a:schemeClr val="bg1"/>
                </a:solidFill>
              </a:rPr>
              <a:t>矩阵：</a:t>
            </a:r>
          </a:p>
        </p:txBody>
      </p:sp>
      <p:pic>
        <p:nvPicPr>
          <p:cNvPr id="4" name="图片 3">
            <a:extLst>
              <a:ext uri="{FF2B5EF4-FFF2-40B4-BE49-F238E27FC236}">
                <a16:creationId xmlns="" xmlns:a16="http://schemas.microsoft.com/office/drawing/2014/main" id="{946E7A34-7AFC-4BFB-9BD0-67C4CEC3163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43213" y="1114856"/>
            <a:ext cx="7257574" cy="3309506"/>
          </a:xfrm>
          <a:prstGeom prst="rect">
            <a:avLst/>
          </a:prstGeom>
          <a:noFill/>
          <a:ln>
            <a:noFill/>
          </a:ln>
        </p:spPr>
      </p:pic>
    </p:spTree>
    <p:extLst>
      <p:ext uri="{BB962C8B-B14F-4D97-AF65-F5344CB8AC3E}">
        <p14:creationId xmlns:p14="http://schemas.microsoft.com/office/powerpoint/2010/main" val="3522768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95F7E45B-1CC0-46C0-AFB5-731C5DDF52D0}"/>
              </a:ext>
            </a:extLst>
          </p:cNvPr>
          <p:cNvPicPr>
            <a:picLocks noChangeAspect="1"/>
          </p:cNvPicPr>
          <p:nvPr/>
        </p:nvPicPr>
        <p:blipFill>
          <a:blip r:embed="rId2"/>
          <a:stretch>
            <a:fillRect/>
          </a:stretch>
        </p:blipFill>
        <p:spPr>
          <a:xfrm>
            <a:off x="0" y="0"/>
            <a:ext cx="9144000" cy="5139416"/>
          </a:xfrm>
          <a:prstGeom prst="rect">
            <a:avLst/>
          </a:prstGeom>
        </p:spPr>
      </p:pic>
      <p:sp>
        <p:nvSpPr>
          <p:cNvPr id="4" name="矩形 3">
            <a:extLst>
              <a:ext uri="{FF2B5EF4-FFF2-40B4-BE49-F238E27FC236}">
                <a16:creationId xmlns="" xmlns:a16="http://schemas.microsoft.com/office/drawing/2014/main" id="{84DF8BD7-42B2-473A-B2EC-342A208D2A9D}"/>
              </a:ext>
            </a:extLst>
          </p:cNvPr>
          <p:cNvSpPr/>
          <p:nvPr/>
        </p:nvSpPr>
        <p:spPr>
          <a:xfrm>
            <a:off x="866775" y="300551"/>
            <a:ext cx="7505700" cy="715581"/>
          </a:xfrm>
          <a:prstGeom prst="rect">
            <a:avLst/>
          </a:prstGeom>
        </p:spPr>
        <p:txBody>
          <a:bodyPr wrap="square" lIns="68580" tIns="34290" rIns="68580" bIns="34290">
            <a:spAutoFit/>
          </a:bodyPr>
          <a:lstStyle/>
          <a:p>
            <a:r>
              <a:rPr lang="zh-CN" altLang="en-US" sz="2100" dirty="0">
                <a:solidFill>
                  <a:schemeClr val="bg1"/>
                </a:solidFill>
              </a:rPr>
              <a:t>       请问，若某次击穿事件为状态</a:t>
            </a:r>
            <a:r>
              <a:rPr lang="en-US" altLang="zh-CN" sz="2100" dirty="0">
                <a:solidFill>
                  <a:schemeClr val="bg1"/>
                </a:solidFill>
              </a:rPr>
              <a:t>C3</a:t>
            </a:r>
            <a:r>
              <a:rPr lang="zh-CN" altLang="en-US" sz="2100" dirty="0">
                <a:solidFill>
                  <a:schemeClr val="bg1"/>
                </a:solidFill>
              </a:rPr>
              <a:t>，那么此后第二次击穿的状态为</a:t>
            </a:r>
            <a:r>
              <a:rPr lang="en-US" altLang="zh-CN" sz="2100" dirty="0">
                <a:solidFill>
                  <a:schemeClr val="bg1"/>
                </a:solidFill>
              </a:rPr>
              <a:t>C7</a:t>
            </a:r>
            <a:r>
              <a:rPr lang="zh-CN" altLang="en-US" sz="2100" dirty="0">
                <a:solidFill>
                  <a:schemeClr val="bg1"/>
                </a:solidFill>
              </a:rPr>
              <a:t>的概率是多少？</a:t>
            </a:r>
          </a:p>
        </p:txBody>
      </p:sp>
      <p:sp>
        <p:nvSpPr>
          <p:cNvPr id="5" name="矩形 4">
            <a:extLst>
              <a:ext uri="{FF2B5EF4-FFF2-40B4-BE49-F238E27FC236}">
                <a16:creationId xmlns="" xmlns:a16="http://schemas.microsoft.com/office/drawing/2014/main" id="{BD91D60E-83E7-4C12-9438-3973890FF9D4}"/>
              </a:ext>
            </a:extLst>
          </p:cNvPr>
          <p:cNvSpPr/>
          <p:nvPr/>
        </p:nvSpPr>
        <p:spPr>
          <a:xfrm>
            <a:off x="747712" y="1133989"/>
            <a:ext cx="7872413" cy="715581"/>
          </a:xfrm>
          <a:prstGeom prst="rect">
            <a:avLst/>
          </a:prstGeom>
        </p:spPr>
        <p:txBody>
          <a:bodyPr wrap="square" lIns="68580" tIns="34290" rIns="68580" bIns="34290">
            <a:spAutoFit/>
          </a:bodyPr>
          <a:lstStyle/>
          <a:p>
            <a:pPr indent="228600" algn="just"/>
            <a:r>
              <a:rPr lang="zh-CN" altLang="zh-CN" sz="2100"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可以证明的是，时齐性马尔可夫链的连续</a:t>
            </a:r>
            <a:r>
              <a:rPr lang="en-US" altLang="zh-CN" sz="2100"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m</a:t>
            </a:r>
            <a:r>
              <a:rPr lang="zh-CN" altLang="zh-CN" sz="2100"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步转移概率矩阵为</a:t>
            </a:r>
            <a:r>
              <a:rPr lang="en-US" altLang="zh-CN" sz="2100" b="1" kern="100" dirty="0" err="1">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Pij</a:t>
            </a:r>
            <a:r>
              <a:rPr lang="en-US" altLang="zh-CN" sz="2100" b="1" kern="100" baseline="30000" dirty="0" err="1">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m</a:t>
            </a:r>
            <a:r>
              <a:rPr lang="zh-CN" altLang="zh-CN" sz="2100"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。根据前述一步转移矩阵得到：</a:t>
            </a:r>
          </a:p>
        </p:txBody>
      </p:sp>
      <p:pic>
        <p:nvPicPr>
          <p:cNvPr id="6" name="图片 5">
            <a:extLst>
              <a:ext uri="{FF2B5EF4-FFF2-40B4-BE49-F238E27FC236}">
                <a16:creationId xmlns="" xmlns:a16="http://schemas.microsoft.com/office/drawing/2014/main" id="{AEE8D290-B652-47E7-A56B-87955959711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52500" y="2069783"/>
            <a:ext cx="7594045" cy="2640330"/>
          </a:xfrm>
          <a:prstGeom prst="rect">
            <a:avLst/>
          </a:prstGeom>
          <a:noFill/>
          <a:ln>
            <a:noFill/>
          </a:ln>
        </p:spPr>
      </p:pic>
    </p:spTree>
    <p:extLst>
      <p:ext uri="{BB962C8B-B14F-4D97-AF65-F5344CB8AC3E}">
        <p14:creationId xmlns:p14="http://schemas.microsoft.com/office/powerpoint/2010/main" val="1813349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95C84D85-254B-41F3-9306-4EE1C77A1426}"/>
              </a:ext>
            </a:extLst>
          </p:cNvPr>
          <p:cNvPicPr>
            <a:picLocks noChangeAspect="1"/>
          </p:cNvPicPr>
          <p:nvPr/>
        </p:nvPicPr>
        <p:blipFill>
          <a:blip r:embed="rId2"/>
          <a:stretch>
            <a:fillRect/>
          </a:stretch>
        </p:blipFill>
        <p:spPr>
          <a:xfrm>
            <a:off x="0" y="0"/>
            <a:ext cx="9144000" cy="5139764"/>
          </a:xfrm>
          <a:prstGeom prst="rect">
            <a:avLst/>
          </a:prstGeom>
        </p:spPr>
      </p:pic>
      <p:sp>
        <p:nvSpPr>
          <p:cNvPr id="4" name="文本框 3">
            <a:extLst>
              <a:ext uri="{FF2B5EF4-FFF2-40B4-BE49-F238E27FC236}">
                <a16:creationId xmlns="" xmlns:a16="http://schemas.microsoft.com/office/drawing/2014/main" id="{47CDF8AD-D3A8-4B72-AAD8-8D4A878642F9}"/>
              </a:ext>
            </a:extLst>
          </p:cNvPr>
          <p:cNvSpPr txBox="1"/>
          <p:nvPr/>
        </p:nvSpPr>
        <p:spPr>
          <a:xfrm>
            <a:off x="1042988" y="419100"/>
            <a:ext cx="7172325" cy="1177245"/>
          </a:xfrm>
          <a:prstGeom prst="rect">
            <a:avLst/>
          </a:prstGeom>
          <a:noFill/>
        </p:spPr>
        <p:txBody>
          <a:bodyPr wrap="square" lIns="68580" tIns="34290" rIns="68580" bIns="34290" rtlCol="0">
            <a:spAutoFit/>
          </a:bodyPr>
          <a:lstStyle/>
          <a:p>
            <a:r>
              <a:rPr lang="en-US" altLang="zh-CN" sz="2400" dirty="0">
                <a:solidFill>
                  <a:schemeClr val="bg1"/>
                </a:solidFill>
                <a:latin typeface="华文仿宋" panose="02010600040101010101" pitchFamily="2" charset="-122"/>
                <a:ea typeface="华文仿宋" panose="02010600040101010101" pitchFamily="2" charset="-122"/>
              </a:rPr>
              <a:t>      </a:t>
            </a:r>
            <a:r>
              <a:rPr lang="zh-CN" altLang="zh-CN" sz="2400" dirty="0">
                <a:solidFill>
                  <a:schemeClr val="bg1"/>
                </a:solidFill>
                <a:latin typeface="华文仿宋" panose="02010600040101010101" pitchFamily="2" charset="-122"/>
                <a:ea typeface="华文仿宋" panose="02010600040101010101" pitchFamily="2" charset="-122"/>
              </a:rPr>
              <a:t>于是我们可以得到此后第二次击穿的状态为</a:t>
            </a:r>
            <a:r>
              <a:rPr lang="en-US" altLang="zh-CN" sz="2400" dirty="0">
                <a:solidFill>
                  <a:schemeClr val="bg1"/>
                </a:solidFill>
                <a:latin typeface="华文仿宋" panose="02010600040101010101" pitchFamily="2" charset="-122"/>
                <a:ea typeface="华文仿宋" panose="02010600040101010101" pitchFamily="2" charset="-122"/>
              </a:rPr>
              <a:t>C7</a:t>
            </a:r>
            <a:r>
              <a:rPr lang="zh-CN" altLang="zh-CN" sz="2400" dirty="0">
                <a:solidFill>
                  <a:schemeClr val="bg1"/>
                </a:solidFill>
                <a:latin typeface="华文仿宋" panose="02010600040101010101" pitchFamily="2" charset="-122"/>
                <a:ea typeface="华文仿宋" panose="02010600040101010101" pitchFamily="2" charset="-122"/>
              </a:rPr>
              <a:t>的概率为</a:t>
            </a:r>
            <a:r>
              <a:rPr lang="zh-CN" altLang="en-US" sz="2400" dirty="0">
                <a:solidFill>
                  <a:schemeClr val="bg1"/>
                </a:solidFill>
                <a:latin typeface="华文仿宋" panose="02010600040101010101" pitchFamily="2" charset="-122"/>
                <a:ea typeface="华文仿宋" panose="02010600040101010101" pitchFamily="2" charset="-122"/>
              </a:rPr>
              <a:t>：</a:t>
            </a:r>
            <a:endParaRPr lang="zh-CN" altLang="zh-CN" sz="2400" dirty="0">
              <a:solidFill>
                <a:schemeClr val="bg1"/>
              </a:solidFill>
              <a:latin typeface="华文仿宋" panose="02010600040101010101" pitchFamily="2" charset="-122"/>
              <a:ea typeface="华文仿宋" panose="02010600040101010101" pitchFamily="2" charset="-122"/>
            </a:endParaRPr>
          </a:p>
          <a:p>
            <a:r>
              <a:rPr lang="en-US" altLang="zh-CN" sz="2400" dirty="0">
                <a:solidFill>
                  <a:schemeClr val="bg1"/>
                </a:solidFill>
                <a:latin typeface="华文仿宋" panose="02010600040101010101" pitchFamily="2" charset="-122"/>
                <a:ea typeface="华文仿宋" panose="02010600040101010101" pitchFamily="2" charset="-122"/>
              </a:rPr>
              <a:t>    </a:t>
            </a:r>
            <a:r>
              <a:rPr lang="en-US" altLang="zh-CN" sz="2400" b="1" dirty="0">
                <a:solidFill>
                  <a:schemeClr val="bg1"/>
                </a:solidFill>
                <a:latin typeface="华文仿宋" panose="02010600040101010101" pitchFamily="2" charset="-122"/>
                <a:ea typeface="华文仿宋" panose="02010600040101010101" pitchFamily="2" charset="-122"/>
              </a:rPr>
              <a:t>Pij</a:t>
            </a:r>
            <a:r>
              <a:rPr lang="en-US" altLang="zh-CN" sz="2400" b="1" baseline="30000" dirty="0">
                <a:solidFill>
                  <a:schemeClr val="bg1"/>
                </a:solidFill>
                <a:latin typeface="华文仿宋" panose="02010600040101010101" pitchFamily="2" charset="-122"/>
                <a:ea typeface="华文仿宋" panose="02010600040101010101" pitchFamily="2" charset="-122"/>
              </a:rPr>
              <a:t>2</a:t>
            </a:r>
            <a:r>
              <a:rPr lang="en-US" altLang="zh-CN" sz="2400" dirty="0">
                <a:solidFill>
                  <a:schemeClr val="bg1"/>
                </a:solidFill>
                <a:latin typeface="华文仿宋" panose="02010600040101010101" pitchFamily="2" charset="-122"/>
                <a:ea typeface="华文仿宋" panose="02010600040101010101" pitchFamily="2" charset="-122"/>
              </a:rPr>
              <a:t> (3,7)=0.0102</a:t>
            </a:r>
            <a:r>
              <a:rPr lang="zh-CN" altLang="zh-CN" sz="2400" dirty="0">
                <a:solidFill>
                  <a:schemeClr val="bg1"/>
                </a:solidFill>
                <a:latin typeface="华文仿宋" panose="02010600040101010101" pitchFamily="2" charset="-122"/>
                <a:ea typeface="华文仿宋" panose="02010600040101010101" pitchFamily="2" charset="-122"/>
              </a:rPr>
              <a:t>，稍大于</a:t>
            </a:r>
            <a:r>
              <a:rPr lang="en-US" altLang="zh-CN" sz="2400" b="1" dirty="0">
                <a:solidFill>
                  <a:schemeClr val="bg1"/>
                </a:solidFill>
                <a:latin typeface="华文仿宋" panose="02010600040101010101" pitchFamily="2" charset="-122"/>
                <a:ea typeface="华文仿宋" panose="02010600040101010101" pitchFamily="2" charset="-122"/>
              </a:rPr>
              <a:t>Pij</a:t>
            </a:r>
            <a:r>
              <a:rPr lang="en-US" altLang="zh-CN" sz="2400" b="1" baseline="30000" dirty="0">
                <a:solidFill>
                  <a:schemeClr val="bg1"/>
                </a:solidFill>
                <a:latin typeface="华文仿宋" panose="02010600040101010101" pitchFamily="2" charset="-122"/>
                <a:ea typeface="华文仿宋" panose="02010600040101010101" pitchFamily="2" charset="-122"/>
              </a:rPr>
              <a:t>1</a:t>
            </a:r>
            <a:r>
              <a:rPr lang="en-US" altLang="zh-CN" sz="2400" dirty="0">
                <a:solidFill>
                  <a:schemeClr val="bg1"/>
                </a:solidFill>
                <a:latin typeface="华文仿宋" panose="02010600040101010101" pitchFamily="2" charset="-122"/>
                <a:ea typeface="华文仿宋" panose="02010600040101010101" pitchFamily="2" charset="-122"/>
              </a:rPr>
              <a:t> (3,7)=0.01</a:t>
            </a:r>
            <a:r>
              <a:rPr lang="zh-CN" altLang="zh-CN" sz="2400" dirty="0">
                <a:solidFill>
                  <a:schemeClr val="bg1"/>
                </a:solidFill>
                <a:latin typeface="华文仿宋" panose="02010600040101010101" pitchFamily="2" charset="-122"/>
                <a:ea typeface="华文仿宋" panose="02010600040101010101" pitchFamily="2" charset="-122"/>
              </a:rPr>
              <a:t>。</a:t>
            </a:r>
          </a:p>
        </p:txBody>
      </p:sp>
      <p:sp>
        <p:nvSpPr>
          <p:cNvPr id="5" name="文本框 4">
            <a:extLst>
              <a:ext uri="{FF2B5EF4-FFF2-40B4-BE49-F238E27FC236}">
                <a16:creationId xmlns="" xmlns:a16="http://schemas.microsoft.com/office/drawing/2014/main" id="{1E5CA918-1662-4E99-9317-2C653D341614}"/>
              </a:ext>
            </a:extLst>
          </p:cNvPr>
          <p:cNvSpPr txBox="1"/>
          <p:nvPr/>
        </p:nvSpPr>
        <p:spPr>
          <a:xfrm>
            <a:off x="1042987" y="2033588"/>
            <a:ext cx="7243763" cy="2362185"/>
          </a:xfrm>
          <a:prstGeom prst="rect">
            <a:avLst/>
          </a:prstGeom>
          <a:noFill/>
        </p:spPr>
        <p:txBody>
          <a:bodyPr wrap="square" lIns="68580" tIns="34290" rIns="68580" bIns="34290" rtlCol="0">
            <a:spAutoFit/>
          </a:bodyPr>
          <a:lstStyle/>
          <a:p>
            <a:r>
              <a:rPr lang="en-US" altLang="zh-CN" sz="2700" dirty="0">
                <a:solidFill>
                  <a:schemeClr val="bg1"/>
                </a:solidFill>
                <a:latin typeface="楷体" panose="02010609060101010101" pitchFamily="49" charset="-122"/>
                <a:ea typeface="楷体" panose="02010609060101010101" pitchFamily="49" charset="-122"/>
              </a:rPr>
              <a:t>    </a:t>
            </a:r>
            <a:r>
              <a:rPr lang="zh-CN" altLang="zh-CN" sz="2700" dirty="0">
                <a:solidFill>
                  <a:schemeClr val="bg1"/>
                </a:solidFill>
                <a:latin typeface="楷体" panose="02010609060101010101" pitchFamily="49" charset="-122"/>
                <a:ea typeface="楷体" panose="02010609060101010101" pitchFamily="49" charset="-122"/>
              </a:rPr>
              <a:t>以上对</a:t>
            </a:r>
            <a:r>
              <a:rPr lang="en-US" altLang="zh-CN" sz="2700" dirty="0" err="1">
                <a:solidFill>
                  <a:schemeClr val="bg1"/>
                </a:solidFill>
                <a:latin typeface="楷体" panose="02010609060101010101" pitchFamily="49" charset="-122"/>
                <a:ea typeface="楷体" panose="02010609060101010101" pitchFamily="49" charset="-122"/>
              </a:rPr>
              <a:t>Pij</a:t>
            </a:r>
            <a:r>
              <a:rPr lang="zh-CN" altLang="zh-CN" sz="2700" dirty="0">
                <a:solidFill>
                  <a:schemeClr val="bg1"/>
                </a:solidFill>
                <a:latin typeface="楷体" panose="02010609060101010101" pitchFamily="49" charset="-122"/>
                <a:ea typeface="楷体" panose="02010609060101010101" pitchFamily="49" charset="-122"/>
              </a:rPr>
              <a:t>的赋值只是粗略的演示（因试验次数比较少，赋值难以达到较高的精细程度），更好的办法是在足够多的试验次数下，采用例如人工神经网络等数学方法以精细确定</a:t>
            </a:r>
            <a:r>
              <a:rPr lang="en-US" altLang="zh-CN" sz="2700" dirty="0" err="1">
                <a:solidFill>
                  <a:schemeClr val="bg1"/>
                </a:solidFill>
                <a:latin typeface="楷体" panose="02010609060101010101" pitchFamily="49" charset="-122"/>
                <a:ea typeface="楷体" panose="02010609060101010101" pitchFamily="49" charset="-122"/>
              </a:rPr>
              <a:t>Pij</a:t>
            </a:r>
            <a:r>
              <a:rPr lang="zh-CN" altLang="zh-CN" sz="2700" dirty="0">
                <a:solidFill>
                  <a:schemeClr val="bg1"/>
                </a:solidFill>
                <a:latin typeface="楷体" panose="02010609060101010101" pitchFamily="49" charset="-122"/>
                <a:ea typeface="楷体" panose="02010609060101010101" pitchFamily="49" charset="-122"/>
              </a:rPr>
              <a:t>的各个元素赋值。</a:t>
            </a:r>
          </a:p>
          <a:p>
            <a:endParaRPr lang="zh-CN" altLang="en-US" dirty="0"/>
          </a:p>
        </p:txBody>
      </p:sp>
    </p:spTree>
    <p:extLst>
      <p:ext uri="{BB962C8B-B14F-4D97-AF65-F5344CB8AC3E}">
        <p14:creationId xmlns:p14="http://schemas.microsoft.com/office/powerpoint/2010/main" val="3378153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95C84D85-254B-41F3-9306-4EE1C77A1426}"/>
              </a:ext>
            </a:extLst>
          </p:cNvPr>
          <p:cNvPicPr>
            <a:picLocks noChangeAspect="1"/>
          </p:cNvPicPr>
          <p:nvPr/>
        </p:nvPicPr>
        <p:blipFill>
          <a:blip r:embed="rId2"/>
          <a:stretch>
            <a:fillRect/>
          </a:stretch>
        </p:blipFill>
        <p:spPr>
          <a:xfrm>
            <a:off x="0" y="0"/>
            <a:ext cx="9144000" cy="5139764"/>
          </a:xfrm>
          <a:prstGeom prst="rect">
            <a:avLst/>
          </a:prstGeom>
        </p:spPr>
      </p:pic>
      <p:sp>
        <p:nvSpPr>
          <p:cNvPr id="2" name="文本框 1">
            <a:extLst>
              <a:ext uri="{FF2B5EF4-FFF2-40B4-BE49-F238E27FC236}">
                <a16:creationId xmlns="" xmlns:a16="http://schemas.microsoft.com/office/drawing/2014/main" id="{B4D0E2D6-AE56-4F96-B39C-22B735F3BE5D}"/>
              </a:ext>
            </a:extLst>
          </p:cNvPr>
          <p:cNvSpPr txBox="1"/>
          <p:nvPr/>
        </p:nvSpPr>
        <p:spPr>
          <a:xfrm>
            <a:off x="1532650" y="650110"/>
            <a:ext cx="6119813" cy="3624069"/>
          </a:xfrm>
          <a:prstGeom prst="rect">
            <a:avLst/>
          </a:prstGeom>
          <a:noFill/>
        </p:spPr>
        <p:txBody>
          <a:bodyPr wrap="square" lIns="68580" tIns="34290" rIns="68580" bIns="34290" rtlCol="0">
            <a:spAutoFit/>
          </a:bodyPr>
          <a:lstStyle/>
          <a:p>
            <a:r>
              <a:rPr lang="zh-CN" altLang="en-US" sz="2100" dirty="0">
                <a:solidFill>
                  <a:schemeClr val="bg1"/>
                </a:solidFill>
                <a:latin typeface="华文仿宋" panose="02010600040101010101" pitchFamily="2" charset="-122"/>
                <a:ea typeface="华文仿宋" panose="02010600040101010101" pitchFamily="2" charset="-122"/>
              </a:rPr>
              <a:t>其它可能应用场景：</a:t>
            </a:r>
            <a:endParaRPr lang="en-US" altLang="zh-CN" sz="2100" dirty="0">
              <a:solidFill>
                <a:schemeClr val="bg1"/>
              </a:solidFill>
              <a:latin typeface="华文仿宋" panose="02010600040101010101" pitchFamily="2" charset="-122"/>
              <a:ea typeface="华文仿宋" panose="02010600040101010101" pitchFamily="2" charset="-122"/>
            </a:endParaRPr>
          </a:p>
          <a:p>
            <a:endParaRPr lang="zh-CN" altLang="en-US" sz="2100" dirty="0">
              <a:solidFill>
                <a:schemeClr val="bg1"/>
              </a:solidFill>
              <a:latin typeface="华文仿宋" panose="02010600040101010101" pitchFamily="2" charset="-122"/>
              <a:ea typeface="华文仿宋" panose="02010600040101010101" pitchFamily="2" charset="-122"/>
            </a:endParaRPr>
          </a:p>
          <a:p>
            <a:r>
              <a:rPr lang="zh-CN" altLang="en-US" sz="2100" dirty="0">
                <a:solidFill>
                  <a:schemeClr val="bg1"/>
                </a:solidFill>
                <a:latin typeface="华文仿宋" panose="02010600040101010101" pitchFamily="2" charset="-122"/>
                <a:ea typeface="华文仿宋" panose="02010600040101010101" pitchFamily="2" charset="-122"/>
              </a:rPr>
              <a:t>        马尔可夫链适用于具有重复性（条件不变或者基本稳定）的非破坏性放电现象的处理。与此相关，涉及电绝缘的部件、装置、设备的绝缘性能分析预测也可以采用马尔可夫链模型。比如脉冲功率装置在相同条件下重复工作时，绝缘部件偶尔可能出现非破坏性闪络，或者含有大量气体开关的装置偶尔出现自击穿现象，或者是清洗放电、局部放电、绝缘状态及可靠性评估预测、故障分析</a:t>
            </a:r>
            <a:r>
              <a:rPr lang="en-US" altLang="zh-CN" sz="2100" dirty="0">
                <a:solidFill>
                  <a:schemeClr val="bg1"/>
                </a:solidFill>
                <a:latin typeface="华文仿宋" panose="02010600040101010101" pitchFamily="2" charset="-122"/>
                <a:ea typeface="华文仿宋" panose="02010600040101010101" pitchFamily="2" charset="-122"/>
              </a:rPr>
              <a:t>/</a:t>
            </a:r>
            <a:r>
              <a:rPr lang="zh-CN" altLang="en-US" sz="2100" dirty="0">
                <a:solidFill>
                  <a:schemeClr val="bg1"/>
                </a:solidFill>
                <a:latin typeface="华文仿宋" panose="02010600040101010101" pitchFamily="2" charset="-122"/>
                <a:ea typeface="华文仿宋" panose="02010600040101010101" pitchFamily="2" charset="-122"/>
              </a:rPr>
              <a:t>风险评估</a:t>
            </a:r>
            <a:r>
              <a:rPr lang="en-US" altLang="zh-CN" sz="2100" dirty="0">
                <a:solidFill>
                  <a:schemeClr val="bg1"/>
                </a:solidFill>
                <a:latin typeface="华文仿宋" panose="02010600040101010101" pitchFamily="2" charset="-122"/>
                <a:ea typeface="华文仿宋" panose="02010600040101010101" pitchFamily="2" charset="-122"/>
              </a:rPr>
              <a:t>/</a:t>
            </a:r>
            <a:r>
              <a:rPr lang="zh-CN" altLang="en-US" sz="2100" dirty="0">
                <a:solidFill>
                  <a:schemeClr val="bg1"/>
                </a:solidFill>
                <a:latin typeface="华文仿宋" panose="02010600040101010101" pitchFamily="2" charset="-122"/>
                <a:ea typeface="华文仿宋" panose="02010600040101010101" pitchFamily="2" charset="-122"/>
              </a:rPr>
              <a:t>维修决策等，都可以运用此方法。</a:t>
            </a:r>
          </a:p>
        </p:txBody>
      </p:sp>
    </p:spTree>
    <p:extLst>
      <p:ext uri="{BB962C8B-B14F-4D97-AF65-F5344CB8AC3E}">
        <p14:creationId xmlns:p14="http://schemas.microsoft.com/office/powerpoint/2010/main" val="3479481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95C84D85-254B-41F3-9306-4EE1C77A1426}"/>
              </a:ext>
            </a:extLst>
          </p:cNvPr>
          <p:cNvPicPr>
            <a:picLocks noChangeAspect="1"/>
          </p:cNvPicPr>
          <p:nvPr/>
        </p:nvPicPr>
        <p:blipFill>
          <a:blip r:embed="rId2"/>
          <a:stretch>
            <a:fillRect/>
          </a:stretch>
        </p:blipFill>
        <p:spPr>
          <a:xfrm>
            <a:off x="0" y="0"/>
            <a:ext cx="9144000" cy="5139764"/>
          </a:xfrm>
          <a:prstGeom prst="rect">
            <a:avLst/>
          </a:prstGeom>
        </p:spPr>
      </p:pic>
      <p:sp>
        <p:nvSpPr>
          <p:cNvPr id="2" name="文本框 1">
            <a:extLst>
              <a:ext uri="{FF2B5EF4-FFF2-40B4-BE49-F238E27FC236}">
                <a16:creationId xmlns="" xmlns:a16="http://schemas.microsoft.com/office/drawing/2014/main" id="{F6B5276D-622D-414E-B624-B22AB6BE9C37}"/>
              </a:ext>
            </a:extLst>
          </p:cNvPr>
          <p:cNvSpPr txBox="1"/>
          <p:nvPr/>
        </p:nvSpPr>
        <p:spPr>
          <a:xfrm>
            <a:off x="840581" y="885825"/>
            <a:ext cx="7462838" cy="3023905"/>
          </a:xfrm>
          <a:prstGeom prst="rect">
            <a:avLst/>
          </a:prstGeom>
          <a:noFill/>
        </p:spPr>
        <p:txBody>
          <a:bodyPr wrap="square" lIns="68580" tIns="34290" rIns="68580" bIns="34290" rtlCol="0">
            <a:spAutoFit/>
          </a:bodyPr>
          <a:lstStyle/>
          <a:p>
            <a:r>
              <a:rPr lang="zh-CN" altLang="en-US" sz="2400" dirty="0">
                <a:solidFill>
                  <a:schemeClr val="bg1"/>
                </a:solidFill>
                <a:latin typeface="华文仿宋" panose="02010600040101010101" pitchFamily="2" charset="-122"/>
                <a:ea typeface="华文仿宋" panose="02010600040101010101" pitchFamily="2" charset="-122"/>
              </a:rPr>
              <a:t>        关于马氏模型的基本假定（一次事件的状态只受上一次事件的状态影响），实际情况未必如此理想，但是在一个物理现象模式稳定的阶段，可以近似地将更早前事件的影响引入此稳定阶段的一步转移概率矩阵赋值中去，当判断物理模式改变了之后，再调整转移矩阵。</a:t>
            </a:r>
          </a:p>
          <a:p>
            <a:endParaRPr lang="en-US" altLang="zh-CN" sz="2400" dirty="0">
              <a:solidFill>
                <a:schemeClr val="bg1"/>
              </a:solidFill>
              <a:latin typeface="华文仿宋" panose="02010600040101010101" pitchFamily="2" charset="-122"/>
              <a:ea typeface="华文仿宋" panose="02010600040101010101" pitchFamily="2" charset="-122"/>
            </a:endParaRPr>
          </a:p>
          <a:p>
            <a:r>
              <a:rPr lang="en-US" altLang="zh-CN" sz="2400" dirty="0">
                <a:solidFill>
                  <a:schemeClr val="bg1"/>
                </a:solidFill>
                <a:latin typeface="华文仿宋" panose="02010600040101010101" pitchFamily="2" charset="-122"/>
                <a:ea typeface="华文仿宋" panose="02010600040101010101" pitchFamily="2" charset="-122"/>
              </a:rPr>
              <a:t>        </a:t>
            </a:r>
            <a:r>
              <a:rPr lang="zh-CN" altLang="en-US" sz="2400" dirty="0">
                <a:solidFill>
                  <a:schemeClr val="bg1"/>
                </a:solidFill>
                <a:latin typeface="华文仿宋" panose="02010600040101010101" pitchFamily="2" charset="-122"/>
                <a:ea typeface="华文仿宋" panose="02010600040101010101" pitchFamily="2" charset="-122"/>
              </a:rPr>
              <a:t>马氏链模型可以和人工神经网络、小波包、可靠性理论等相结合、交叉加以运用。</a:t>
            </a:r>
          </a:p>
        </p:txBody>
      </p:sp>
    </p:spTree>
    <p:extLst>
      <p:ext uri="{BB962C8B-B14F-4D97-AF65-F5344CB8AC3E}">
        <p14:creationId xmlns:p14="http://schemas.microsoft.com/office/powerpoint/2010/main" val="2667569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1B5DD010-81E5-4A0D-A2D2-5EA6B7E26617}"/>
              </a:ext>
            </a:extLst>
          </p:cNvPr>
          <p:cNvPicPr>
            <a:picLocks noChangeAspect="1"/>
          </p:cNvPicPr>
          <p:nvPr/>
        </p:nvPicPr>
        <p:blipFill>
          <a:blip r:embed="rId2"/>
          <a:stretch>
            <a:fillRect/>
          </a:stretch>
        </p:blipFill>
        <p:spPr>
          <a:xfrm>
            <a:off x="0" y="0"/>
            <a:ext cx="9160462" cy="5143500"/>
          </a:xfrm>
          <a:prstGeom prst="rect">
            <a:avLst/>
          </a:prstGeom>
        </p:spPr>
      </p:pic>
      <p:sp>
        <p:nvSpPr>
          <p:cNvPr id="4" name="文本框 3">
            <a:extLst>
              <a:ext uri="{FF2B5EF4-FFF2-40B4-BE49-F238E27FC236}">
                <a16:creationId xmlns="" xmlns:a16="http://schemas.microsoft.com/office/drawing/2014/main" id="{697AA68A-2C93-42B2-ADA9-947747DCFE7C}"/>
              </a:ext>
            </a:extLst>
          </p:cNvPr>
          <p:cNvSpPr txBox="1"/>
          <p:nvPr/>
        </p:nvSpPr>
        <p:spPr>
          <a:xfrm>
            <a:off x="576262" y="762001"/>
            <a:ext cx="8262938" cy="3947234"/>
          </a:xfrm>
          <a:prstGeom prst="rect">
            <a:avLst/>
          </a:prstGeom>
          <a:noFill/>
        </p:spPr>
        <p:txBody>
          <a:bodyPr wrap="square" lIns="68580" tIns="34290" rIns="68580" bIns="34290" rtlCol="0">
            <a:spAutoFit/>
          </a:bodyPr>
          <a:lstStyle/>
          <a:p>
            <a:r>
              <a:rPr lang="zh-CN" altLang="en-US" sz="3600" dirty="0">
                <a:solidFill>
                  <a:schemeClr val="bg2"/>
                </a:solidFill>
                <a:latin typeface="华文新魏" panose="02010800040101010101" pitchFamily="2" charset="-122"/>
                <a:ea typeface="华文新魏" panose="02010800040101010101" pitchFamily="2" charset="-122"/>
              </a:rPr>
              <a:t>                  </a:t>
            </a:r>
            <a:r>
              <a:rPr lang="zh-CN" altLang="en-US" sz="2700" dirty="0">
                <a:solidFill>
                  <a:schemeClr val="bg1"/>
                </a:solidFill>
                <a:latin typeface="华光报宋_CNKI" panose="02000500000000000000" pitchFamily="2" charset="-122"/>
                <a:ea typeface="华光报宋_CNKI" panose="02000500000000000000" pitchFamily="2" charset="-122"/>
              </a:rPr>
              <a:t>初等、静态：单一或少数独立随机变量</a:t>
            </a:r>
          </a:p>
          <a:p>
            <a:endParaRPr lang="en-US" altLang="zh-CN" sz="3600" dirty="0">
              <a:solidFill>
                <a:schemeClr val="bg2"/>
              </a:solidFill>
              <a:latin typeface="华文新魏" panose="02010800040101010101" pitchFamily="2" charset="-122"/>
              <a:ea typeface="华文新魏" panose="02010800040101010101" pitchFamily="2" charset="-122"/>
            </a:endParaRPr>
          </a:p>
          <a:p>
            <a:r>
              <a:rPr lang="zh-CN" altLang="en-US" sz="3600" dirty="0">
                <a:solidFill>
                  <a:schemeClr val="bg2"/>
                </a:solidFill>
                <a:latin typeface="华文新魏" panose="02010800040101010101" pitchFamily="2" charset="-122"/>
                <a:ea typeface="华文新魏" panose="02010800040101010101" pitchFamily="2" charset="-122"/>
              </a:rPr>
              <a:t>概率论与</a:t>
            </a:r>
            <a:endParaRPr lang="en-US" altLang="zh-CN" sz="3600" dirty="0">
              <a:solidFill>
                <a:schemeClr val="bg2"/>
              </a:solidFill>
              <a:latin typeface="华文新魏" panose="02010800040101010101" pitchFamily="2" charset="-122"/>
              <a:ea typeface="华文新魏" panose="02010800040101010101" pitchFamily="2" charset="-122"/>
            </a:endParaRPr>
          </a:p>
          <a:p>
            <a:r>
              <a:rPr lang="zh-CN" altLang="en-US" sz="3600" dirty="0">
                <a:solidFill>
                  <a:schemeClr val="bg2"/>
                </a:solidFill>
                <a:latin typeface="华文新魏" panose="02010800040101010101" pitchFamily="2" charset="-122"/>
                <a:ea typeface="华文新魏" panose="02010800040101010101" pitchFamily="2" charset="-122"/>
              </a:rPr>
              <a:t>数理统计</a:t>
            </a:r>
            <a:endParaRPr lang="en-US" altLang="zh-CN" sz="3600" dirty="0">
              <a:solidFill>
                <a:schemeClr val="bg2"/>
              </a:solidFill>
              <a:latin typeface="华文新魏" panose="02010800040101010101" pitchFamily="2" charset="-122"/>
              <a:ea typeface="华文新魏" panose="02010800040101010101" pitchFamily="2" charset="-122"/>
            </a:endParaRPr>
          </a:p>
          <a:p>
            <a:endParaRPr lang="en-US" altLang="zh-CN" sz="3600" dirty="0">
              <a:solidFill>
                <a:schemeClr val="bg2"/>
              </a:solidFill>
              <a:latin typeface="华文新魏" panose="02010800040101010101" pitchFamily="2" charset="-122"/>
              <a:ea typeface="华文新魏" panose="02010800040101010101" pitchFamily="2" charset="-122"/>
            </a:endParaRPr>
          </a:p>
          <a:p>
            <a:r>
              <a:rPr lang="zh-CN" altLang="en-US" sz="3600" dirty="0">
                <a:solidFill>
                  <a:schemeClr val="bg2"/>
                </a:solidFill>
                <a:latin typeface="华文新魏" panose="02010800040101010101" pitchFamily="2" charset="-122"/>
                <a:ea typeface="华文新魏" panose="02010800040101010101" pitchFamily="2" charset="-122"/>
              </a:rPr>
              <a:t>                  </a:t>
            </a:r>
            <a:r>
              <a:rPr lang="zh-CN" altLang="en-US" sz="2700" dirty="0">
                <a:solidFill>
                  <a:schemeClr val="bg2"/>
                </a:solidFill>
                <a:latin typeface="方正姚体" panose="02010601030101010101" pitchFamily="2" charset="-122"/>
                <a:ea typeface="方正姚体" panose="02010601030101010101" pitchFamily="2" charset="-122"/>
              </a:rPr>
              <a:t>高等、动态：大量</a:t>
            </a:r>
            <a:r>
              <a:rPr lang="en-US" altLang="zh-CN" sz="2700" dirty="0">
                <a:solidFill>
                  <a:schemeClr val="bg2"/>
                </a:solidFill>
                <a:latin typeface="方正姚体" panose="02010601030101010101" pitchFamily="2" charset="-122"/>
                <a:ea typeface="方正姚体" panose="02010601030101010101" pitchFamily="2" charset="-122"/>
              </a:rPr>
              <a:t>(</a:t>
            </a:r>
            <a:r>
              <a:rPr lang="zh-CN" altLang="en-US" sz="2700" dirty="0">
                <a:solidFill>
                  <a:schemeClr val="bg2"/>
                </a:solidFill>
                <a:latin typeface="方正姚体" panose="02010601030101010101" pitchFamily="2" charset="-122"/>
                <a:ea typeface="方正姚体" panose="02010601030101010101" pitchFamily="2" charset="-122"/>
              </a:rPr>
              <a:t>相关</a:t>
            </a:r>
            <a:r>
              <a:rPr lang="en-US" altLang="zh-CN" sz="2700" dirty="0">
                <a:solidFill>
                  <a:schemeClr val="bg2"/>
                </a:solidFill>
                <a:latin typeface="方正姚体" panose="02010601030101010101" pitchFamily="2" charset="-122"/>
                <a:ea typeface="方正姚体" panose="02010601030101010101" pitchFamily="2" charset="-122"/>
              </a:rPr>
              <a:t>)</a:t>
            </a:r>
            <a:r>
              <a:rPr lang="zh-CN" altLang="en-US" sz="2700" dirty="0">
                <a:solidFill>
                  <a:schemeClr val="bg2"/>
                </a:solidFill>
                <a:latin typeface="方正姚体" panose="02010601030101010101" pitchFamily="2" charset="-122"/>
                <a:ea typeface="方正姚体" panose="02010601030101010101" pitchFamily="2" charset="-122"/>
              </a:rPr>
              <a:t>的随机变量簇</a:t>
            </a:r>
            <a:r>
              <a:rPr lang="zh-CN" altLang="en-US" sz="2700" dirty="0">
                <a:solidFill>
                  <a:schemeClr val="bg2"/>
                </a:solidFill>
                <a:latin typeface="华文新魏" panose="02010800040101010101" pitchFamily="2" charset="-122"/>
                <a:ea typeface="华文新魏" panose="02010800040101010101" pitchFamily="2" charset="-122"/>
              </a:rPr>
              <a:t>  </a:t>
            </a:r>
            <a:endParaRPr lang="en-US" altLang="zh-CN" sz="2700" dirty="0">
              <a:solidFill>
                <a:schemeClr val="bg2"/>
              </a:solidFill>
              <a:latin typeface="华文新魏" panose="02010800040101010101" pitchFamily="2" charset="-122"/>
              <a:ea typeface="华文新魏" panose="02010800040101010101" pitchFamily="2" charset="-122"/>
            </a:endParaRPr>
          </a:p>
          <a:p>
            <a:endParaRPr lang="en-US" altLang="zh-CN" sz="3600" dirty="0">
              <a:solidFill>
                <a:schemeClr val="bg2"/>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18346519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95C84D85-254B-41F3-9306-4EE1C77A1426}"/>
              </a:ext>
            </a:extLst>
          </p:cNvPr>
          <p:cNvPicPr>
            <a:picLocks noChangeAspect="1"/>
          </p:cNvPicPr>
          <p:nvPr/>
        </p:nvPicPr>
        <p:blipFill>
          <a:blip r:embed="rId2"/>
          <a:stretch>
            <a:fillRect/>
          </a:stretch>
        </p:blipFill>
        <p:spPr>
          <a:xfrm>
            <a:off x="0" y="0"/>
            <a:ext cx="9144000" cy="5139764"/>
          </a:xfrm>
          <a:prstGeom prst="rect">
            <a:avLst/>
          </a:prstGeom>
        </p:spPr>
      </p:pic>
      <p:sp>
        <p:nvSpPr>
          <p:cNvPr id="2" name="文本框 1">
            <a:extLst>
              <a:ext uri="{FF2B5EF4-FFF2-40B4-BE49-F238E27FC236}">
                <a16:creationId xmlns="" xmlns:a16="http://schemas.microsoft.com/office/drawing/2014/main" id="{D1066F32-C08B-450C-B9AE-91E876A2F59F}"/>
              </a:ext>
            </a:extLst>
          </p:cNvPr>
          <p:cNvSpPr txBox="1"/>
          <p:nvPr/>
        </p:nvSpPr>
        <p:spPr>
          <a:xfrm>
            <a:off x="588169" y="461963"/>
            <a:ext cx="7967663" cy="4108817"/>
          </a:xfrm>
          <a:prstGeom prst="rect">
            <a:avLst/>
          </a:prstGeom>
          <a:noFill/>
        </p:spPr>
        <p:txBody>
          <a:bodyPr wrap="square" lIns="68580" tIns="34290" rIns="68580" bIns="34290" rtlCol="0">
            <a:spAutoFit/>
          </a:bodyPr>
          <a:lstStyle/>
          <a:p>
            <a:r>
              <a:rPr lang="zh-CN" altLang="en-US" sz="1500" dirty="0">
                <a:solidFill>
                  <a:schemeClr val="bg1"/>
                </a:solidFill>
                <a:latin typeface="Times New Roman" panose="02020603050405020304" pitchFamily="18" charset="0"/>
                <a:cs typeface="Times New Roman" panose="02020603050405020304" pitchFamily="18" charset="0"/>
              </a:rPr>
              <a:t>参考文献：</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[01] </a:t>
            </a:r>
            <a:r>
              <a:rPr lang="zh-CN" altLang="en-US" sz="1500" dirty="0">
                <a:solidFill>
                  <a:schemeClr val="bg1"/>
                </a:solidFill>
                <a:latin typeface="Times New Roman" panose="02020603050405020304" pitchFamily="18" charset="0"/>
                <a:cs typeface="Times New Roman" panose="02020603050405020304" pitchFamily="18" charset="0"/>
              </a:rPr>
              <a:t>王龙</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托卡马克装置中清洗放电的马尔可夫性</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科学通报</a:t>
            </a:r>
            <a:r>
              <a:rPr lang="en-US" altLang="zh-CN" sz="1500" dirty="0">
                <a:solidFill>
                  <a:schemeClr val="bg1"/>
                </a:solidFill>
                <a:latin typeface="Times New Roman" panose="02020603050405020304" pitchFamily="18" charset="0"/>
                <a:cs typeface="Times New Roman" panose="02020603050405020304" pitchFamily="18" charset="0"/>
              </a:rPr>
              <a:t>, 1980, (12): 535-536</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[02] </a:t>
            </a:r>
            <a:r>
              <a:rPr lang="zh-CN" altLang="en-US" sz="1500" dirty="0">
                <a:solidFill>
                  <a:schemeClr val="bg1"/>
                </a:solidFill>
                <a:latin typeface="Times New Roman" panose="02020603050405020304" pitchFamily="18" charset="0"/>
                <a:cs typeface="Times New Roman" panose="02020603050405020304" pitchFamily="18" charset="0"/>
              </a:rPr>
              <a:t>张毅刚</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郁惟镛</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黄成军</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等</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基于小波包及隐式马尔科夫模型的局放信号去噪</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上海交通大学学报</a:t>
            </a:r>
            <a:r>
              <a:rPr lang="en-US" altLang="zh-CN" sz="1500" dirty="0">
                <a:solidFill>
                  <a:schemeClr val="bg1"/>
                </a:solidFill>
                <a:latin typeface="Times New Roman" panose="02020603050405020304" pitchFamily="18" charset="0"/>
                <a:cs typeface="Times New Roman" panose="02020603050405020304" pitchFamily="18" charset="0"/>
              </a:rPr>
              <a:t>, 2004, (8): 1269-1272</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[03] </a:t>
            </a:r>
            <a:r>
              <a:rPr lang="zh-CN" altLang="en-US" sz="1500" dirty="0">
                <a:solidFill>
                  <a:schemeClr val="bg1"/>
                </a:solidFill>
                <a:latin typeface="Times New Roman" panose="02020603050405020304" pitchFamily="18" charset="0"/>
                <a:cs typeface="Times New Roman" panose="02020603050405020304" pitchFamily="18" charset="0"/>
              </a:rPr>
              <a:t>钱帅伟</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彭彦军</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周泽民</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等</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以提升小波包系数熵为特征值的隐马尔科夫电缆局部放电识别</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电气技术</a:t>
            </a:r>
            <a:r>
              <a:rPr lang="en-US" altLang="zh-CN" sz="1500" dirty="0">
                <a:solidFill>
                  <a:schemeClr val="bg1"/>
                </a:solidFill>
                <a:latin typeface="Times New Roman" panose="02020603050405020304" pitchFamily="18" charset="0"/>
                <a:cs typeface="Times New Roman" panose="02020603050405020304" pitchFamily="18" charset="0"/>
              </a:rPr>
              <a:t>, 2020, 21(10): 93-102</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[04] </a:t>
            </a:r>
            <a:r>
              <a:rPr lang="zh-CN" altLang="en-US" sz="1500" dirty="0">
                <a:solidFill>
                  <a:schemeClr val="bg1"/>
                </a:solidFill>
                <a:latin typeface="Times New Roman" panose="02020603050405020304" pitchFamily="18" charset="0"/>
                <a:cs typeface="Times New Roman" panose="02020603050405020304" pitchFamily="18" charset="0"/>
              </a:rPr>
              <a:t>敬强</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变压器局部放电在线监测中的噪声抑制研究</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西安理工大学硕士学位论文</a:t>
            </a:r>
            <a:r>
              <a:rPr lang="en-US" altLang="zh-CN" sz="1500" dirty="0">
                <a:solidFill>
                  <a:schemeClr val="bg1"/>
                </a:solidFill>
                <a:latin typeface="Times New Roman" panose="02020603050405020304" pitchFamily="18" charset="0"/>
                <a:cs typeface="Times New Roman" panose="02020603050405020304" pitchFamily="18" charset="0"/>
              </a:rPr>
              <a:t>, 2009</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[05] </a:t>
            </a:r>
            <a:r>
              <a:rPr lang="zh-CN" altLang="en-US" sz="1500" dirty="0">
                <a:solidFill>
                  <a:schemeClr val="bg1"/>
                </a:solidFill>
                <a:latin typeface="Times New Roman" panose="02020603050405020304" pitchFamily="18" charset="0"/>
                <a:cs typeface="Times New Roman" panose="02020603050405020304" pitchFamily="18" charset="0"/>
              </a:rPr>
              <a:t>张然</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辛妍丽</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余泽远</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等</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基于灰色马尔可夫误差反推模型的输电电缆绝缘状态预测</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机电工程</a:t>
            </a:r>
            <a:r>
              <a:rPr lang="en-US" altLang="zh-CN" sz="1500" dirty="0">
                <a:solidFill>
                  <a:schemeClr val="bg1"/>
                </a:solidFill>
                <a:latin typeface="Times New Roman" panose="02020603050405020304" pitchFamily="18" charset="0"/>
                <a:cs typeface="Times New Roman" panose="02020603050405020304" pitchFamily="18" charset="0"/>
              </a:rPr>
              <a:t>, 2017, 34(12): 1455-1460</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[06] </a:t>
            </a:r>
            <a:r>
              <a:rPr lang="zh-CN" altLang="en-US" sz="1500" dirty="0">
                <a:solidFill>
                  <a:schemeClr val="bg1"/>
                </a:solidFill>
                <a:latin typeface="Times New Roman" panose="02020603050405020304" pitchFamily="18" charset="0"/>
                <a:cs typeface="Times New Roman" panose="02020603050405020304" pitchFamily="18" charset="0"/>
              </a:rPr>
              <a:t>张然</a:t>
            </a:r>
            <a:r>
              <a:rPr lang="en-US" altLang="zh-CN" sz="1500" dirty="0">
                <a:solidFill>
                  <a:schemeClr val="bg1"/>
                </a:solidFill>
                <a:latin typeface="Times New Roman" panose="02020603050405020304" pitchFamily="18" charset="0"/>
                <a:cs typeface="Times New Roman" panose="02020603050405020304" pitchFamily="18" charset="0"/>
              </a:rPr>
              <a:t>. XLPE</a:t>
            </a:r>
            <a:r>
              <a:rPr lang="zh-CN" altLang="en-US" sz="1500" dirty="0">
                <a:solidFill>
                  <a:schemeClr val="bg1"/>
                </a:solidFill>
                <a:latin typeface="Times New Roman" panose="02020603050405020304" pitchFamily="18" charset="0"/>
                <a:cs typeface="Times New Roman" panose="02020603050405020304" pitchFamily="18" charset="0"/>
              </a:rPr>
              <a:t>电缆的绝缘状态评价、预测和可靠性评估</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华南理工大学硕士学位论文</a:t>
            </a:r>
            <a:r>
              <a:rPr lang="en-US" altLang="zh-CN" sz="1500" dirty="0">
                <a:solidFill>
                  <a:schemeClr val="bg1"/>
                </a:solidFill>
                <a:latin typeface="Times New Roman" panose="02020603050405020304" pitchFamily="18" charset="0"/>
                <a:cs typeface="Times New Roman" panose="02020603050405020304" pitchFamily="18" charset="0"/>
              </a:rPr>
              <a:t>, 2017</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[07] </a:t>
            </a:r>
            <a:r>
              <a:rPr lang="zh-CN" altLang="en-US" sz="1500" dirty="0">
                <a:solidFill>
                  <a:schemeClr val="bg1"/>
                </a:solidFill>
                <a:latin typeface="Times New Roman" panose="02020603050405020304" pitchFamily="18" charset="0"/>
                <a:cs typeface="Times New Roman" panose="02020603050405020304" pitchFamily="18" charset="0"/>
              </a:rPr>
              <a:t>钱可弭</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陆莹</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郑明</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等</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海上风电场高压</a:t>
            </a:r>
            <a:r>
              <a:rPr lang="en-US" altLang="zh-CN" sz="1500" dirty="0">
                <a:solidFill>
                  <a:schemeClr val="bg1"/>
                </a:solidFill>
                <a:latin typeface="Times New Roman" panose="02020603050405020304" pitchFamily="18" charset="0"/>
                <a:cs typeface="Times New Roman" panose="02020603050405020304" pitchFamily="18" charset="0"/>
              </a:rPr>
              <a:t>XLPE</a:t>
            </a:r>
            <a:r>
              <a:rPr lang="zh-CN" altLang="en-US" sz="1500" dirty="0">
                <a:solidFill>
                  <a:schemeClr val="bg1"/>
                </a:solidFill>
                <a:latin typeface="Times New Roman" panose="02020603050405020304" pitchFamily="18" charset="0"/>
                <a:cs typeface="Times New Roman" panose="02020603050405020304" pitchFamily="18" charset="0"/>
              </a:rPr>
              <a:t>绝缘海缆可靠性评估的方法</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电线电缆</a:t>
            </a:r>
            <a:r>
              <a:rPr lang="en-US" altLang="zh-CN" sz="1500" dirty="0">
                <a:solidFill>
                  <a:schemeClr val="bg1"/>
                </a:solidFill>
                <a:latin typeface="Times New Roman" panose="02020603050405020304" pitchFamily="18" charset="0"/>
                <a:cs typeface="Times New Roman" panose="02020603050405020304" pitchFamily="18" charset="0"/>
              </a:rPr>
              <a:t>, 2016, (01): 1-6</a:t>
            </a:r>
          </a:p>
        </p:txBody>
      </p:sp>
    </p:spTree>
    <p:extLst>
      <p:ext uri="{BB962C8B-B14F-4D97-AF65-F5344CB8AC3E}">
        <p14:creationId xmlns:p14="http://schemas.microsoft.com/office/powerpoint/2010/main" val="2132778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95C84D85-254B-41F3-9306-4EE1C77A1426}"/>
              </a:ext>
            </a:extLst>
          </p:cNvPr>
          <p:cNvPicPr>
            <a:picLocks noChangeAspect="1"/>
          </p:cNvPicPr>
          <p:nvPr/>
        </p:nvPicPr>
        <p:blipFill>
          <a:blip r:embed="rId2"/>
          <a:stretch>
            <a:fillRect/>
          </a:stretch>
        </p:blipFill>
        <p:spPr>
          <a:xfrm>
            <a:off x="0" y="0"/>
            <a:ext cx="9144000" cy="5139764"/>
          </a:xfrm>
          <a:prstGeom prst="rect">
            <a:avLst/>
          </a:prstGeom>
        </p:spPr>
      </p:pic>
      <p:sp>
        <p:nvSpPr>
          <p:cNvPr id="2" name="文本框 1">
            <a:extLst>
              <a:ext uri="{FF2B5EF4-FFF2-40B4-BE49-F238E27FC236}">
                <a16:creationId xmlns="" xmlns:a16="http://schemas.microsoft.com/office/drawing/2014/main" id="{663B26A8-3A5A-4F38-B2D8-10D3ED7E6E7A}"/>
              </a:ext>
            </a:extLst>
          </p:cNvPr>
          <p:cNvSpPr txBox="1"/>
          <p:nvPr/>
        </p:nvSpPr>
        <p:spPr>
          <a:xfrm>
            <a:off x="557212" y="914400"/>
            <a:ext cx="8167688" cy="3300904"/>
          </a:xfrm>
          <a:prstGeom prst="rect">
            <a:avLst/>
          </a:prstGeom>
          <a:noFill/>
        </p:spPr>
        <p:txBody>
          <a:bodyPr wrap="square" lIns="68580" tIns="34290" rIns="68580" bIns="34290" rtlCol="0">
            <a:spAutoFit/>
          </a:bodyPr>
          <a:lstStyle/>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[08] </a:t>
            </a:r>
            <a:r>
              <a:rPr lang="zh-CN" altLang="en-US" sz="1500" dirty="0">
                <a:solidFill>
                  <a:schemeClr val="bg1"/>
                </a:solidFill>
                <a:latin typeface="Times New Roman" panose="02020603050405020304" pitchFamily="18" charset="0"/>
                <a:cs typeface="Times New Roman" panose="02020603050405020304" pitchFamily="18" charset="0"/>
              </a:rPr>
              <a:t>李琦</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赵天成</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佘新</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计及实时老化状态的大型变压器本体绝缘故障率预测模型研究</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水电能源科学</a:t>
            </a:r>
            <a:r>
              <a:rPr lang="en-US" altLang="zh-CN" sz="1500" dirty="0">
                <a:solidFill>
                  <a:schemeClr val="bg1"/>
                </a:solidFill>
                <a:latin typeface="Times New Roman" panose="02020603050405020304" pitchFamily="18" charset="0"/>
                <a:cs typeface="Times New Roman" panose="02020603050405020304" pitchFamily="18" charset="0"/>
              </a:rPr>
              <a:t>, 2019, (12): 140-143</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[09] </a:t>
            </a:r>
            <a:r>
              <a:rPr lang="zh-CN" altLang="en-US" sz="1500" dirty="0">
                <a:solidFill>
                  <a:schemeClr val="bg1"/>
                </a:solidFill>
                <a:latin typeface="Times New Roman" panose="02020603050405020304" pitchFamily="18" charset="0"/>
                <a:cs typeface="Times New Roman" panose="02020603050405020304" pitchFamily="18" charset="0"/>
              </a:rPr>
              <a:t>徐亮</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汽轮发电机转子绕组故障分析与维修决策</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华北电力大学硕士学位论文</a:t>
            </a:r>
            <a:r>
              <a:rPr lang="en-US" altLang="zh-CN" sz="1500" dirty="0">
                <a:solidFill>
                  <a:schemeClr val="bg1"/>
                </a:solidFill>
                <a:latin typeface="Times New Roman" panose="02020603050405020304" pitchFamily="18" charset="0"/>
                <a:cs typeface="Times New Roman" panose="02020603050405020304" pitchFamily="18" charset="0"/>
              </a:rPr>
              <a:t>, 2007</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[10] </a:t>
            </a:r>
            <a:r>
              <a:rPr lang="zh-CN" altLang="en-US" sz="1500" dirty="0">
                <a:solidFill>
                  <a:schemeClr val="bg1"/>
                </a:solidFill>
                <a:latin typeface="Times New Roman" panose="02020603050405020304" pitchFamily="18" charset="0"/>
                <a:cs typeface="Times New Roman" panose="02020603050405020304" pitchFamily="18" charset="0"/>
              </a:rPr>
              <a:t>宁辽逸</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吴文传</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张伯明</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运行风险评估中的变压器时变停运模型（一）基于运行工况的变压器内部潜伏性故障的故障率估计方法</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电力系统自动化</a:t>
            </a:r>
            <a:r>
              <a:rPr lang="en-US" altLang="zh-CN" sz="1500" dirty="0">
                <a:solidFill>
                  <a:schemeClr val="bg1"/>
                </a:solidFill>
                <a:latin typeface="Times New Roman" panose="02020603050405020304" pitchFamily="18" charset="0"/>
                <a:cs typeface="Times New Roman" panose="02020603050405020304" pitchFamily="18" charset="0"/>
              </a:rPr>
              <a:t>, 2010, (15): 9-13</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[11] </a:t>
            </a:r>
            <a:r>
              <a:rPr lang="zh-CN" altLang="en-US" sz="1500" dirty="0">
                <a:solidFill>
                  <a:schemeClr val="bg1"/>
                </a:solidFill>
                <a:latin typeface="Times New Roman" panose="02020603050405020304" pitchFamily="18" charset="0"/>
                <a:cs typeface="Times New Roman" panose="02020603050405020304" pitchFamily="18" charset="0"/>
              </a:rPr>
              <a:t>侯恺</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电力系统可靠性评估方法改进与应用研究</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天津大学博士学位论文</a:t>
            </a:r>
            <a:r>
              <a:rPr lang="en-US" altLang="zh-CN" sz="1500" dirty="0">
                <a:solidFill>
                  <a:schemeClr val="bg1"/>
                </a:solidFill>
                <a:latin typeface="Times New Roman" panose="02020603050405020304" pitchFamily="18" charset="0"/>
                <a:cs typeface="Times New Roman" panose="02020603050405020304" pitchFamily="18" charset="0"/>
              </a:rPr>
              <a:t>, 2016</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[12] </a:t>
            </a:r>
            <a:r>
              <a:rPr lang="zh-CN" altLang="en-US" sz="1500" dirty="0">
                <a:solidFill>
                  <a:schemeClr val="bg1"/>
                </a:solidFill>
                <a:latin typeface="Times New Roman" panose="02020603050405020304" pitchFamily="18" charset="0"/>
                <a:cs typeface="Times New Roman" panose="02020603050405020304" pitchFamily="18" charset="0"/>
              </a:rPr>
              <a:t>陆大䋮</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张颢</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随机过程及其应用</a:t>
            </a:r>
            <a:r>
              <a:rPr lang="en-US" altLang="zh-CN" sz="1500" dirty="0">
                <a:solidFill>
                  <a:schemeClr val="bg1"/>
                </a:solidFill>
                <a:latin typeface="Times New Roman" panose="02020603050405020304" pitchFamily="18" charset="0"/>
                <a:cs typeface="Times New Roman" panose="02020603050405020304" pitchFamily="18" charset="0"/>
              </a:rPr>
              <a:t>(</a:t>
            </a:r>
            <a:r>
              <a:rPr lang="zh-CN" altLang="en-US" sz="1500" dirty="0">
                <a:solidFill>
                  <a:schemeClr val="bg1"/>
                </a:solidFill>
                <a:latin typeface="Times New Roman" panose="02020603050405020304" pitchFamily="18" charset="0"/>
                <a:cs typeface="Times New Roman" panose="02020603050405020304" pitchFamily="18" charset="0"/>
              </a:rPr>
              <a:t>第</a:t>
            </a:r>
            <a:r>
              <a:rPr lang="en-US" altLang="zh-CN" sz="1500" dirty="0">
                <a:solidFill>
                  <a:schemeClr val="bg1"/>
                </a:solidFill>
                <a:latin typeface="Times New Roman" panose="02020603050405020304" pitchFamily="18" charset="0"/>
                <a:cs typeface="Times New Roman" panose="02020603050405020304" pitchFamily="18" charset="0"/>
              </a:rPr>
              <a:t>2</a:t>
            </a:r>
            <a:r>
              <a:rPr lang="zh-CN" altLang="en-US" sz="1500" dirty="0">
                <a:solidFill>
                  <a:schemeClr val="bg1"/>
                </a:solidFill>
                <a:latin typeface="Times New Roman" panose="02020603050405020304" pitchFamily="18" charset="0"/>
                <a:cs typeface="Times New Roman" panose="02020603050405020304" pitchFamily="18" charset="0"/>
              </a:rPr>
              <a:t>版</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北京：清华大学出版社</a:t>
            </a:r>
            <a:r>
              <a:rPr lang="en-US" altLang="zh-CN" sz="1500" dirty="0">
                <a:solidFill>
                  <a:schemeClr val="bg1"/>
                </a:solidFill>
                <a:latin typeface="Times New Roman" panose="02020603050405020304" pitchFamily="18" charset="0"/>
                <a:cs typeface="Times New Roman" panose="02020603050405020304" pitchFamily="18" charset="0"/>
              </a:rPr>
              <a:t>, 2012</a:t>
            </a:r>
            <a:r>
              <a:rPr lang="zh-CN" altLang="en-US" sz="1500" dirty="0">
                <a:solidFill>
                  <a:schemeClr val="bg1"/>
                </a:solidFill>
                <a:latin typeface="Times New Roman" panose="02020603050405020304" pitchFamily="18" charset="0"/>
                <a:cs typeface="Times New Roman" panose="02020603050405020304" pitchFamily="18" charset="0"/>
              </a:rPr>
              <a:t>年</a:t>
            </a:r>
            <a:r>
              <a:rPr lang="en-US" altLang="zh-CN" sz="1500" dirty="0">
                <a:solidFill>
                  <a:schemeClr val="bg1"/>
                </a:solidFill>
                <a:latin typeface="Times New Roman" panose="02020603050405020304" pitchFamily="18" charset="0"/>
                <a:cs typeface="Times New Roman" panose="02020603050405020304" pitchFamily="18" charset="0"/>
              </a:rPr>
              <a:t>10</a:t>
            </a:r>
            <a:r>
              <a:rPr lang="zh-CN" altLang="en-US" sz="1500" dirty="0">
                <a:solidFill>
                  <a:schemeClr val="bg1"/>
                </a:solidFill>
                <a:latin typeface="Times New Roman" panose="02020603050405020304" pitchFamily="18" charset="0"/>
                <a:cs typeface="Times New Roman" panose="02020603050405020304" pitchFamily="18" charset="0"/>
              </a:rPr>
              <a:t>月</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[13] </a:t>
            </a:r>
            <a:r>
              <a:rPr lang="zh-CN" altLang="en-US" sz="1500" dirty="0">
                <a:solidFill>
                  <a:schemeClr val="bg1"/>
                </a:solidFill>
                <a:latin typeface="Times New Roman" panose="02020603050405020304" pitchFamily="18" charset="0"/>
                <a:cs typeface="Times New Roman" panose="02020603050405020304" pitchFamily="18" charset="0"/>
              </a:rPr>
              <a:t>荣腾中</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孙荣恒</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刘朝林</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随机过程及其应用</a:t>
            </a:r>
            <a:r>
              <a:rPr lang="en-US" altLang="zh-CN" sz="1500" dirty="0">
                <a:solidFill>
                  <a:schemeClr val="bg1"/>
                </a:solidFill>
                <a:latin typeface="Times New Roman" panose="02020603050405020304" pitchFamily="18" charset="0"/>
                <a:cs typeface="Times New Roman" panose="02020603050405020304" pitchFamily="18" charset="0"/>
              </a:rPr>
              <a:t>(</a:t>
            </a:r>
            <a:r>
              <a:rPr lang="zh-CN" altLang="en-US" sz="1500" dirty="0">
                <a:solidFill>
                  <a:schemeClr val="bg1"/>
                </a:solidFill>
                <a:latin typeface="Times New Roman" panose="02020603050405020304" pitchFamily="18" charset="0"/>
                <a:cs typeface="Times New Roman" panose="02020603050405020304" pitchFamily="18" charset="0"/>
              </a:rPr>
              <a:t>第二版</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北京：清华大学出版社</a:t>
            </a:r>
            <a:r>
              <a:rPr lang="en-US" altLang="zh-CN" sz="1500" dirty="0">
                <a:solidFill>
                  <a:schemeClr val="bg1"/>
                </a:solidFill>
                <a:latin typeface="Times New Roman" panose="02020603050405020304" pitchFamily="18" charset="0"/>
                <a:cs typeface="Times New Roman" panose="02020603050405020304" pitchFamily="18" charset="0"/>
              </a:rPr>
              <a:t>, 2017</a:t>
            </a:r>
            <a:r>
              <a:rPr lang="zh-CN" altLang="en-US" sz="1500" dirty="0">
                <a:solidFill>
                  <a:schemeClr val="bg1"/>
                </a:solidFill>
                <a:latin typeface="Times New Roman" panose="02020603050405020304" pitchFamily="18" charset="0"/>
                <a:cs typeface="Times New Roman" panose="02020603050405020304" pitchFamily="18" charset="0"/>
              </a:rPr>
              <a:t>年</a:t>
            </a:r>
            <a:r>
              <a:rPr lang="en-US" altLang="zh-CN" sz="1500" dirty="0">
                <a:solidFill>
                  <a:schemeClr val="bg1"/>
                </a:solidFill>
                <a:latin typeface="Times New Roman" panose="02020603050405020304" pitchFamily="18" charset="0"/>
                <a:cs typeface="Times New Roman" panose="02020603050405020304" pitchFamily="18" charset="0"/>
              </a:rPr>
              <a:t>8</a:t>
            </a:r>
            <a:r>
              <a:rPr lang="zh-CN" altLang="en-US" sz="1500" dirty="0">
                <a:solidFill>
                  <a:schemeClr val="bg1"/>
                </a:solidFill>
                <a:latin typeface="Times New Roman" panose="02020603050405020304" pitchFamily="18" charset="0"/>
                <a:cs typeface="Times New Roman" panose="02020603050405020304" pitchFamily="18" charset="0"/>
              </a:rPr>
              <a:t>月</a:t>
            </a:r>
          </a:p>
          <a:p>
            <a:pPr>
              <a:lnSpc>
                <a:spcPct val="150000"/>
              </a:lnSpc>
            </a:pPr>
            <a:r>
              <a:rPr lang="en-US" altLang="zh-CN" sz="1500" dirty="0">
                <a:solidFill>
                  <a:schemeClr val="bg1"/>
                </a:solidFill>
                <a:latin typeface="Times New Roman" panose="02020603050405020304" pitchFamily="18" charset="0"/>
                <a:cs typeface="Times New Roman" panose="02020603050405020304" pitchFamily="18" charset="0"/>
              </a:rPr>
              <a:t>[14] </a:t>
            </a:r>
            <a:r>
              <a:rPr lang="zh-CN" altLang="en-US" sz="1500" dirty="0">
                <a:solidFill>
                  <a:schemeClr val="bg1"/>
                </a:solidFill>
                <a:latin typeface="Times New Roman" panose="02020603050405020304" pitchFamily="18" charset="0"/>
                <a:cs typeface="Times New Roman" panose="02020603050405020304" pitchFamily="18" charset="0"/>
              </a:rPr>
              <a:t>张波</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商豪</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邓军</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应用随机过程</a:t>
            </a:r>
            <a:r>
              <a:rPr lang="en-US" altLang="zh-CN" sz="1500" dirty="0">
                <a:solidFill>
                  <a:schemeClr val="bg1"/>
                </a:solidFill>
                <a:latin typeface="Times New Roman" panose="02020603050405020304" pitchFamily="18" charset="0"/>
                <a:cs typeface="Times New Roman" panose="02020603050405020304" pitchFamily="18" charset="0"/>
              </a:rPr>
              <a:t>(</a:t>
            </a:r>
            <a:r>
              <a:rPr lang="zh-CN" altLang="en-US" sz="1500" dirty="0">
                <a:solidFill>
                  <a:schemeClr val="bg1"/>
                </a:solidFill>
                <a:latin typeface="Times New Roman" panose="02020603050405020304" pitchFamily="18" charset="0"/>
                <a:cs typeface="Times New Roman" panose="02020603050405020304" pitchFamily="18" charset="0"/>
              </a:rPr>
              <a:t>第</a:t>
            </a:r>
            <a:r>
              <a:rPr lang="en-US" altLang="zh-CN" sz="1500" dirty="0">
                <a:solidFill>
                  <a:schemeClr val="bg1"/>
                </a:solidFill>
                <a:latin typeface="Times New Roman" panose="02020603050405020304" pitchFamily="18" charset="0"/>
                <a:cs typeface="Times New Roman" panose="02020603050405020304" pitchFamily="18" charset="0"/>
              </a:rPr>
              <a:t>5</a:t>
            </a:r>
            <a:r>
              <a:rPr lang="zh-CN" altLang="en-US" sz="1500" dirty="0">
                <a:solidFill>
                  <a:schemeClr val="bg1"/>
                </a:solidFill>
                <a:latin typeface="Times New Roman" panose="02020603050405020304" pitchFamily="18" charset="0"/>
                <a:cs typeface="Times New Roman" panose="02020603050405020304" pitchFamily="18" charset="0"/>
              </a:rPr>
              <a:t>版</a:t>
            </a:r>
            <a:r>
              <a:rPr lang="en-US" altLang="zh-CN" sz="1500" dirty="0">
                <a:solidFill>
                  <a:schemeClr val="bg1"/>
                </a:solidFill>
                <a:latin typeface="Times New Roman" panose="02020603050405020304" pitchFamily="18" charset="0"/>
                <a:cs typeface="Times New Roman" panose="02020603050405020304" pitchFamily="18" charset="0"/>
              </a:rPr>
              <a:t>). </a:t>
            </a:r>
            <a:r>
              <a:rPr lang="zh-CN" altLang="en-US" sz="1500" dirty="0">
                <a:solidFill>
                  <a:schemeClr val="bg1"/>
                </a:solidFill>
                <a:latin typeface="Times New Roman" panose="02020603050405020304" pitchFamily="18" charset="0"/>
                <a:cs typeface="Times New Roman" panose="02020603050405020304" pitchFamily="18" charset="0"/>
              </a:rPr>
              <a:t>北京：中国人民大学出版社</a:t>
            </a:r>
            <a:r>
              <a:rPr lang="en-US" altLang="zh-CN" sz="1500" dirty="0">
                <a:solidFill>
                  <a:schemeClr val="bg1"/>
                </a:solidFill>
                <a:latin typeface="Times New Roman" panose="02020603050405020304" pitchFamily="18" charset="0"/>
                <a:cs typeface="Times New Roman" panose="02020603050405020304" pitchFamily="18" charset="0"/>
              </a:rPr>
              <a:t>, 2020</a:t>
            </a:r>
            <a:r>
              <a:rPr lang="zh-CN" altLang="en-US" sz="1500" dirty="0">
                <a:solidFill>
                  <a:schemeClr val="bg1"/>
                </a:solidFill>
                <a:latin typeface="Times New Roman" panose="02020603050405020304" pitchFamily="18" charset="0"/>
                <a:cs typeface="Times New Roman" panose="02020603050405020304" pitchFamily="18" charset="0"/>
              </a:rPr>
              <a:t>年</a:t>
            </a:r>
            <a:r>
              <a:rPr lang="en-US" altLang="zh-CN" sz="1500" dirty="0">
                <a:solidFill>
                  <a:schemeClr val="bg1"/>
                </a:solidFill>
                <a:latin typeface="Times New Roman" panose="02020603050405020304" pitchFamily="18" charset="0"/>
                <a:cs typeface="Times New Roman" panose="02020603050405020304" pitchFamily="18" charset="0"/>
              </a:rPr>
              <a:t>1</a:t>
            </a:r>
            <a:r>
              <a:rPr lang="zh-CN" altLang="en-US" sz="1500" dirty="0">
                <a:solidFill>
                  <a:schemeClr val="bg1"/>
                </a:solidFill>
                <a:latin typeface="Times New Roman" panose="02020603050405020304" pitchFamily="18" charset="0"/>
                <a:cs typeface="Times New Roman" panose="02020603050405020304" pitchFamily="18" charset="0"/>
              </a:rPr>
              <a:t>月</a:t>
            </a:r>
          </a:p>
        </p:txBody>
      </p:sp>
    </p:spTree>
    <p:extLst>
      <p:ext uri="{BB962C8B-B14F-4D97-AF65-F5344CB8AC3E}">
        <p14:creationId xmlns:p14="http://schemas.microsoft.com/office/powerpoint/2010/main" val="3423072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1B5DD010-81E5-4A0D-A2D2-5EA6B7E26617}"/>
              </a:ext>
            </a:extLst>
          </p:cNvPr>
          <p:cNvPicPr>
            <a:picLocks noChangeAspect="1"/>
          </p:cNvPicPr>
          <p:nvPr/>
        </p:nvPicPr>
        <p:blipFill>
          <a:blip r:embed="rId2"/>
          <a:stretch>
            <a:fillRect/>
          </a:stretch>
        </p:blipFill>
        <p:spPr>
          <a:xfrm>
            <a:off x="-16462" y="0"/>
            <a:ext cx="9160462" cy="5143500"/>
          </a:xfrm>
          <a:prstGeom prst="rect">
            <a:avLst/>
          </a:prstGeom>
        </p:spPr>
      </p:pic>
      <p:sp>
        <p:nvSpPr>
          <p:cNvPr id="9" name="矩形 8">
            <a:extLst>
              <a:ext uri="{FF2B5EF4-FFF2-40B4-BE49-F238E27FC236}">
                <a16:creationId xmlns="" xmlns:a16="http://schemas.microsoft.com/office/drawing/2014/main" id="{716D7551-1E4A-4C83-A556-3AB2CAD8E9C4}"/>
              </a:ext>
            </a:extLst>
          </p:cNvPr>
          <p:cNvSpPr/>
          <p:nvPr/>
        </p:nvSpPr>
        <p:spPr>
          <a:xfrm>
            <a:off x="1034756" y="884254"/>
            <a:ext cx="7058025" cy="3516347"/>
          </a:xfrm>
          <a:prstGeom prst="rect">
            <a:avLst/>
          </a:prstGeom>
        </p:spPr>
        <p:txBody>
          <a:bodyPr wrap="square" lIns="68580" tIns="34290" rIns="68580" bIns="34290">
            <a:spAutoFit/>
          </a:bodyPr>
          <a:lstStyle/>
          <a:p>
            <a:r>
              <a:rPr lang="zh-CN" altLang="en-US" sz="2700" dirty="0">
                <a:solidFill>
                  <a:srgbClr val="E7E6E6"/>
                </a:solidFill>
                <a:latin typeface="方正姚体" panose="02010601030101010101" pitchFamily="2" charset="-122"/>
                <a:ea typeface="方正姚体" panose="02010601030101010101" pitchFamily="2" charset="-122"/>
              </a:rPr>
              <a:t>初等、静态处理：</a:t>
            </a:r>
            <a:r>
              <a:rPr lang="zh-CN" altLang="en-US" sz="3000" dirty="0">
                <a:solidFill>
                  <a:prstClr val="white"/>
                </a:solidFill>
                <a:latin typeface="华文楷体" panose="02010600040101010101" pitchFamily="2" charset="-122"/>
                <a:ea typeface="华文楷体" panose="02010600040101010101" pitchFamily="2" charset="-122"/>
              </a:rPr>
              <a:t>例如，在一个重复性的试验中，放电或击穿电压被视为一个随机变量，多次试验的放电或击穿电压数值构成的序列被视为该随机变量的一个样本，用于计算平均值、标准差等参数，进一步还可以用于随机变量总体分布类型的分析和分布参数的计算、分析</a:t>
            </a:r>
            <a:r>
              <a:rPr lang="zh-CN" altLang="en-US" sz="3000" dirty="0" smtClean="0">
                <a:solidFill>
                  <a:prstClr val="white"/>
                </a:solidFill>
                <a:latin typeface="华文楷体" panose="02010600040101010101" pitchFamily="2" charset="-122"/>
                <a:ea typeface="华文楷体" panose="02010600040101010101" pitchFamily="2" charset="-122"/>
              </a:rPr>
              <a:t>。</a:t>
            </a:r>
            <a:endParaRPr lang="en-US" altLang="zh-CN" sz="3600" dirty="0">
              <a:solidFill>
                <a:prstClr val="white"/>
              </a:solidFill>
              <a:latin typeface="华光报宋_CNKI" panose="02000500000000000000" pitchFamily="2" charset="-122"/>
              <a:ea typeface="华光报宋_CNKI" panose="02000500000000000000" pitchFamily="2" charset="-122"/>
            </a:endParaRPr>
          </a:p>
          <a:p>
            <a:endParaRPr lang="zh-CN" altLang="en-US" dirty="0"/>
          </a:p>
        </p:txBody>
      </p:sp>
    </p:spTree>
    <p:extLst>
      <p:ext uri="{BB962C8B-B14F-4D97-AF65-F5344CB8AC3E}">
        <p14:creationId xmlns:p14="http://schemas.microsoft.com/office/powerpoint/2010/main" val="1007217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1B5DD010-81E5-4A0D-A2D2-5EA6B7E26617}"/>
              </a:ext>
            </a:extLst>
          </p:cNvPr>
          <p:cNvPicPr>
            <a:picLocks noChangeAspect="1"/>
          </p:cNvPicPr>
          <p:nvPr/>
        </p:nvPicPr>
        <p:blipFill>
          <a:blip r:embed="rId2"/>
          <a:stretch>
            <a:fillRect/>
          </a:stretch>
        </p:blipFill>
        <p:spPr>
          <a:xfrm>
            <a:off x="0" y="0"/>
            <a:ext cx="9160462" cy="5143500"/>
          </a:xfrm>
          <a:prstGeom prst="rect">
            <a:avLst/>
          </a:prstGeom>
        </p:spPr>
      </p:pic>
      <p:sp>
        <p:nvSpPr>
          <p:cNvPr id="2" name="矩形 1">
            <a:extLst>
              <a:ext uri="{FF2B5EF4-FFF2-40B4-BE49-F238E27FC236}">
                <a16:creationId xmlns="" xmlns:a16="http://schemas.microsoft.com/office/drawing/2014/main" id="{F4E19D2A-96F3-446D-9964-5BFE1264EFC4}"/>
              </a:ext>
            </a:extLst>
          </p:cNvPr>
          <p:cNvSpPr/>
          <p:nvPr/>
        </p:nvSpPr>
        <p:spPr>
          <a:xfrm>
            <a:off x="718427" y="595827"/>
            <a:ext cx="7707147" cy="3808735"/>
          </a:xfrm>
          <a:prstGeom prst="rect">
            <a:avLst/>
          </a:prstGeom>
        </p:spPr>
        <p:txBody>
          <a:bodyPr wrap="square" lIns="68580" tIns="34290" rIns="68580" bIns="34290">
            <a:spAutoFit/>
          </a:bodyPr>
          <a:lstStyle/>
          <a:p>
            <a:pPr>
              <a:lnSpc>
                <a:spcPct val="150000"/>
              </a:lnSpc>
            </a:pPr>
            <a:r>
              <a:rPr lang="zh-CN" altLang="en-US" sz="2700" dirty="0">
                <a:solidFill>
                  <a:srgbClr val="E7E6E6"/>
                </a:solidFill>
                <a:latin typeface="方正姚体" panose="02010601030101010101" pitchFamily="2" charset="-122"/>
                <a:ea typeface="方正姚体" panose="02010601030101010101" pitchFamily="2" charset="-122"/>
              </a:rPr>
              <a:t>高等、动态处理：</a:t>
            </a:r>
            <a:r>
              <a:rPr lang="zh-CN" altLang="zh-CN"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众多相互可能有关联的随机变量</a:t>
            </a:r>
            <a:r>
              <a:rPr lang="zh-CN" altLang="en-US"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（簇）</a:t>
            </a:r>
            <a:r>
              <a:rPr lang="zh-CN" altLang="zh-CN"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随时间变化规律</a:t>
            </a:r>
            <a:r>
              <a:rPr lang="zh-CN" altLang="en-US"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及</a:t>
            </a:r>
            <a:r>
              <a:rPr lang="zh-CN" altLang="zh-CN"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未来行为</a:t>
            </a:r>
            <a:r>
              <a:rPr lang="zh-CN" altLang="en-US"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的</a:t>
            </a:r>
            <a:r>
              <a:rPr lang="zh-CN" altLang="zh-CN"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预测</a:t>
            </a:r>
            <a:r>
              <a:rPr lang="zh-CN" altLang="en-US"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a:t>
            </a:r>
            <a:endParaRPr lang="en-US" altLang="zh-CN"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endParaRPr>
          </a:p>
          <a:p>
            <a:pPr>
              <a:lnSpc>
                <a:spcPct val="150000"/>
              </a:lnSpc>
            </a:pPr>
            <a:r>
              <a:rPr lang="zh-CN" altLang="en-US" sz="2700" b="1" dirty="0">
                <a:solidFill>
                  <a:schemeClr val="bg1"/>
                </a:solidFill>
                <a:latin typeface="华光报宋_CNKI" panose="02000500000000000000" pitchFamily="2" charset="-122"/>
                <a:ea typeface="华光报宋_CNKI" panose="02000500000000000000" pitchFamily="2" charset="-122"/>
                <a:cs typeface="Times New Roman" panose="02020603050405020304" pitchFamily="18" charset="0"/>
              </a:rPr>
              <a:t>    </a:t>
            </a:r>
            <a:r>
              <a:rPr lang="zh-CN" altLang="en-US" sz="2700" b="1" dirty="0">
                <a:solidFill>
                  <a:schemeClr val="bg1"/>
                </a:solidFill>
                <a:latin typeface="华文楷体" panose="02010600040101010101" pitchFamily="2" charset="-122"/>
                <a:ea typeface="华文楷体" panose="02010600040101010101" pitchFamily="2" charset="-122"/>
                <a:cs typeface="Times New Roman" panose="02020603050405020304" pitchFamily="18" charset="0"/>
              </a:rPr>
              <a:t>例如：假设在一段时间和一个稳定的天气模式下，每一天晴天、阴天和下雨的概率相同，那么“如果今天是晴天、明天也是晴天的话，后天还是晴天的概率有多大？”</a:t>
            </a:r>
            <a:endParaRPr lang="zh-CN" altLang="en-US" sz="2700" b="1" dirty="0">
              <a:solidFill>
                <a:schemeClr val="bg1"/>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825786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1B5DD010-81E5-4A0D-A2D2-5EA6B7E26617}"/>
              </a:ext>
            </a:extLst>
          </p:cNvPr>
          <p:cNvPicPr>
            <a:picLocks noChangeAspect="1"/>
          </p:cNvPicPr>
          <p:nvPr/>
        </p:nvPicPr>
        <p:blipFill>
          <a:blip r:embed="rId2"/>
          <a:stretch>
            <a:fillRect/>
          </a:stretch>
        </p:blipFill>
        <p:spPr>
          <a:xfrm>
            <a:off x="0" y="0"/>
            <a:ext cx="9160462" cy="5143500"/>
          </a:xfrm>
          <a:prstGeom prst="rect">
            <a:avLst/>
          </a:prstGeom>
        </p:spPr>
      </p:pic>
      <p:sp>
        <p:nvSpPr>
          <p:cNvPr id="2" name="文本框 1">
            <a:extLst>
              <a:ext uri="{FF2B5EF4-FFF2-40B4-BE49-F238E27FC236}">
                <a16:creationId xmlns="" xmlns:a16="http://schemas.microsoft.com/office/drawing/2014/main" id="{FB7D4815-44D3-4D16-AEB8-E89687DDA415}"/>
              </a:ext>
            </a:extLst>
          </p:cNvPr>
          <p:cNvSpPr txBox="1"/>
          <p:nvPr/>
        </p:nvSpPr>
        <p:spPr>
          <a:xfrm>
            <a:off x="1063690" y="1175657"/>
            <a:ext cx="6557088" cy="3070071"/>
          </a:xfrm>
          <a:prstGeom prst="rect">
            <a:avLst/>
          </a:prstGeom>
          <a:noFill/>
        </p:spPr>
        <p:txBody>
          <a:bodyPr wrap="square" lIns="68580" tIns="34290" rIns="68580" bIns="34290" rtlCol="0">
            <a:spAutoFit/>
          </a:bodyPr>
          <a:lstStyle/>
          <a:p>
            <a:r>
              <a:rPr lang="zh-CN" altLang="en-US" sz="3000" dirty="0">
                <a:solidFill>
                  <a:schemeClr val="bg1"/>
                </a:solidFill>
              </a:rPr>
              <a:t>随机过程的分类和几类典型模型</a:t>
            </a:r>
            <a:r>
              <a:rPr lang="en-US" altLang="zh-CN" sz="3000" dirty="0">
                <a:solidFill>
                  <a:schemeClr val="bg1"/>
                </a:solidFill>
              </a:rPr>
              <a:t>——</a:t>
            </a:r>
          </a:p>
          <a:p>
            <a:endParaRPr lang="en-US" altLang="zh-CN" sz="3000" dirty="0">
              <a:solidFill>
                <a:schemeClr val="bg1"/>
              </a:solidFill>
            </a:endParaRPr>
          </a:p>
          <a:p>
            <a:r>
              <a:rPr lang="zh-CN" altLang="en-US" sz="2700" dirty="0">
                <a:solidFill>
                  <a:schemeClr val="bg1"/>
                </a:solidFill>
                <a:latin typeface="方正姚体" panose="02010601030101010101" pitchFamily="2" charset="-122"/>
                <a:ea typeface="方正姚体" panose="02010601030101010101" pitchFamily="2" charset="-122"/>
              </a:rPr>
              <a:t>参数空间、状态空间、概率结构：</a:t>
            </a:r>
            <a:endParaRPr lang="en-US" altLang="zh-CN" sz="2700" dirty="0">
              <a:solidFill>
                <a:schemeClr val="bg1"/>
              </a:solidFill>
              <a:latin typeface="方正姚体" panose="02010601030101010101" pitchFamily="2" charset="-122"/>
              <a:ea typeface="方正姚体" panose="02010601030101010101" pitchFamily="2" charset="-122"/>
            </a:endParaRPr>
          </a:p>
          <a:p>
            <a:endParaRPr lang="en-US" altLang="zh-CN" sz="2700" dirty="0">
              <a:solidFill>
                <a:schemeClr val="bg1"/>
              </a:solidFill>
              <a:latin typeface="方正姚体" panose="02010601030101010101" pitchFamily="2" charset="-122"/>
              <a:ea typeface="方正姚体" panose="02010601030101010101" pitchFamily="2" charset="-122"/>
            </a:endParaRPr>
          </a:p>
          <a:p>
            <a:r>
              <a:rPr lang="zh-CN" altLang="en-US" sz="2700" dirty="0">
                <a:solidFill>
                  <a:schemeClr val="bg1"/>
                </a:solidFill>
                <a:latin typeface="华文楷体" panose="02010600040101010101" pitchFamily="2" charset="-122"/>
                <a:ea typeface="华文楷体" panose="02010600040101010101" pitchFamily="2" charset="-122"/>
              </a:rPr>
              <a:t>连续与离散（时间）参数、连续与离散状态；</a:t>
            </a:r>
            <a:r>
              <a:rPr lang="zh-CN" altLang="en-US" sz="2700" i="1" dirty="0">
                <a:solidFill>
                  <a:schemeClr val="bg1"/>
                </a:solidFill>
                <a:latin typeface="华文楷体" panose="02010600040101010101" pitchFamily="2" charset="-122"/>
                <a:ea typeface="华文楷体" panose="02010600040101010101" pitchFamily="2" charset="-122"/>
              </a:rPr>
              <a:t>一</a:t>
            </a:r>
            <a:r>
              <a:rPr lang="zh-CN" altLang="en-US" sz="2700" dirty="0">
                <a:solidFill>
                  <a:schemeClr val="bg1"/>
                </a:solidFill>
                <a:latin typeface="华文楷体" panose="02010600040101010101" pitchFamily="2" charset="-122"/>
                <a:ea typeface="华文楷体" panose="02010600040101010101" pitchFamily="2" charset="-122"/>
              </a:rPr>
              <a:t>阶矩（均值函数）、二阶矩、方差、协方差、自相关函数的存在性和具体构造。 </a:t>
            </a:r>
          </a:p>
        </p:txBody>
      </p:sp>
    </p:spTree>
    <p:extLst>
      <p:ext uri="{BB962C8B-B14F-4D97-AF65-F5344CB8AC3E}">
        <p14:creationId xmlns:p14="http://schemas.microsoft.com/office/powerpoint/2010/main" val="2518823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 xmlns:a16="http://schemas.microsoft.com/office/drawing/2014/main" id="{03454DC6-1C97-433D-8935-3798AE979109}"/>
              </a:ext>
            </a:extLst>
          </p:cNvPr>
          <p:cNvPicPr>
            <a:picLocks noChangeAspect="1"/>
          </p:cNvPicPr>
          <p:nvPr/>
        </p:nvPicPr>
        <p:blipFill>
          <a:blip r:embed="rId2"/>
          <a:stretch>
            <a:fillRect/>
          </a:stretch>
        </p:blipFill>
        <p:spPr>
          <a:xfrm>
            <a:off x="0" y="0"/>
            <a:ext cx="9144000" cy="5143500"/>
          </a:xfrm>
          <a:prstGeom prst="rect">
            <a:avLst/>
          </a:prstGeom>
        </p:spPr>
      </p:pic>
      <p:sp>
        <p:nvSpPr>
          <p:cNvPr id="2" name="文本框 1">
            <a:extLst>
              <a:ext uri="{FF2B5EF4-FFF2-40B4-BE49-F238E27FC236}">
                <a16:creationId xmlns="" xmlns:a16="http://schemas.microsoft.com/office/drawing/2014/main" id="{DE2EA09E-54EB-43B6-A6B5-1C960F3CC52E}"/>
              </a:ext>
            </a:extLst>
          </p:cNvPr>
          <p:cNvSpPr txBox="1"/>
          <p:nvPr/>
        </p:nvSpPr>
        <p:spPr>
          <a:xfrm>
            <a:off x="1209675" y="747712"/>
            <a:ext cx="6353175" cy="2977738"/>
          </a:xfrm>
          <a:prstGeom prst="rect">
            <a:avLst/>
          </a:prstGeom>
          <a:noFill/>
        </p:spPr>
        <p:txBody>
          <a:bodyPr wrap="square" lIns="68580" tIns="34290" rIns="68580" bIns="34290" rtlCol="0">
            <a:spAutoFit/>
          </a:bodyPr>
          <a:lstStyle/>
          <a:p>
            <a:r>
              <a:rPr lang="zh-CN" altLang="en-US" sz="2700" dirty="0">
                <a:solidFill>
                  <a:schemeClr val="bg1"/>
                </a:solidFill>
              </a:rPr>
              <a:t>高斯过程：</a:t>
            </a:r>
          </a:p>
          <a:p>
            <a:r>
              <a:rPr lang="zh-CN" altLang="en-US" sz="2700" dirty="0">
                <a:solidFill>
                  <a:schemeClr val="bg1"/>
                </a:solidFill>
              </a:rPr>
              <a:t>    </a:t>
            </a:r>
            <a:endParaRPr lang="en-US" altLang="zh-CN" sz="2700" dirty="0">
              <a:solidFill>
                <a:schemeClr val="bg1"/>
              </a:solidFill>
            </a:endParaRPr>
          </a:p>
          <a:p>
            <a:r>
              <a:rPr lang="en-US" altLang="zh-CN" sz="2700" dirty="0">
                <a:solidFill>
                  <a:schemeClr val="bg1"/>
                </a:solidFill>
                <a:latin typeface="楷体" panose="02010609060101010101" pitchFamily="49" charset="-122"/>
                <a:ea typeface="楷体" panose="02010609060101010101" pitchFamily="49" charset="-122"/>
              </a:rPr>
              <a:t>    </a:t>
            </a:r>
            <a:r>
              <a:rPr lang="zh-CN" altLang="en-US" sz="2700" dirty="0">
                <a:solidFill>
                  <a:schemeClr val="bg1"/>
                </a:solidFill>
                <a:latin typeface="楷体" panose="02010609060101010101" pitchFamily="49" charset="-122"/>
                <a:ea typeface="楷体" panose="02010609060101010101" pitchFamily="49" charset="-122"/>
              </a:rPr>
              <a:t>连续参数、连续状态随机过程，尤其适用于处理与背景（本底）噪声相关的随机现象，解析计算相对比较便利，通过一些典型非线性系统后有较好的表现。著名的布朗运动也是典型的高斯随机过程。</a:t>
            </a:r>
          </a:p>
        </p:txBody>
      </p:sp>
    </p:spTree>
    <p:extLst>
      <p:ext uri="{BB962C8B-B14F-4D97-AF65-F5344CB8AC3E}">
        <p14:creationId xmlns:p14="http://schemas.microsoft.com/office/powerpoint/2010/main" val="38243776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 xmlns:a16="http://schemas.microsoft.com/office/drawing/2014/main" id="{03454DC6-1C97-433D-8935-3798AE979109}"/>
              </a:ext>
            </a:extLst>
          </p:cNvPr>
          <p:cNvPicPr>
            <a:picLocks noChangeAspect="1"/>
          </p:cNvPicPr>
          <p:nvPr/>
        </p:nvPicPr>
        <p:blipFill>
          <a:blip r:embed="rId2"/>
          <a:stretch>
            <a:fillRect/>
          </a:stretch>
        </p:blipFill>
        <p:spPr>
          <a:xfrm>
            <a:off x="0" y="0"/>
            <a:ext cx="9144000" cy="5143500"/>
          </a:xfrm>
          <a:prstGeom prst="rect">
            <a:avLst/>
          </a:prstGeom>
        </p:spPr>
      </p:pic>
      <p:sp>
        <p:nvSpPr>
          <p:cNvPr id="2" name="文本框 1">
            <a:extLst>
              <a:ext uri="{FF2B5EF4-FFF2-40B4-BE49-F238E27FC236}">
                <a16:creationId xmlns="" xmlns:a16="http://schemas.microsoft.com/office/drawing/2014/main" id="{05AB5643-FFD5-4F4C-8D01-26DD1ED2BB08}"/>
              </a:ext>
            </a:extLst>
          </p:cNvPr>
          <p:cNvSpPr txBox="1"/>
          <p:nvPr/>
        </p:nvSpPr>
        <p:spPr>
          <a:xfrm>
            <a:off x="1123950" y="795337"/>
            <a:ext cx="5834063" cy="2146742"/>
          </a:xfrm>
          <a:prstGeom prst="rect">
            <a:avLst/>
          </a:prstGeom>
          <a:noFill/>
        </p:spPr>
        <p:txBody>
          <a:bodyPr wrap="square" lIns="68580" tIns="34290" rIns="68580" bIns="34290" rtlCol="0">
            <a:spAutoFit/>
          </a:bodyPr>
          <a:lstStyle/>
          <a:p>
            <a:r>
              <a:rPr lang="zh-CN" altLang="en-US" sz="2700" dirty="0">
                <a:solidFill>
                  <a:schemeClr val="bg1"/>
                </a:solidFill>
              </a:rPr>
              <a:t>泊松过程：</a:t>
            </a:r>
            <a:endParaRPr lang="en-US" altLang="zh-CN" sz="2700" dirty="0">
              <a:solidFill>
                <a:schemeClr val="bg1"/>
              </a:solidFill>
            </a:endParaRPr>
          </a:p>
          <a:p>
            <a:endParaRPr lang="zh-CN" altLang="en-US" sz="2700" dirty="0">
              <a:solidFill>
                <a:schemeClr val="bg1"/>
              </a:solidFill>
            </a:endParaRPr>
          </a:p>
          <a:p>
            <a:r>
              <a:rPr lang="zh-CN" altLang="en-US" sz="2700" dirty="0">
                <a:solidFill>
                  <a:schemeClr val="bg1"/>
                </a:solidFill>
                <a:latin typeface="楷体" panose="02010609060101010101" pitchFamily="49" charset="-122"/>
                <a:ea typeface="楷体" panose="02010609060101010101" pitchFamily="49" charset="-122"/>
              </a:rPr>
              <a:t>    连续参数、离散状态随机过程，常用于处理等待、计数之类的随机现象，并有不少拓广模型。</a:t>
            </a:r>
          </a:p>
        </p:txBody>
      </p:sp>
    </p:spTree>
    <p:extLst>
      <p:ext uri="{BB962C8B-B14F-4D97-AF65-F5344CB8AC3E}">
        <p14:creationId xmlns:p14="http://schemas.microsoft.com/office/powerpoint/2010/main" val="1730622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 xmlns:a16="http://schemas.microsoft.com/office/drawing/2014/main" id="{03454DC6-1C97-433D-8935-3798AE979109}"/>
              </a:ext>
            </a:extLst>
          </p:cNvPr>
          <p:cNvPicPr>
            <a:picLocks noChangeAspect="1"/>
          </p:cNvPicPr>
          <p:nvPr/>
        </p:nvPicPr>
        <p:blipFill>
          <a:blip r:embed="rId2"/>
          <a:stretch>
            <a:fillRect/>
          </a:stretch>
        </p:blipFill>
        <p:spPr>
          <a:xfrm>
            <a:off x="0" y="0"/>
            <a:ext cx="9144000" cy="5143500"/>
          </a:xfrm>
          <a:prstGeom prst="rect">
            <a:avLst/>
          </a:prstGeom>
        </p:spPr>
      </p:pic>
      <p:sp>
        <p:nvSpPr>
          <p:cNvPr id="2" name="文本框 1">
            <a:extLst>
              <a:ext uri="{FF2B5EF4-FFF2-40B4-BE49-F238E27FC236}">
                <a16:creationId xmlns="" xmlns:a16="http://schemas.microsoft.com/office/drawing/2014/main" id="{B72E7725-8978-4E30-AED7-8DB040F3579C}"/>
              </a:ext>
            </a:extLst>
          </p:cNvPr>
          <p:cNvSpPr txBox="1"/>
          <p:nvPr/>
        </p:nvSpPr>
        <p:spPr>
          <a:xfrm>
            <a:off x="1995488" y="1214438"/>
            <a:ext cx="4533900" cy="2562240"/>
          </a:xfrm>
          <a:prstGeom prst="rect">
            <a:avLst/>
          </a:prstGeom>
          <a:noFill/>
        </p:spPr>
        <p:txBody>
          <a:bodyPr wrap="square" lIns="68580" tIns="34290" rIns="68580" bIns="34290" rtlCol="0">
            <a:spAutoFit/>
          </a:bodyPr>
          <a:lstStyle/>
          <a:p>
            <a:r>
              <a:rPr lang="zh-CN" altLang="en-US" sz="2700" dirty="0">
                <a:solidFill>
                  <a:schemeClr val="bg1"/>
                </a:solidFill>
              </a:rPr>
              <a:t>维纳过程：</a:t>
            </a:r>
            <a:endParaRPr lang="en-US" altLang="zh-CN" sz="2700" dirty="0">
              <a:solidFill>
                <a:schemeClr val="bg1"/>
              </a:solidFill>
            </a:endParaRPr>
          </a:p>
          <a:p>
            <a:endParaRPr lang="zh-CN" altLang="en-US" sz="2700" dirty="0">
              <a:solidFill>
                <a:schemeClr val="bg1"/>
              </a:solidFill>
            </a:endParaRPr>
          </a:p>
          <a:p>
            <a:r>
              <a:rPr lang="zh-CN" altLang="en-US" sz="2700" dirty="0">
                <a:solidFill>
                  <a:schemeClr val="bg1"/>
                </a:solidFill>
              </a:rPr>
              <a:t>    </a:t>
            </a:r>
            <a:r>
              <a:rPr lang="zh-CN" altLang="en-US" sz="2700" dirty="0" smtClean="0">
                <a:solidFill>
                  <a:schemeClr val="bg1"/>
                </a:solidFill>
                <a:latin typeface="楷体" panose="02010609060101010101" pitchFamily="49" charset="-122"/>
                <a:ea typeface="楷体" panose="02010609060101010101" pitchFamily="49" charset="-122"/>
              </a:rPr>
              <a:t>一</a:t>
            </a:r>
            <a:r>
              <a:rPr lang="zh-CN" altLang="en-US" sz="2700" dirty="0">
                <a:solidFill>
                  <a:schemeClr val="bg1"/>
                </a:solidFill>
                <a:latin typeface="楷体" panose="02010609060101010101" pitchFamily="49" charset="-122"/>
                <a:ea typeface="楷体" panose="02010609060101010101" pitchFamily="49" charset="-122"/>
              </a:rPr>
              <a:t>种平稳独立增量过程；亦即布朗运动，因维纳详细研究了布朗运动的粒子轨道性质而得名。</a:t>
            </a:r>
          </a:p>
        </p:txBody>
      </p:sp>
    </p:spTree>
    <p:extLst>
      <p:ext uri="{BB962C8B-B14F-4D97-AF65-F5344CB8AC3E}">
        <p14:creationId xmlns:p14="http://schemas.microsoft.com/office/powerpoint/2010/main" val="2061471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TotalTime>
  <Words>2271</Words>
  <Application>Microsoft Office PowerPoint</Application>
  <PresentationFormat>全屏显示(16:9)</PresentationFormat>
  <Paragraphs>89</Paragraphs>
  <Slides>31</Slides>
  <Notes>0</Notes>
  <HiddenSlides>0</HiddenSlides>
  <MMClips>0</MMClips>
  <ScaleCrop>false</ScaleCrop>
  <HeadingPairs>
    <vt:vector size="4" baseType="variant">
      <vt:variant>
        <vt:lpstr>主题</vt:lpstr>
      </vt:variant>
      <vt:variant>
        <vt:i4>1</vt:i4>
      </vt:variant>
      <vt:variant>
        <vt:lpstr>幻灯片标题</vt:lpstr>
      </vt:variant>
      <vt:variant>
        <vt:i4>31</vt:i4>
      </vt:variant>
    </vt:vector>
  </HeadingPairs>
  <TitlesOfParts>
    <vt:vector size="3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浅谈放电现象与随机过程</dc:title>
  <dc:creator>Onboard</dc:creator>
  <cp:lastModifiedBy>郭宁</cp:lastModifiedBy>
  <cp:revision>84</cp:revision>
  <dcterms:created xsi:type="dcterms:W3CDTF">2021-09-17T01:30:38Z</dcterms:created>
  <dcterms:modified xsi:type="dcterms:W3CDTF">2021-10-03T08:17:17Z</dcterms:modified>
</cp:coreProperties>
</file>